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  <p:sldMasterId id="2147483737" r:id="rId3"/>
    <p:sldMasterId id="2147483750" r:id="rId4"/>
    <p:sldMasterId id="2147483778" r:id="rId5"/>
  </p:sldMasterIdLst>
  <p:notesMasterIdLst>
    <p:notesMasterId r:id="rId16"/>
  </p:notesMasterIdLst>
  <p:sldIdLst>
    <p:sldId id="288" r:id="rId6"/>
    <p:sldId id="306" r:id="rId7"/>
    <p:sldId id="2145707271" r:id="rId8"/>
    <p:sldId id="2145707273" r:id="rId9"/>
    <p:sldId id="2145707274" r:id="rId10"/>
    <p:sldId id="4635" r:id="rId11"/>
    <p:sldId id="4689" r:id="rId12"/>
    <p:sldId id="4692" r:id="rId13"/>
    <p:sldId id="2145707275" r:id="rId14"/>
    <p:sldId id="27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Voronina" initials="MV" lastIdx="1" clrIdx="0">
    <p:extLst>
      <p:ext uri="{19B8F6BF-5375-455C-9EA6-DF929625EA0E}">
        <p15:presenceInfo xmlns:p15="http://schemas.microsoft.com/office/powerpoint/2012/main" userId="S::m.voronina@nanolek.ru::7766e2de-6c3b-4a27-8159-d62466910b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8484"/>
    <a:srgbClr val="5C678E"/>
    <a:srgbClr val="1F497D"/>
    <a:srgbClr val="686D81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49A31-C71B-4735-9D58-95A9F718B307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9FC6-FCDA-4C92-84C7-06DCE39AB5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84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D9D5E-016B-46F9-B7DB-6E737A0C7339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05A8F3-A2F4-AF49-83F5-D53D3B1765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26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D9D5E-016B-46F9-B7DB-6E737A0C7339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23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B52FE-930A-4BE8-A7AA-6D00419365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023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CA05F-34CB-46B5-A7EC-9297B6316F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94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CA05F-34CB-46B5-A7EC-9297B6316F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75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522F2-7DC2-4212-964A-DECCF11F602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278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558800" y="1760538"/>
            <a:ext cx="8432800" cy="4743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461" y="6771253"/>
            <a:ext cx="5849969" cy="55376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4082471-243A-A249-A183-0FBB4639C6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30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.bin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3.bin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11.bin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12.bin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13.bin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4.bin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5.bin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7.bin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8.bin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19.bin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20.bin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21.bin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22.bin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jpe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47890A-5590-F3BE-95A9-4E627773F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/>
          <a:stretch/>
        </p:blipFill>
        <p:spPr>
          <a:xfrm>
            <a:off x="0" y="0"/>
            <a:ext cx="9410699" cy="685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B65AE1C-FE74-F94C-89AB-CE719D92FBC0}"/>
              </a:ext>
            </a:extLst>
          </p:cNvPr>
          <p:cNvSpPr/>
          <p:nvPr userDrawn="1"/>
        </p:nvSpPr>
        <p:spPr>
          <a:xfrm>
            <a:off x="9245601" y="80334"/>
            <a:ext cx="2748116" cy="811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9563" tIns="144781" rIns="289563" bIns="144781" rtlCol="0" anchor="ctr"/>
          <a:lstStyle/>
          <a:p>
            <a:pPr algn="l"/>
            <a:endParaRPr lang="ru-RU" sz="1332" spc="-1" dirty="0">
              <a:solidFill>
                <a:srgbClr val="1F497D"/>
              </a:solidFill>
              <a:latin typeface="Montserrat" panose="00000500000000000000" pitchFamily="2" charset="-52"/>
              <a:cs typeface="Helvetica" pitchFamily="34" charset="0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A1D5AE30-D8DE-2F44-87B9-5E12985ACF3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9448799" cy="6868905"/>
          </a:xfrm>
          <a:prstGeom prst="rect">
            <a:avLst/>
          </a:prstGeom>
          <a:gradFill flip="none" rotWithShape="1">
            <a:gsLst>
              <a:gs pos="50000">
                <a:srgbClr val="34B4BC">
                  <a:lumMod val="99000"/>
                  <a:alpha val="71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endParaRPr lang="en-US" sz="2397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6366BBB-7BC1-3940-9DB2-15F21499F2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84802"/>
            <a:ext cx="7696200" cy="932298"/>
          </a:xfrm>
        </p:spPr>
        <p:txBody>
          <a:bodyPr/>
          <a:lstStyle>
            <a:lvl1pPr>
              <a:defRPr sz="4261" b="1" i="0">
                <a:solidFill>
                  <a:srgbClr val="FDFDFD"/>
                </a:solidFill>
                <a:latin typeface="Montserrat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4E51F79F-4A08-3B40-AF97-EE36AA27BE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528003"/>
            <a:ext cx="5257800" cy="608848"/>
          </a:xfrm>
        </p:spPr>
        <p:txBody>
          <a:bodyPr/>
          <a:lstStyle>
            <a:lvl1pPr>
              <a:defRPr lang="ru-RU" b="0" i="0" u="none" strike="noStrike" smtClean="0">
                <a:effectLst/>
              </a:defRPr>
            </a:lvl1pPr>
          </a:lstStyle>
          <a:p>
            <a:pPr lvl="0"/>
            <a:r>
              <a:rPr lang="ru-RU" b="0" i="0" u="none" strike="noStrike" dirty="0">
                <a:solidFill>
                  <a:srgbClr val="FFFFFF"/>
                </a:solidFill>
                <a:effectLst/>
                <a:latin typeface="Montserrat" pitchFamily="2" charset="0"/>
              </a:rPr>
              <a:t>ЗАЩИЩАЕМ ЖИЗНИ И ЗДОРОВЬЕ ЛЮДЕЙ, ДЕЛАЯ ЛУЧШИЕ МИРОВЫЕ ТЕХНОЛОГИИ ДОСТУПНЫМИ КАЖДОМУ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37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F931103-9102-984E-9EB1-0385CF301C9A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A22F45C-CB54-E442-9536-C0516FF3520C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41BAAA-5696-E040-A977-235E74723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5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59B74E-643C-3746-B484-8A63CB53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02F0C5C-6F9E-404C-B34E-00CB8D8F0D8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972066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5EF574EE-C667-9846-AAF9-A20ABD2D44D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308549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98EDAF5-5FF5-EE45-9EE2-39D70FF61E2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705183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B7BDF6A-B989-E843-80AD-D977A26CE07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241378" y="4042160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328B5DB6-442F-8841-ACEB-718A8150B9CD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692405" y="4042160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69775613-CDE5-6D45-B41B-AFD90FAC9823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880493" y="4042160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E2CB5472-2338-0A41-9314-2EC1C4BFBC13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552389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C40453DC-4870-2746-86EB-E4ABBB253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BE02031-66D5-6140-9F30-6BE7A1BBF1EB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6" name="Holder 2">
              <a:extLst>
                <a:ext uri="{FF2B5EF4-FFF2-40B4-BE49-F238E27FC236}">
                  <a16:creationId xmlns:a16="http://schemas.microsoft.com/office/drawing/2014/main" id="{60EA0688-7618-7145-907F-572403A7EC9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18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539F05EF-A234-E94B-B96E-78526316E37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4977D2E-EDD2-5A47-B81F-7F7630B5499D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78709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298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D96351C7-1ADC-AC43-9607-3E675EF15067}"/>
              </a:ext>
            </a:extLst>
          </p:cNvPr>
          <p:cNvSpPr/>
          <p:nvPr userDrawn="1"/>
        </p:nvSpPr>
        <p:spPr>
          <a:xfrm>
            <a:off x="1" y="0"/>
            <a:ext cx="12191999" cy="684709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76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3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2AB9E0-4DD4-CF44-B1E5-E1E605784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6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24F025-DE95-8046-9D90-FE23F962B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BE390D-B594-0347-B12A-5DB9FE2294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53600" y="4708544"/>
            <a:ext cx="1625600" cy="11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538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IG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298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D96351C7-1ADC-AC43-9607-3E675EF15067}"/>
              </a:ext>
            </a:extLst>
          </p:cNvPr>
          <p:cNvSpPr/>
          <p:nvPr userDrawn="1"/>
        </p:nvSpPr>
        <p:spPr>
          <a:xfrm>
            <a:off x="1" y="0"/>
            <a:ext cx="12191999" cy="6847096"/>
          </a:xfrm>
          <a:prstGeom prst="roundRect">
            <a:avLst>
              <a:gd name="adj" fmla="val 0"/>
            </a:avLst>
          </a:prstGeom>
          <a:gradFill flip="none" rotWithShape="1">
            <a:gsLst>
              <a:gs pos="50000">
                <a:srgbClr val="34B4BC">
                  <a:lumMod val="100000"/>
                  <a:alpha val="9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id-ID" sz="2397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2AB9E0-4DD4-CF44-B1E5-E1E605784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6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24F025-DE95-8046-9D90-FE23F962B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BE390D-B594-0347-B12A-5DB9FE2294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53600" y="4708544"/>
            <a:ext cx="1625600" cy="11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3568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IG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 hidden="1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298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D96351C7-1ADC-AC43-9607-3E675EF15067}"/>
              </a:ext>
            </a:extLst>
          </p:cNvPr>
          <p:cNvSpPr/>
          <p:nvPr userDrawn="1"/>
        </p:nvSpPr>
        <p:spPr>
          <a:xfrm>
            <a:off x="1" y="0"/>
            <a:ext cx="12191999" cy="684709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76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3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2AB9E0-4DD4-CF44-B1E5-E1E605784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6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8ECA1-3D93-F645-9F1E-F8C7BFA900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88" r="144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CB47DFFB-A6A9-DB4E-83FF-F49E53617A11}"/>
              </a:ext>
            </a:extLst>
          </p:cNvPr>
          <p:cNvSpPr>
            <a:spLocks noChangeAspect="1"/>
          </p:cNvSpPr>
          <p:nvPr userDrawn="1"/>
        </p:nvSpPr>
        <p:spPr>
          <a:xfrm>
            <a:off x="6089151" y="792254"/>
            <a:ext cx="5280000" cy="527349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24F025-DE95-8046-9D90-FE23F962B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57214-F659-0C4E-B695-D4B0D25D397A}"/>
              </a:ext>
            </a:extLst>
          </p:cNvPr>
          <p:cNvSpPr txBox="1"/>
          <p:nvPr userDrawn="1"/>
        </p:nvSpPr>
        <p:spPr>
          <a:xfrm>
            <a:off x="6705600" y="2312778"/>
            <a:ext cx="4165600" cy="26232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131" dirty="0">
                <a:solidFill>
                  <a:schemeClr val="bg1"/>
                </a:solidFill>
                <a:latin typeface="Montserrat Medium" pitchFamily="2" charset="0"/>
              </a:rPr>
              <a:t>НАНОЛЕК ОБЛАДАЕТ УНИКАЛЬНЫМ ОПЫТОМ</a:t>
            </a:r>
            <a:br>
              <a:rPr lang="en-GB" sz="2131" dirty="0">
                <a:solidFill>
                  <a:schemeClr val="bg1"/>
                </a:solidFill>
                <a:latin typeface="Montserrat Medium" pitchFamily="2" charset="0"/>
              </a:rPr>
            </a:br>
            <a:r>
              <a:rPr lang="ru-RU" sz="2131" dirty="0">
                <a:solidFill>
                  <a:schemeClr val="bg1"/>
                </a:solidFill>
                <a:latin typeface="Montserrat Medium" pitchFamily="2" charset="0"/>
              </a:rPr>
              <a:t>В ОБЛАСТИ ТРАНСФЕРА ТЕХНОЛОГИЙ</a:t>
            </a:r>
            <a:r>
              <a:rPr lang="en-GB" sz="2131" dirty="0">
                <a:solidFill>
                  <a:schemeClr val="bg1"/>
                </a:solidFill>
                <a:latin typeface="Montserrat Medium" pitchFamily="2" charset="0"/>
              </a:rPr>
              <a:t> </a:t>
            </a:r>
            <a:r>
              <a:rPr lang="ru-RU" sz="2131" dirty="0">
                <a:solidFill>
                  <a:schemeClr val="bg1"/>
                </a:solidFill>
                <a:latin typeface="Montserrat Medium" pitchFamily="2" charset="0"/>
              </a:rPr>
              <a:t>В РАМКАХ ПАРТНЕРСТВА</a:t>
            </a:r>
            <a:br>
              <a:rPr lang="en-GB" sz="2131" dirty="0">
                <a:solidFill>
                  <a:schemeClr val="bg1"/>
                </a:solidFill>
                <a:latin typeface="Montserrat Medium" pitchFamily="2" charset="0"/>
              </a:rPr>
            </a:br>
            <a:r>
              <a:rPr lang="ru-RU" sz="2131" dirty="0">
                <a:solidFill>
                  <a:schemeClr val="bg1"/>
                </a:solidFill>
                <a:latin typeface="Montserrat Medium" pitchFamily="2" charset="0"/>
              </a:rPr>
              <a:t>С ВЕДУЩИМИ МИРОВЫМИ ФАРМАЦЕВТИЧЕСКИМИ КОМПАНИЯМИ</a:t>
            </a:r>
          </a:p>
        </p:txBody>
      </p:sp>
    </p:spTree>
    <p:extLst>
      <p:ext uri="{BB962C8B-B14F-4D97-AF65-F5344CB8AC3E}">
        <p14:creationId xmlns:p14="http://schemas.microsoft.com/office/powerpoint/2010/main" val="150151723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4B012975-0E31-8C46-97F9-7C3B17703B1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" y="10904"/>
            <a:ext cx="12191999" cy="6847096"/>
          </a:xfrm>
          <a:prstGeom prst="rect">
            <a:avLst/>
          </a:prstGeom>
          <a:gradFill flip="none" rotWithShape="1">
            <a:gsLst>
              <a:gs pos="50000">
                <a:srgbClr val="34B4BC">
                  <a:lumMod val="100000"/>
                  <a:alpha val="9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endParaRPr lang="en-US" sz="2397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B86068-38C6-2B4C-AF83-2CCE86788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6" hidden="1">
            <a:extLst>
              <a:ext uri="{FF2B5EF4-FFF2-40B4-BE49-F238E27FC236}">
                <a16:creationId xmlns:a16="http://schemas.microsoft.com/office/drawing/2014/main" id="{4C6327B8-FCB6-584A-891B-4F10CBF36286}"/>
              </a:ext>
            </a:extLst>
          </p:cNvPr>
          <p:cNvSpPr>
            <a:spLocks noChangeAspect="1"/>
          </p:cNvSpPr>
          <p:nvPr userDrawn="1"/>
        </p:nvSpPr>
        <p:spPr>
          <a:xfrm>
            <a:off x="7313440" y="3327525"/>
            <a:ext cx="4360512" cy="2942767"/>
          </a:xfrm>
          <a:prstGeom prst="rect">
            <a:avLst/>
          </a:prstGeom>
          <a:noFill/>
          <a:ln w="38100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24D948-C5FC-9348-8FEC-E9B247CA6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17" name="Номер слайда 2">
            <a:extLst>
              <a:ext uri="{FF2B5EF4-FFF2-40B4-BE49-F238E27FC236}">
                <a16:creationId xmlns:a16="http://schemas.microsoft.com/office/drawing/2014/main" id="{E56A3BA3-2E26-064F-9F76-4C4E73BD5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3201" y="6270292"/>
            <a:ext cx="685799" cy="295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5">
            <a:extLst>
              <a:ext uri="{FF2B5EF4-FFF2-40B4-BE49-F238E27FC236}">
                <a16:creationId xmlns:a16="http://schemas.microsoft.com/office/drawing/2014/main" id="{70D47C8F-1E19-2E4A-9990-B126A4A6B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470F89C-F1B7-A14A-93EC-C429C31B0F43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20" name="Holder 2">
              <a:extLst>
                <a:ext uri="{FF2B5EF4-FFF2-40B4-BE49-F238E27FC236}">
                  <a16:creationId xmlns:a16="http://schemas.microsoft.com/office/drawing/2014/main" id="{778254DB-D6BD-CD4E-B06A-257DE8EAE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21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72593027-E2EA-A645-A4C6-7CE183C23CF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9112689-41CA-2244-A666-4716C8A5CC4E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634DA2E-EEBD-2A40-AB3D-1B6AB8F733B1}"/>
              </a:ext>
            </a:extLst>
          </p:cNvPr>
          <p:cNvSpPr txBox="1"/>
          <p:nvPr userDrawn="1"/>
        </p:nvSpPr>
        <p:spPr>
          <a:xfrm>
            <a:off x="7826604" y="5189112"/>
            <a:ext cx="4064000" cy="1147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64" b="1" i="0" dirty="0">
                <a:solidFill>
                  <a:schemeClr val="bg1"/>
                </a:solidFill>
                <a:latin typeface="Montserrat SemiBold" pitchFamily="2" charset="0"/>
              </a:rPr>
              <a:t>ВЫСОКОТЕХНОЛОГИЧНОЕ ПРОИЗВОДСТВО</a:t>
            </a:r>
            <a:br>
              <a:rPr lang="ru-RU" sz="1864" b="1" i="0" dirty="0">
                <a:solidFill>
                  <a:schemeClr val="bg1"/>
                </a:solidFill>
                <a:latin typeface="Montserrat SemiBold" pitchFamily="2" charset="0"/>
              </a:rPr>
            </a:br>
            <a:r>
              <a:rPr lang="ru-RU" sz="1864" b="1" i="0" dirty="0">
                <a:solidFill>
                  <a:schemeClr val="bg1"/>
                </a:solidFill>
                <a:latin typeface="Montserrat SemiBold" pitchFamily="2" charset="0"/>
              </a:rPr>
              <a:t>В СООТВЕТСТВИИ</a:t>
            </a:r>
            <a:br>
              <a:rPr lang="ru-RU" sz="1864" b="1" i="0" dirty="0">
                <a:solidFill>
                  <a:schemeClr val="bg1"/>
                </a:solidFill>
                <a:latin typeface="Montserrat SemiBold" pitchFamily="2" charset="0"/>
              </a:rPr>
            </a:br>
            <a:r>
              <a:rPr lang="ru-RU" sz="1864" b="1" i="0" dirty="0">
                <a:solidFill>
                  <a:schemeClr val="bg1"/>
                </a:solidFill>
                <a:latin typeface="Montserrat SemiBold" pitchFamily="2" charset="0"/>
              </a:rPr>
              <a:t>С МИРОВЫМИ СТАНДАРТАМИ</a:t>
            </a:r>
          </a:p>
        </p:txBody>
      </p:sp>
      <p:cxnSp>
        <p:nvCxnSpPr>
          <p:cNvPr id="15" name="Straight Connector 2">
            <a:extLst>
              <a:ext uri="{FF2B5EF4-FFF2-40B4-BE49-F238E27FC236}">
                <a16:creationId xmlns:a16="http://schemas.microsoft.com/office/drawing/2014/main" id="{88EB1F29-54A5-9842-A25B-050FC5742651}"/>
              </a:ext>
            </a:extLst>
          </p:cNvPr>
          <p:cNvCxnSpPr>
            <a:cxnSpLocks/>
          </p:cNvCxnSpPr>
          <p:nvPr userDrawn="1"/>
        </p:nvCxnSpPr>
        <p:spPr>
          <a:xfrm flipH="1">
            <a:off x="7377721" y="4840083"/>
            <a:ext cx="448883" cy="827691"/>
          </a:xfrm>
          <a:prstGeom prst="line">
            <a:avLst/>
          </a:prstGeom>
          <a:noFill/>
          <a:ln w="38100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83955638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741618C4-8865-F64B-AE7E-89F8C1949D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3201" y="6270292"/>
            <a:ext cx="685799" cy="295968"/>
          </a:xfrm>
        </p:spPr>
        <p:txBody>
          <a:bodyPr/>
          <a:lstStyle/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C79854B5-8DB0-F549-A0E7-9461DDD1B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26251ED-DA6A-8B42-9BF5-0F14BBBCEF4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474099" y="1722529"/>
            <a:ext cx="5720080" cy="618295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334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кет НАНОЛЕК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2761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кет НАНОЛЕК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69A3C6-D3BA-4CF9-978E-1B5387390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69A3C6-D3BA-4CF9-978E-1B538739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191C42-D63C-4359-AB9B-C6D07C3409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9" y="8"/>
            <a:ext cx="105833" cy="105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1" b="1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E2458-C125-41E8-A68F-446E073B5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fld id="{5435894A-3A8B-48FD-875B-2D0542BD73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16F25-FE4C-41CC-BEA0-2E8524676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31" b="1" i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99315095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Макет НАНОЛЕК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69A3C6-D3BA-4CF9-978E-1B5387390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7753941"/>
              </p:ext>
            </p:ext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69A3C6-D3BA-4CF9-978E-1B538739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191C42-D63C-4359-AB9B-C6D07C3409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9" y="8"/>
            <a:ext cx="105833" cy="105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1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E2458-C125-41E8-A68F-446E073B5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fld id="{5435894A-3A8B-48FD-875B-2D0542BD73E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414CBE-6331-4441-A064-A4C46675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278" y="235445"/>
            <a:ext cx="9357020" cy="670880"/>
          </a:xfrm>
          <a:prstGeom prst="rect">
            <a:avLst/>
          </a:prstGeom>
        </p:spPr>
        <p:txBody>
          <a:bodyPr anchor="ctr"/>
          <a:lstStyle>
            <a:lvl1pPr>
              <a:defRPr sz="213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16F25-FE4C-41CC-BEA0-2E8524676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31" b="1" i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959490374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акет НАНОЛЕК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7309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Макет НАНОЛЕК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69A3C6-D3BA-4CF9-978E-1B5387390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5213582"/>
              </p:ext>
            </p:ext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69A3C6-D3BA-4CF9-978E-1B538739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191C42-D63C-4359-AB9B-C6D07C3409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9" y="8"/>
            <a:ext cx="105833" cy="105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1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E2458-C125-41E8-A68F-446E073B5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fld id="{5435894A-3A8B-48FD-875B-2D0542BD73E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414CBE-6331-4441-A064-A4C46675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278" y="235445"/>
            <a:ext cx="9357020" cy="670880"/>
          </a:xfrm>
          <a:prstGeom prst="rect">
            <a:avLst/>
          </a:prstGeom>
        </p:spPr>
        <p:txBody>
          <a:bodyPr anchor="ctr"/>
          <a:lstStyle>
            <a:lvl1pPr>
              <a:defRPr sz="213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16F25-FE4C-41CC-BEA0-2E8524676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31" b="1" i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</p:spTree>
    <p:extLst>
      <p:ext uri="{BB962C8B-B14F-4D97-AF65-F5344CB8AC3E}">
        <p14:creationId xmlns:p14="http://schemas.microsoft.com/office/powerpoint/2010/main" val="407264456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9AC686-64C6-0244-BED8-2A2A97B184CB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3B73407-76DC-E643-BDC7-5C68348606D4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59B74E-643C-3746-B484-8A63CB53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C40453DC-4870-2746-86EB-E4ABBB253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17EEFB-9B74-CF4A-8729-3F63EB103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5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048B3F2-61C8-5542-98A6-42E5F8030FC2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1" name="Holder 2">
              <a:extLst>
                <a:ext uri="{FF2B5EF4-FFF2-40B4-BE49-F238E27FC236}">
                  <a16:creationId xmlns:a16="http://schemas.microsoft.com/office/drawing/2014/main" id="{202779D8-ADD1-394B-AB88-AABB2EECCE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13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2255DEA5-2068-2D4E-9827-D50ED8AB4C1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96374217-3204-534D-BE76-DA574544406B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22840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Макет НАНОЛЕК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69A3C6-D3BA-4CF9-978E-1B5387390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434150"/>
              </p:ext>
            </p:ext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69A3C6-D3BA-4CF9-978E-1B538739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191C42-D63C-4359-AB9B-C6D07C3409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9" y="8"/>
            <a:ext cx="105833" cy="105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1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E2458-C125-41E8-A68F-446E073B5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fld id="{5435894A-3A8B-48FD-875B-2D0542BD73E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414CBE-6331-4441-A064-A4C46675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278" y="235445"/>
            <a:ext cx="9357020" cy="670880"/>
          </a:xfrm>
          <a:prstGeom prst="rect">
            <a:avLst/>
          </a:prstGeom>
        </p:spPr>
        <p:txBody>
          <a:bodyPr anchor="ctr"/>
          <a:lstStyle>
            <a:lvl1pPr>
              <a:defRPr sz="213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16F25-FE4C-41CC-BEA0-2E8524676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31" b="1" i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15816656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Макет НАНОЛЕК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69A3C6-D3BA-4CF9-978E-1B5387390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2253224"/>
              </p:ext>
            </p:ext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69A3C6-D3BA-4CF9-978E-1B538739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191C42-D63C-4359-AB9B-C6D07C3409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9" y="8"/>
            <a:ext cx="105833" cy="105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1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E2458-C125-41E8-A68F-446E073B5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fld id="{5435894A-3A8B-48FD-875B-2D0542BD73E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414CBE-6331-4441-A064-A4C46675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278" y="235445"/>
            <a:ext cx="9357020" cy="670880"/>
          </a:xfrm>
          <a:prstGeom prst="rect">
            <a:avLst/>
          </a:prstGeom>
        </p:spPr>
        <p:txBody>
          <a:bodyPr anchor="ctr"/>
          <a:lstStyle>
            <a:lvl1pPr>
              <a:defRPr sz="213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16F25-FE4C-41CC-BEA0-2E8524676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31" b="1" i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56305357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Макет НАНОЛЕК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69A3C6-D3BA-4CF9-978E-1B5387390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9300698"/>
              </p:ext>
            </p:ext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69A3C6-D3BA-4CF9-978E-1B538739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191C42-D63C-4359-AB9B-C6D07C3409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9" y="8"/>
            <a:ext cx="105833" cy="105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1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E2458-C125-41E8-A68F-446E073B5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fld id="{5435894A-3A8B-48FD-875B-2D0542BD73E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16F25-FE4C-41CC-BEA0-2E8524676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31" b="1" i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</p:spTree>
    <p:extLst>
      <p:ext uri="{BB962C8B-B14F-4D97-AF65-F5344CB8AC3E}">
        <p14:creationId xmlns:p14="http://schemas.microsoft.com/office/powerpoint/2010/main" val="57952071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9AC686-64C6-0244-BED8-2A2A97B184CB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59B74E-643C-3746-B484-8A63CB53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C40453DC-4870-2746-86EB-E4ABBB253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E1B4815-FCB2-F444-8563-ED912719B85F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9" name="Holder 2">
              <a:extLst>
                <a:ext uri="{FF2B5EF4-FFF2-40B4-BE49-F238E27FC236}">
                  <a16:creationId xmlns:a16="http://schemas.microsoft.com/office/drawing/2014/main" id="{F8909FFE-B645-7A40-BB59-F1A9354DE1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21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4E08A5DC-1031-AB44-B729-76A62A8C61D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4068C252-D15D-2E45-9F88-FA8FF3F4287C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8060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CBB6FB6-5AC6-354D-9C88-A69F661653AE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03767F9-C0D3-BA49-ACB9-D307BF494741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59B74E-643C-3746-B484-8A63CB53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C40453DC-4870-2746-86EB-E4ABBB253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49B71C-3EEC-7249-AA8E-F259AAC2A0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6000"/>
            <a:lum bright="34000" contrast="76000"/>
          </a:blip>
          <a:srcRect l="-24489" t="-34598" r="52040" b="71044"/>
          <a:stretch/>
        </p:blipFill>
        <p:spPr>
          <a:xfrm>
            <a:off x="4978400" y="-1"/>
            <a:ext cx="7213600" cy="6858000"/>
          </a:xfrm>
          <a:prstGeom prst="rect">
            <a:avLst/>
          </a:prstGeom>
          <a:noFill/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E1B4815-FCB2-F444-8563-ED912719B85F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9" name="Holder 2">
              <a:extLst>
                <a:ext uri="{FF2B5EF4-FFF2-40B4-BE49-F238E27FC236}">
                  <a16:creationId xmlns:a16="http://schemas.microsoft.com/office/drawing/2014/main" id="{F8909FFE-B645-7A40-BB59-F1A9354DE1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21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4E08A5DC-1031-AB44-B729-76A62A8C61D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4068C252-D15D-2E45-9F88-FA8FF3F4287C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7715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CBB6FB6-5AC6-354D-9C88-A69F661653AE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03767F9-C0D3-BA49-ACB9-D307BF494741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59B74E-643C-3746-B484-8A63CB53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C40453DC-4870-2746-86EB-E4ABBB253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E1B4815-FCB2-F444-8563-ED912719B85F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9" name="Holder 2">
              <a:extLst>
                <a:ext uri="{FF2B5EF4-FFF2-40B4-BE49-F238E27FC236}">
                  <a16:creationId xmlns:a16="http://schemas.microsoft.com/office/drawing/2014/main" id="{F8909FFE-B645-7A40-BB59-F1A9354DE1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21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4E08A5DC-1031-AB44-B729-76A62A8C61D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4068C252-D15D-2E45-9F88-FA8FF3F4287C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721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AA86F4-D0DB-E04B-88CF-E441EFA8224F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6000">
                <a:schemeClr val="bg1"/>
              </a:gs>
              <a:gs pos="99000">
                <a:srgbClr val="94E1FF">
                  <a:alpha val="30000"/>
                </a:srgb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741618C4-8865-F64B-AE7E-89F8C1949D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3201" y="6270292"/>
            <a:ext cx="685799" cy="295968"/>
          </a:xfrm>
        </p:spPr>
        <p:txBody>
          <a:bodyPr/>
          <a:lstStyle/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C79854B5-8DB0-F549-A0E7-9461DDD1B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72251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298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D96351C7-1ADC-AC43-9607-3E675EF15067}"/>
              </a:ext>
            </a:extLst>
          </p:cNvPr>
          <p:cNvSpPr/>
          <p:nvPr userDrawn="1"/>
        </p:nvSpPr>
        <p:spPr>
          <a:xfrm>
            <a:off x="1" y="0"/>
            <a:ext cx="12191999" cy="684709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76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3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2AB9E0-4DD4-CF44-B1E5-E1E605784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6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24F025-DE95-8046-9D90-FE23F962B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BE390D-B594-0347-B12A-5DB9FE2294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53600" y="4708544"/>
            <a:ext cx="1625600" cy="11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5572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IG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298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D96351C7-1ADC-AC43-9607-3E675EF15067}"/>
              </a:ext>
            </a:extLst>
          </p:cNvPr>
          <p:cNvSpPr/>
          <p:nvPr userDrawn="1"/>
        </p:nvSpPr>
        <p:spPr>
          <a:xfrm>
            <a:off x="1" y="0"/>
            <a:ext cx="12191999" cy="6847096"/>
          </a:xfrm>
          <a:prstGeom prst="roundRect">
            <a:avLst>
              <a:gd name="adj" fmla="val 0"/>
            </a:avLst>
          </a:prstGeom>
          <a:gradFill flip="none" rotWithShape="1">
            <a:gsLst>
              <a:gs pos="50000">
                <a:srgbClr val="34B4BC">
                  <a:lumMod val="100000"/>
                  <a:alpha val="9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id-ID" sz="2397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2AB9E0-4DD4-CF44-B1E5-E1E605784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6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24F025-DE95-8046-9D90-FE23F962B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BE390D-B594-0347-B12A-5DB9FE2294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53600" y="4708544"/>
            <a:ext cx="1625600" cy="11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913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IG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 hidden="1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298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D96351C7-1ADC-AC43-9607-3E675EF15067}"/>
              </a:ext>
            </a:extLst>
          </p:cNvPr>
          <p:cNvSpPr/>
          <p:nvPr userDrawn="1"/>
        </p:nvSpPr>
        <p:spPr>
          <a:xfrm>
            <a:off x="1" y="0"/>
            <a:ext cx="12191999" cy="684709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76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3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2AB9E0-4DD4-CF44-B1E5-E1E605784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6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8ECA1-3D93-F645-9F1E-F8C7BFA900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88" r="144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CB47DFFB-A6A9-DB4E-83FF-F49E53617A11}"/>
              </a:ext>
            </a:extLst>
          </p:cNvPr>
          <p:cNvSpPr>
            <a:spLocks noChangeAspect="1"/>
          </p:cNvSpPr>
          <p:nvPr userDrawn="1"/>
        </p:nvSpPr>
        <p:spPr>
          <a:xfrm>
            <a:off x="6089151" y="792254"/>
            <a:ext cx="5280000" cy="527349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24F025-DE95-8046-9D90-FE23F962B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57214-F659-0C4E-B695-D4B0D25D397A}"/>
              </a:ext>
            </a:extLst>
          </p:cNvPr>
          <p:cNvSpPr txBox="1"/>
          <p:nvPr userDrawn="1"/>
        </p:nvSpPr>
        <p:spPr>
          <a:xfrm>
            <a:off x="6705600" y="2312778"/>
            <a:ext cx="4165600" cy="26232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131" dirty="0">
                <a:solidFill>
                  <a:schemeClr val="bg1"/>
                </a:solidFill>
                <a:latin typeface="Montserrat Medium" pitchFamily="2" charset="0"/>
              </a:rPr>
              <a:t>НАНОЛЕК ОБЛАДАЕТ УНИКАЛЬНЫМ ОПЫТОМ</a:t>
            </a:r>
            <a:br>
              <a:rPr lang="en-GB" sz="2131" dirty="0">
                <a:solidFill>
                  <a:schemeClr val="bg1"/>
                </a:solidFill>
                <a:latin typeface="Montserrat Medium" pitchFamily="2" charset="0"/>
              </a:rPr>
            </a:br>
            <a:r>
              <a:rPr lang="ru-RU" sz="2131" dirty="0">
                <a:solidFill>
                  <a:schemeClr val="bg1"/>
                </a:solidFill>
                <a:latin typeface="Montserrat Medium" pitchFamily="2" charset="0"/>
              </a:rPr>
              <a:t>В ОБЛАСТИ ТРАНСФЕРА ТЕХНОЛОГИЙ</a:t>
            </a:r>
            <a:r>
              <a:rPr lang="en-GB" sz="2131" dirty="0">
                <a:solidFill>
                  <a:schemeClr val="bg1"/>
                </a:solidFill>
                <a:latin typeface="Montserrat Medium" pitchFamily="2" charset="0"/>
              </a:rPr>
              <a:t> </a:t>
            </a:r>
            <a:r>
              <a:rPr lang="ru-RU" sz="2131" dirty="0">
                <a:solidFill>
                  <a:schemeClr val="bg1"/>
                </a:solidFill>
                <a:latin typeface="Montserrat Medium" pitchFamily="2" charset="0"/>
              </a:rPr>
              <a:t>В РАМКАХ ПАРТНЕРСТВА</a:t>
            </a:r>
            <a:br>
              <a:rPr lang="en-GB" sz="2131" dirty="0">
                <a:solidFill>
                  <a:schemeClr val="bg1"/>
                </a:solidFill>
                <a:latin typeface="Montserrat Medium" pitchFamily="2" charset="0"/>
              </a:rPr>
            </a:br>
            <a:r>
              <a:rPr lang="ru-RU" sz="2131" dirty="0">
                <a:solidFill>
                  <a:schemeClr val="bg1"/>
                </a:solidFill>
                <a:latin typeface="Montserrat Medium" pitchFamily="2" charset="0"/>
              </a:rPr>
              <a:t>С ВЕДУЩИМИ МИРОВЫМИ ФАРМАЦЕВТИЧЕСКИМИ КОМПАНИЯМИ</a:t>
            </a:r>
          </a:p>
        </p:txBody>
      </p:sp>
    </p:spTree>
    <p:extLst>
      <p:ext uri="{BB962C8B-B14F-4D97-AF65-F5344CB8AC3E}">
        <p14:creationId xmlns:p14="http://schemas.microsoft.com/office/powerpoint/2010/main" val="294550817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4B012975-0E31-8C46-97F9-7C3B17703B1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" y="10904"/>
            <a:ext cx="12191999" cy="6847096"/>
          </a:xfrm>
          <a:prstGeom prst="rect">
            <a:avLst/>
          </a:prstGeom>
          <a:gradFill flip="none" rotWithShape="1">
            <a:gsLst>
              <a:gs pos="50000">
                <a:srgbClr val="34B4BC">
                  <a:lumMod val="100000"/>
                  <a:alpha val="9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endParaRPr lang="en-US" sz="2397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B86068-38C6-2B4C-AF83-2CCE86788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6" hidden="1">
            <a:extLst>
              <a:ext uri="{FF2B5EF4-FFF2-40B4-BE49-F238E27FC236}">
                <a16:creationId xmlns:a16="http://schemas.microsoft.com/office/drawing/2014/main" id="{4C6327B8-FCB6-584A-891B-4F10CBF36286}"/>
              </a:ext>
            </a:extLst>
          </p:cNvPr>
          <p:cNvSpPr>
            <a:spLocks noChangeAspect="1"/>
          </p:cNvSpPr>
          <p:nvPr userDrawn="1"/>
        </p:nvSpPr>
        <p:spPr>
          <a:xfrm>
            <a:off x="7313440" y="3327525"/>
            <a:ext cx="4360512" cy="2942767"/>
          </a:xfrm>
          <a:prstGeom prst="rect">
            <a:avLst/>
          </a:prstGeom>
          <a:noFill/>
          <a:ln w="38100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24D948-C5FC-9348-8FEC-E9B247CA6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17" name="Номер слайда 2">
            <a:extLst>
              <a:ext uri="{FF2B5EF4-FFF2-40B4-BE49-F238E27FC236}">
                <a16:creationId xmlns:a16="http://schemas.microsoft.com/office/drawing/2014/main" id="{E56A3BA3-2E26-064F-9F76-4C4E73BD5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3201" y="6270292"/>
            <a:ext cx="685799" cy="295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5">
            <a:extLst>
              <a:ext uri="{FF2B5EF4-FFF2-40B4-BE49-F238E27FC236}">
                <a16:creationId xmlns:a16="http://schemas.microsoft.com/office/drawing/2014/main" id="{70D47C8F-1E19-2E4A-9990-B126A4A6B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470F89C-F1B7-A14A-93EC-C429C31B0F43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20" name="Holder 2">
              <a:extLst>
                <a:ext uri="{FF2B5EF4-FFF2-40B4-BE49-F238E27FC236}">
                  <a16:creationId xmlns:a16="http://schemas.microsoft.com/office/drawing/2014/main" id="{778254DB-D6BD-CD4E-B06A-257DE8EAE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21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72593027-E2EA-A645-A4C6-7CE183C23CF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9112689-41CA-2244-A666-4716C8A5CC4E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634DA2E-EEBD-2A40-AB3D-1B6AB8F733B1}"/>
              </a:ext>
            </a:extLst>
          </p:cNvPr>
          <p:cNvSpPr txBox="1"/>
          <p:nvPr userDrawn="1"/>
        </p:nvSpPr>
        <p:spPr>
          <a:xfrm>
            <a:off x="7826604" y="5189112"/>
            <a:ext cx="4064000" cy="1147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64" b="1" i="0" dirty="0">
                <a:solidFill>
                  <a:schemeClr val="bg1"/>
                </a:solidFill>
                <a:latin typeface="Montserrat SemiBold" pitchFamily="2" charset="0"/>
              </a:rPr>
              <a:t>ВЫСОКОТЕХНОЛОГИЧНОЕ ПРОИЗВОДСТВО</a:t>
            </a:r>
            <a:br>
              <a:rPr lang="ru-RU" sz="1864" b="1" i="0" dirty="0">
                <a:solidFill>
                  <a:schemeClr val="bg1"/>
                </a:solidFill>
                <a:latin typeface="Montserrat SemiBold" pitchFamily="2" charset="0"/>
              </a:rPr>
            </a:br>
            <a:r>
              <a:rPr lang="ru-RU" sz="1864" b="1" i="0" dirty="0">
                <a:solidFill>
                  <a:schemeClr val="bg1"/>
                </a:solidFill>
                <a:latin typeface="Montserrat SemiBold" pitchFamily="2" charset="0"/>
              </a:rPr>
              <a:t>В СООТВЕТСТВИИ</a:t>
            </a:r>
            <a:br>
              <a:rPr lang="ru-RU" sz="1864" b="1" i="0" dirty="0">
                <a:solidFill>
                  <a:schemeClr val="bg1"/>
                </a:solidFill>
                <a:latin typeface="Montserrat SemiBold" pitchFamily="2" charset="0"/>
              </a:rPr>
            </a:br>
            <a:r>
              <a:rPr lang="ru-RU" sz="1864" b="1" i="0" dirty="0">
                <a:solidFill>
                  <a:schemeClr val="bg1"/>
                </a:solidFill>
                <a:latin typeface="Montserrat SemiBold" pitchFamily="2" charset="0"/>
              </a:rPr>
              <a:t>С МИРОВЫМИ СТАНДАРТАМИ</a:t>
            </a:r>
          </a:p>
        </p:txBody>
      </p:sp>
      <p:cxnSp>
        <p:nvCxnSpPr>
          <p:cNvPr id="15" name="Straight Connector 2">
            <a:extLst>
              <a:ext uri="{FF2B5EF4-FFF2-40B4-BE49-F238E27FC236}">
                <a16:creationId xmlns:a16="http://schemas.microsoft.com/office/drawing/2014/main" id="{88EB1F29-54A5-9842-A25B-050FC5742651}"/>
              </a:ext>
            </a:extLst>
          </p:cNvPr>
          <p:cNvCxnSpPr>
            <a:cxnSpLocks/>
          </p:cNvCxnSpPr>
          <p:nvPr userDrawn="1"/>
        </p:nvCxnSpPr>
        <p:spPr>
          <a:xfrm flipH="1">
            <a:off x="7377721" y="4840083"/>
            <a:ext cx="448883" cy="827691"/>
          </a:xfrm>
          <a:prstGeom prst="line">
            <a:avLst/>
          </a:prstGeom>
          <a:noFill/>
          <a:ln w="38100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6340194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AC8908-0FD4-984A-A198-0969769E4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2214" r="4028" b="309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602BC6F6-0BD0-394E-A2BB-8F7ABA3349B8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6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3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729C6F-6C9F-D94E-8341-098F383D8C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53600" y="4708544"/>
            <a:ext cx="1625600" cy="11967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42493E-14B0-4545-8195-45E376902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17" name="Текст 16">
            <a:extLst>
              <a:ext uri="{FF2B5EF4-FFF2-40B4-BE49-F238E27FC236}">
                <a16:creationId xmlns:a16="http://schemas.microsoft.com/office/drawing/2014/main" id="{4E51F79F-4A08-3B40-AF97-EE36AA27BE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763354"/>
            <a:ext cx="5257800" cy="608848"/>
          </a:xfrm>
        </p:spPr>
        <p:txBody>
          <a:bodyPr/>
          <a:lstStyle>
            <a:lvl1pPr>
              <a:defRPr lang="ru-RU" b="0" i="0" u="none" strike="noStrike" smtClean="0">
                <a:effectLst/>
              </a:defRPr>
            </a:lvl1pPr>
          </a:lstStyle>
          <a:p>
            <a:pPr lvl="0"/>
            <a:r>
              <a:rPr lang="ru-RU" b="0" i="0" u="none" strike="noStrike" dirty="0">
                <a:solidFill>
                  <a:srgbClr val="FFFFFF"/>
                </a:solidFill>
                <a:effectLst/>
                <a:latin typeface="Montserrat" pitchFamily="2" charset="0"/>
              </a:rPr>
              <a:t>ЗАЩИЩАЕМ ЖИЗНИ И ЗДОРОВЬЕ ЛЮДЕЙ, ДЕЛАЯ ЛУЧШИЕ МИРОВЫЕ ТЕХНОЛОГИИ ДОСТУПНЫМИ КАЖДОМУ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6366BBB-7BC1-3940-9DB2-15F21499F2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0153"/>
            <a:ext cx="7696200" cy="932298"/>
          </a:xfrm>
        </p:spPr>
        <p:txBody>
          <a:bodyPr/>
          <a:lstStyle>
            <a:lvl1pPr>
              <a:defRPr sz="4261" b="1" i="0">
                <a:solidFill>
                  <a:srgbClr val="FDFDFD"/>
                </a:solidFill>
                <a:latin typeface="Montserrat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73127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741618C4-8865-F64B-AE7E-89F8C1949D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3201" y="6270292"/>
            <a:ext cx="685799" cy="295968"/>
          </a:xfrm>
        </p:spPr>
        <p:txBody>
          <a:bodyPr/>
          <a:lstStyle/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C79854B5-8DB0-F549-A0E7-9461DDD1B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26251ED-DA6A-8B42-9BF5-0F14BBBCEF4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474099" y="1722529"/>
            <a:ext cx="5720080" cy="618295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17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кет НАНОЛЕК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78766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кет НАНОЛЕК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69A3C6-D3BA-4CF9-978E-1B5387390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69A3C6-D3BA-4CF9-978E-1B538739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191C42-D63C-4359-AB9B-C6D07C3409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9" y="8"/>
            <a:ext cx="105833" cy="105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1" b="1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E2458-C125-41E8-A68F-446E073B5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fld id="{5435894A-3A8B-48FD-875B-2D0542BD73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16F25-FE4C-41CC-BEA0-2E8524676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31" b="1" i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</p:spTree>
    <p:extLst>
      <p:ext uri="{BB962C8B-B14F-4D97-AF65-F5344CB8AC3E}">
        <p14:creationId xmlns:p14="http://schemas.microsoft.com/office/powerpoint/2010/main" val="10362982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Макет НАНОЛЕК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69A3C6-D3BA-4CF9-978E-1B5387390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7753941"/>
              </p:ext>
            </p:ext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69A3C6-D3BA-4CF9-978E-1B538739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191C42-D63C-4359-AB9B-C6D07C3409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9" y="8"/>
            <a:ext cx="105833" cy="105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1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E2458-C125-41E8-A68F-446E073B5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fld id="{5435894A-3A8B-48FD-875B-2D0542BD73E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414CBE-6331-4441-A064-A4C46675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278" y="235445"/>
            <a:ext cx="9357020" cy="670880"/>
          </a:xfrm>
          <a:prstGeom prst="rect">
            <a:avLst/>
          </a:prstGeom>
        </p:spPr>
        <p:txBody>
          <a:bodyPr anchor="ctr"/>
          <a:lstStyle>
            <a:lvl1pPr>
              <a:defRPr sz="213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16F25-FE4C-41CC-BEA0-2E8524676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31" b="1" i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</p:spTree>
    <p:extLst>
      <p:ext uri="{BB962C8B-B14F-4D97-AF65-F5344CB8AC3E}">
        <p14:creationId xmlns:p14="http://schemas.microsoft.com/office/powerpoint/2010/main" val="147166225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акет НАНОЛЕК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755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Макет НАНОЛЕК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69A3C6-D3BA-4CF9-978E-1B5387390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5213582"/>
              </p:ext>
            </p:ext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69A3C6-D3BA-4CF9-978E-1B538739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191C42-D63C-4359-AB9B-C6D07C3409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9" y="8"/>
            <a:ext cx="105833" cy="105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1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E2458-C125-41E8-A68F-446E073B5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fld id="{5435894A-3A8B-48FD-875B-2D0542BD73E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414CBE-6331-4441-A064-A4C46675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278" y="235445"/>
            <a:ext cx="9357020" cy="670880"/>
          </a:xfrm>
          <a:prstGeom prst="rect">
            <a:avLst/>
          </a:prstGeom>
        </p:spPr>
        <p:txBody>
          <a:bodyPr anchor="ctr"/>
          <a:lstStyle>
            <a:lvl1pPr>
              <a:defRPr sz="213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16F25-FE4C-41CC-BEA0-2E8524676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31" b="1" i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</p:spTree>
    <p:extLst>
      <p:ext uri="{BB962C8B-B14F-4D97-AF65-F5344CB8AC3E}">
        <p14:creationId xmlns:p14="http://schemas.microsoft.com/office/powerpoint/2010/main" val="121578752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Макет НАНОЛЕК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69A3C6-D3BA-4CF9-978E-1B5387390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434150"/>
              </p:ext>
            </p:ext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69A3C6-D3BA-4CF9-978E-1B538739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191C42-D63C-4359-AB9B-C6D07C3409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9" y="8"/>
            <a:ext cx="105833" cy="105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1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E2458-C125-41E8-A68F-446E073B5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fld id="{5435894A-3A8B-48FD-875B-2D0542BD73E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414CBE-6331-4441-A064-A4C46675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278" y="235445"/>
            <a:ext cx="9357020" cy="670880"/>
          </a:xfrm>
          <a:prstGeom prst="rect">
            <a:avLst/>
          </a:prstGeom>
        </p:spPr>
        <p:txBody>
          <a:bodyPr anchor="ctr"/>
          <a:lstStyle>
            <a:lvl1pPr>
              <a:defRPr sz="213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16F25-FE4C-41CC-BEA0-2E8524676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31" b="1" i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22096398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Макет НАНОЛЕК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69A3C6-D3BA-4CF9-978E-1B5387390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2253224"/>
              </p:ext>
            </p:ext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69A3C6-D3BA-4CF9-978E-1B5387390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191C42-D63C-4359-AB9B-C6D07C34093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9" y="8"/>
            <a:ext cx="105833" cy="105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1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E2458-C125-41E8-A68F-446E073B5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fld id="{5435894A-3A8B-48FD-875B-2D0542BD73E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414CBE-6331-4441-A064-A4C46675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278" y="235445"/>
            <a:ext cx="9357020" cy="670880"/>
          </a:xfrm>
          <a:prstGeom prst="rect">
            <a:avLst/>
          </a:prstGeom>
        </p:spPr>
        <p:txBody>
          <a:bodyPr anchor="ctr"/>
          <a:lstStyle>
            <a:lvl1pPr>
              <a:defRPr sz="213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16F25-FE4C-41CC-BEA0-2E8524676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31" b="1" i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21713115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972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88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1577340"/>
            <a:ext cx="10965755" cy="459993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749F3-4EE4-6545-B533-298FCDFA8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5"/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sz="1065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8E02480-5970-2D47-A761-FCD024DEE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72946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26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765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69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080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372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31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033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156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332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 bwMode="auto">
          <a:xfrm>
            <a:off x="9245601" y="80334"/>
            <a:ext cx="2748115" cy="811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289563" tIns="144780" rIns="289563" bIns="144780" rtlCol="0" anchor="ctr"/>
          <a:lstStyle/>
          <a:p>
            <a:pPr algn="l">
              <a:defRPr/>
            </a:pPr>
            <a:endParaRPr lang="ru-RU" sz="1350" spc="-1">
              <a:solidFill>
                <a:srgbClr val="1F497D"/>
              </a:solidFill>
              <a:latin typeface="Montserrat"/>
              <a:cs typeface="Helvetica"/>
            </a:endParaRPr>
          </a:p>
        </p:txBody>
      </p:sp>
      <p:pic>
        <p:nvPicPr>
          <p:cNvPr id="9" name="Picture 22" descr="ÐÐ°ÑÑÐ¸Ð½ÐºÐ¸ Ð¿Ð¾ Ð·Ð°Ð¿ÑÐ¾ÑÑ ÑÐ²ÐµÑÐµÑÑ png"/>
          <p:cNvPicPr>
            <a:picLocks noChangeAspect="1" noChangeArrowheads="1"/>
          </p:cNvPicPr>
          <p:nvPr userDrawn="1"/>
        </p:nvPicPr>
        <p:blipFill>
          <a:blip r:embed="rId2"/>
          <a:srcRect l="24928" t="9323" r="36210" b="29536"/>
          <a:stretch/>
        </p:blipFill>
        <p:spPr bwMode="auto">
          <a:xfrm>
            <a:off x="1" y="671539"/>
            <a:ext cx="9448799" cy="6186461"/>
          </a:xfrm>
          <a:prstGeom prst="rect">
            <a:avLst/>
          </a:prstGeom>
          <a:noFill/>
        </p:spPr>
      </p:pic>
      <p:sp>
        <p:nvSpPr>
          <p:cNvPr id="12" name="AutoShape 2"/>
          <p:cNvSpPr>
            <a:spLocks noChangeAspect="1"/>
          </p:cNvSpPr>
          <p:nvPr userDrawn="1"/>
        </p:nvSpPr>
        <p:spPr bwMode="auto">
          <a:xfrm>
            <a:off x="2" y="-1"/>
            <a:ext cx="9448799" cy="6868905"/>
          </a:xfrm>
          <a:prstGeom prst="rect">
            <a:avLst/>
          </a:prstGeom>
          <a:gradFill>
            <a:gsLst>
              <a:gs pos="0">
                <a:srgbClr val="70BAD3">
                  <a:lumMod val="82000"/>
                  <a:alpha val="84000"/>
                </a:srgbClr>
              </a:gs>
              <a:gs pos="50000">
                <a:srgbClr val="34B4BC">
                  <a:lumMod val="99000"/>
                  <a:alpha val="71000"/>
                </a:srgbClr>
              </a:gs>
              <a:gs pos="100000">
                <a:srgbClr val="15D1AA">
                  <a:lumMod val="97000"/>
                  <a:lumOff val="3000"/>
                  <a:alpha val="70000"/>
                </a:srgbClr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3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838200" y="3584802"/>
            <a:ext cx="7696200" cy="932298"/>
          </a:xfrm>
        </p:spPr>
        <p:txBody>
          <a:bodyPr/>
          <a:lstStyle>
            <a:lvl1pPr>
              <a:defRPr sz="4250" b="1" i="0">
                <a:solidFill>
                  <a:srgbClr val="FDFDFD"/>
                </a:solidFill>
                <a:latin typeface="Montserra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/>
        </p:blipFill>
        <p:spPr bwMode="auto">
          <a:xfrm>
            <a:off x="9830815" y="3930335"/>
            <a:ext cx="1935316" cy="1426685"/>
          </a:xfrm>
          <a:prstGeom prst="rect">
            <a:avLst/>
          </a:prstGeom>
        </p:spPr>
      </p:pic>
      <p:sp>
        <p:nvSpPr>
          <p:cNvPr id="17" name="Текст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838200" y="4528003"/>
            <a:ext cx="5257800" cy="608848"/>
          </a:xfrm>
        </p:spPr>
        <p:txBody>
          <a:bodyPr/>
          <a:lstStyle>
            <a:lvl1pPr>
              <a:defRPr lang="ru-RU" b="0" i="0" u="none" strike="noStrike"/>
            </a:lvl1pPr>
          </a:lstStyle>
          <a:p>
            <a:pPr lvl="0">
              <a:defRPr/>
            </a:pPr>
            <a:r>
              <a:rPr lang="ru-RU" b="0" i="0" u="none" strike="noStrike">
                <a:solidFill>
                  <a:srgbClr val="FFFFFF"/>
                </a:solidFill>
                <a:latin typeface="Montserrat"/>
              </a:rPr>
              <a:t>ЗАЩИЩАЕМ ЖИЗНИ И ЗДОРОВЬЕ ЛЮДЕЙ, ДЕЛАЯ ЛУЧШИЕ МИРОВЫЕ ТЕХНОЛОГИИ ДОСТУПНЫМИ КАЖДОМУ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22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6455987-ABAD-8A49-AADE-8CD99CDA6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8">
            <a:extLst>
              <a:ext uri="{FF2B5EF4-FFF2-40B4-BE49-F238E27FC236}">
                <a16:creationId xmlns:a16="http://schemas.microsoft.com/office/drawing/2014/main" id="{214C1F86-BFA6-9847-B108-35444D0BE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231" y="3124576"/>
            <a:ext cx="4386643" cy="134300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354BB1A-0F1C-8244-B620-86374CEB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231" y="2510198"/>
            <a:ext cx="4386643" cy="40589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84809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5616">
          <p15:clr>
            <a:srgbClr val="FBAE40"/>
          </p15:clr>
        </p15:guide>
        <p15:guide id="3" orient="horz" pos="2966">
          <p15:clr>
            <a:srgbClr val="FBAE40"/>
          </p15:clr>
        </p15:guide>
        <p15:guide id="4" pos="2976">
          <p15:clr>
            <a:srgbClr val="FBAE40"/>
          </p15:clr>
        </p15:guide>
        <p15:guide id="5" orient="horz" pos="1526">
          <p15:clr>
            <a:srgbClr val="FBAE40"/>
          </p15:clr>
        </p15:guide>
        <p15:guide id="6" orient="horz" pos="1722">
          <p15:clr>
            <a:srgbClr val="FBAE40"/>
          </p15:clr>
        </p15:guide>
        <p15:guide id="7" orient="horz" pos="47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 algn="ctr">
              <a:defRPr sz="1050"/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811032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914400" y="1577340"/>
            <a:ext cx="10965755" cy="459993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 sz="1050"/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6260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 algn="ctr">
              <a:defRPr sz="1050"/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30251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Макет НАНОЛЕК 4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7474099" y="1722529"/>
            <a:ext cx="5720080" cy="6182958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Заголовок 6"/>
          <p:cNvSpPr>
            <a:spLocks noGrp="1"/>
          </p:cNvSpPr>
          <p:nvPr>
            <p:ph type="title"/>
          </p:nvPr>
        </p:nvSpPr>
        <p:spPr bwMode="auto">
          <a:xfrm>
            <a:off x="914400" y="330285"/>
            <a:ext cx="8029876" cy="9322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5097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 bwMode="auto">
          <a:xfrm>
            <a:off x="203201" y="6270292"/>
            <a:ext cx="685799" cy="295968"/>
          </a:xfrm>
        </p:spPr>
        <p:txBody>
          <a:bodyPr/>
          <a:lstStyle/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/>
          </a:p>
        </p:txBody>
      </p:sp>
      <p:sp>
        <p:nvSpPr>
          <p:cNvPr id="10" name="Заголовок 5"/>
          <p:cNvSpPr>
            <a:spLocks noGrp="1"/>
          </p:cNvSpPr>
          <p:nvPr>
            <p:ph type="title" hasCustomPrompt="1"/>
          </p:nvPr>
        </p:nvSpPr>
        <p:spPr bwMode="auto">
          <a:xfrm>
            <a:off x="914400" y="330286"/>
            <a:ext cx="8029876" cy="663322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7474099" y="1722529"/>
            <a:ext cx="5720080" cy="6182958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15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3_BIG PICTUR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/>
                <a:ea typeface="Poppins Light"/>
                <a:cs typeface="Poppins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: Rounded Corners 14"/>
          <p:cNvSpPr/>
          <p:nvPr userDrawn="1"/>
        </p:nvSpPr>
        <p:spPr bwMode="auto">
          <a:xfrm>
            <a:off x="1" y="0"/>
            <a:ext cx="12191999" cy="6847096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70BAD3">
                  <a:lumMod val="82000"/>
                </a:srgbClr>
              </a:gs>
              <a:gs pos="50000">
                <a:srgbClr val="34B4BC">
                  <a:lumMod val="100000"/>
                  <a:alpha val="90000"/>
                </a:srgbClr>
              </a:gs>
              <a:gs pos="100000">
                <a:srgbClr val="15D1AA"/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pPr lvl="0">
              <a:defRPr/>
            </a:pPr>
            <a:endParaRPr lang="id-ID" sz="240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6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753600" y="4708544"/>
            <a:ext cx="1625600" cy="11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15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Nanolek SIMPLE_Body_Head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9C1E46-E9B3-4C33-B19A-230A45B16C4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009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Nanolek SIMPLE_Body_Head &amp; Subhe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9C1E46-E9B3-4C33-B19A-230A45B16C4C}" type="slidenum">
              <a:rPr lang="ru-RU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>
          <a:xfrm>
            <a:off x="1110344" y="222693"/>
            <a:ext cx="10674010" cy="510349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110345" y="733042"/>
            <a:ext cx="10660946" cy="3468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rgbClr val="66B4DB"/>
                </a:solidFill>
              </a:defRPr>
            </a:lvl1pPr>
          </a:lstStyle>
          <a:p>
            <a:pPr lvl="0">
              <a:defRPr/>
            </a:pPr>
            <a:r>
              <a:rPr lang="en-US"/>
              <a:t>Subheads are 24pt Arial Italic sentence case</a:t>
            </a:r>
            <a:endParaRPr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358218" y="6312350"/>
            <a:ext cx="2045617" cy="450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942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Nanolek SIMPLE_Body_Head, Subhead &amp;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9B3D04-5970-4D35-A0F7-DC38FD051CFC}" type="slidenum">
              <a:rPr lang="ru-RU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>
          <a:xfrm>
            <a:off x="1110344" y="222693"/>
            <a:ext cx="10659290" cy="510349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1110344" y="1136469"/>
            <a:ext cx="10659290" cy="5040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457154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2pPr>
            <a:lvl3pPr marL="914309" indent="0"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 marL="1371463" indent="0">
              <a:buNone/>
              <a:defRPr sz="1100">
                <a:solidFill>
                  <a:schemeClr val="bg2">
                    <a:lumMod val="25000"/>
                  </a:schemeClr>
                </a:solidFill>
              </a:defRPr>
            </a:lvl4pPr>
            <a:lvl5pPr marL="1828617" indent="0">
              <a:buNone/>
              <a:defRPr sz="11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32156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Nanolek SIMPLE_Body_Head, Subhead &amp;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Nanolek_Presentation_logo_small.png"/>
          <p:cNvPicPr>
            <a:picLocks noChangeAspect="1"/>
          </p:cNvPicPr>
          <p:nvPr/>
        </p:nvPicPr>
        <p:blipFill>
          <a:blip r:embed="rId3"/>
          <a:srcRect r="61801"/>
          <a:stretch/>
        </p:blipFill>
        <p:spPr bwMode="auto">
          <a:xfrm>
            <a:off x="365139" y="235444"/>
            <a:ext cx="719079" cy="6725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9B3D04-5970-4D35-A0F7-DC38FD051CFC}" type="slidenum">
              <a:rPr lang="ru-RU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>
          <a:xfrm>
            <a:off x="1110344" y="222693"/>
            <a:ext cx="10659290" cy="510349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110345" y="733042"/>
            <a:ext cx="10659289" cy="3468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rgbClr val="66B4DB"/>
                </a:solidFill>
              </a:defRPr>
            </a:lvl1pPr>
          </a:lstStyle>
          <a:p>
            <a:pPr lvl="0">
              <a:defRPr/>
            </a:pPr>
            <a:r>
              <a:rPr lang="en-US"/>
              <a:t>Subheads are 24pt Arial Italic sentence case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1110344" y="1566260"/>
            <a:ext cx="10659290" cy="461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457154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2pPr>
            <a:lvl3pPr marL="914309" indent="0"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 marL="1371463" indent="0">
              <a:buNone/>
              <a:defRPr sz="1100">
                <a:solidFill>
                  <a:schemeClr val="bg2">
                    <a:lumMod val="25000"/>
                  </a:schemeClr>
                </a:solidFill>
              </a:defRPr>
            </a:lvl4pPr>
            <a:lvl5pPr marL="1828617" indent="0">
              <a:buNone/>
              <a:defRPr sz="11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0147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28483" y="1577340"/>
            <a:ext cx="4827500" cy="245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37805" y="1577340"/>
            <a:ext cx="4763075" cy="245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7B8DD36-AC6A-884F-940B-4E4613EA3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E40DD55-C154-BE49-84E6-8D47EF3D7E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65"/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sz="1065" dirty="0"/>
          </a:p>
        </p:txBody>
      </p:sp>
    </p:spTree>
    <p:extLst>
      <p:ext uri="{BB962C8B-B14F-4D97-AF65-F5344CB8AC3E}">
        <p14:creationId xmlns:p14="http://schemas.microsoft.com/office/powerpoint/2010/main" val="2293784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Nanolek SIMPLE_Body_Head, Subhead &amp;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Nanolek_Presentation_logo_small.png"/>
          <p:cNvPicPr>
            <a:picLocks noChangeAspect="1"/>
          </p:cNvPicPr>
          <p:nvPr/>
        </p:nvPicPr>
        <p:blipFill>
          <a:blip r:embed="rId3"/>
          <a:srcRect r="61801"/>
          <a:stretch/>
        </p:blipFill>
        <p:spPr bwMode="auto">
          <a:xfrm>
            <a:off x="365139" y="235444"/>
            <a:ext cx="719079" cy="6725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9B3D04-5970-4D35-A0F7-DC38FD051CFC}" type="slidenum">
              <a:rPr lang="ru-RU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>
          <a:xfrm>
            <a:off x="1110344" y="222693"/>
            <a:ext cx="10027048" cy="510349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1110344" y="1554479"/>
            <a:ext cx="10027048" cy="4622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000">
                <a:solidFill>
                  <a:schemeClr val="bg2">
                    <a:lumMod val="25000"/>
                  </a:schemeClr>
                </a:solidFill>
              </a:defRPr>
            </a:lvl1pPr>
            <a:lvl2pPr marL="457154" indent="0">
              <a:buNone/>
              <a:defRPr lang="ru-RU" sz="2000">
                <a:solidFill>
                  <a:schemeClr val="bg2">
                    <a:lumMod val="25000"/>
                  </a:schemeClr>
                </a:solidFill>
              </a:defRPr>
            </a:lvl2pPr>
            <a:lvl3pPr marL="914309" indent="0">
              <a:buNone/>
              <a:defRPr lang="ru-RU" sz="2000">
                <a:solidFill>
                  <a:schemeClr val="bg2">
                    <a:lumMod val="25000"/>
                  </a:schemeClr>
                </a:solidFill>
              </a:defRPr>
            </a:lvl3pPr>
            <a:lvl4pPr marL="1371463" indent="0">
              <a:buNone/>
              <a:defRPr lang="ru-RU" sz="2000">
                <a:solidFill>
                  <a:schemeClr val="bg2">
                    <a:lumMod val="25000"/>
                  </a:schemeClr>
                </a:solidFill>
              </a:defRPr>
            </a:lvl4pPr>
            <a:lvl5pPr marL="1828617" indent="0">
              <a:buNone/>
              <a:defRPr lang="ru-RU" sz="20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marL="228577" lvl="0" indent="-228577">
              <a:defRPr/>
            </a:pPr>
            <a:r>
              <a:rPr lang="ru-RU"/>
              <a:t>Образец текста</a:t>
            </a:r>
            <a:endParaRPr/>
          </a:p>
          <a:p>
            <a:pPr marL="685731" lvl="1" indent="-228577">
              <a:defRPr/>
            </a:pPr>
            <a:r>
              <a:rPr lang="ru-RU"/>
              <a:t>Второй уровень</a:t>
            </a:r>
            <a:endParaRPr/>
          </a:p>
          <a:p>
            <a:pPr marL="1142886" lvl="2" indent="-228577">
              <a:defRPr/>
            </a:pPr>
            <a:r>
              <a:rPr lang="ru-RU"/>
              <a:t>Третий уровень</a:t>
            </a:r>
            <a:endParaRPr/>
          </a:p>
          <a:p>
            <a:pPr marL="1600040" lvl="3" indent="-228577">
              <a:defRPr/>
            </a:pPr>
            <a:r>
              <a:rPr lang="ru-RU"/>
              <a:t>Четвертый уровень</a:t>
            </a:r>
            <a:endParaRPr/>
          </a:p>
          <a:p>
            <a:pPr marL="2057194" lvl="4" indent="-228577">
              <a:defRPr/>
            </a:pPr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33551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Nanolek SIMPLE_Body_Head, Subhead &amp;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Nanolek_Presentation_logo_small.png"/>
          <p:cNvPicPr>
            <a:picLocks noChangeAspect="1"/>
          </p:cNvPicPr>
          <p:nvPr/>
        </p:nvPicPr>
        <p:blipFill>
          <a:blip r:embed="rId3"/>
          <a:srcRect r="61801"/>
          <a:stretch/>
        </p:blipFill>
        <p:spPr bwMode="auto">
          <a:xfrm>
            <a:off x="365139" y="235444"/>
            <a:ext cx="719079" cy="6725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9B3D04-5970-4D35-A0F7-DC38FD051CFC}" type="slidenum">
              <a:rPr lang="ru-RU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>
          <a:xfrm>
            <a:off x="1110344" y="222693"/>
            <a:ext cx="9990472" cy="510349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110345" y="733042"/>
            <a:ext cx="9990471" cy="3468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rgbClr val="66B4DB"/>
                </a:solidFill>
              </a:defRPr>
            </a:lvl1pPr>
          </a:lstStyle>
          <a:p>
            <a:pPr lvl="0">
              <a:defRPr/>
            </a:pPr>
            <a:r>
              <a:rPr lang="en-US"/>
              <a:t>Subheads are 24pt Arial Italic sentence case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1110344" y="1856232"/>
            <a:ext cx="9990472" cy="4320307"/>
          </a:xfrm>
          <a:prstGeom prst="rect">
            <a:avLst/>
          </a:prstGeom>
        </p:spPr>
        <p:txBody>
          <a:bodyPr/>
          <a:lstStyle>
            <a:lvl1pPr>
              <a:defRPr lang="ru-RU" sz="20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lang="ru-RU" sz="20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lang="ru-RU" sz="20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lang="ru-RU" sz="20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lang="ru-RU" sz="20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marL="0" lvl="0" indent="0">
              <a:buNone/>
              <a:defRPr/>
            </a:pPr>
            <a:r>
              <a:rPr lang="ru-RU"/>
              <a:t>Образец текста</a:t>
            </a:r>
            <a:endParaRPr/>
          </a:p>
          <a:p>
            <a:pPr marL="457154" lvl="1" indent="0">
              <a:buNone/>
              <a:defRPr/>
            </a:pPr>
            <a:r>
              <a:rPr lang="ru-RU"/>
              <a:t>Второй уровень</a:t>
            </a:r>
            <a:endParaRPr/>
          </a:p>
          <a:p>
            <a:pPr marL="914309" lvl="2" indent="0">
              <a:buNone/>
              <a:defRPr/>
            </a:pPr>
            <a:r>
              <a:rPr lang="ru-RU"/>
              <a:t>Третий уровень</a:t>
            </a:r>
            <a:endParaRPr/>
          </a:p>
          <a:p>
            <a:pPr marL="1371463" lvl="3" indent="0">
              <a:buNone/>
              <a:defRPr/>
            </a:pPr>
            <a:r>
              <a:rPr lang="ru-RU"/>
              <a:t>Четвертый уровень</a:t>
            </a:r>
            <a:endParaRPr/>
          </a:p>
          <a:p>
            <a:pPr marL="1828617" lvl="4" indent="0">
              <a:buNone/>
              <a:defRPr/>
            </a:pPr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12567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Nanolek SIMPLE_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2" descr="Nanolek_Presentation_logo_small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5139" y="235444"/>
            <a:ext cx="1882429" cy="67259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1029269" y="2817665"/>
            <a:ext cx="9138313" cy="1325563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lang="ru-RU" sz="40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30629" y="6426926"/>
            <a:ext cx="3657600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215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Nanolek SIMPLE_Title w/Subhe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1029269" y="2817665"/>
            <a:ext cx="9138313" cy="1325563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lang="ru-RU" sz="44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029269" y="4143228"/>
            <a:ext cx="9174031" cy="3468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00" b="0" i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en-US"/>
              <a:t>Subheads are 24pt Arial Italic sentence case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30629" y="6426926"/>
            <a:ext cx="3657600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2" descr="Nanolek_Presentation_logo_small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5139" y="235444"/>
            <a:ext cx="1882429" cy="6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17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Nanolek SIMPLE_Title_Empt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9B3D04-5970-4D35-A0F7-DC38FD051CFC}" type="slidenum">
              <a:rPr lang="ru-RU"/>
              <a:t>‹#›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6270171"/>
            <a:ext cx="1219200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31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BIG PICTUR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/>
                <a:ea typeface="Poppins Light"/>
                <a:cs typeface="Poppins Light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79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3652062" y="3094229"/>
            <a:ext cx="4887877" cy="669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320">
              <a:lnSpc>
                <a:spcPts val="4994"/>
              </a:lnSpc>
              <a:defRPr/>
            </a:pPr>
            <a:r>
              <a:rPr lang="ru-RU" sz="3300" b="1">
                <a:solidFill>
                  <a:srgbClr val="FFFFFF"/>
                </a:solidFill>
                <a:latin typeface="Montserrat"/>
                <a:ea typeface="Verdana"/>
                <a:cs typeface="Helvetica"/>
              </a:rPr>
              <a:t>Спасибо за внимание!</a:t>
            </a:r>
            <a:endParaRPr lang="en-GB" sz="3300">
              <a:solidFill>
                <a:srgbClr val="6D7783"/>
              </a:solidFill>
              <a:latin typeface="Montserrat"/>
              <a:cs typeface="Helvetica"/>
            </a:endParaRPr>
          </a:p>
        </p:txBody>
      </p:sp>
      <p:pic>
        <p:nvPicPr>
          <p:cNvPr id="5" name="Picture 5" descr="F:\НАНОЛЕК\!Нанолек презентация\06.09 Преза\36666+-36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rot="5400000">
            <a:off x="10781338" y="5466976"/>
            <a:ext cx="1496138" cy="13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85397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BIG PICTUR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0"/>
            <a:ext cx="12192000" cy="6879141"/>
          </a:xfrm>
          <a:prstGeom prst="rect">
            <a:avLst/>
          </a:prstGeom>
          <a:gradFill>
            <a:gsLst>
              <a:gs pos="0">
                <a:srgbClr val="FFFFFF"/>
              </a:gs>
              <a:gs pos="59978">
                <a:srgbClr val="D0E4F5"/>
              </a:gs>
              <a:gs pos="100000">
                <a:srgbClr val="A0CAEB"/>
              </a:gs>
            </a:gsLst>
            <a:path path="circle"/>
          </a:gradFill>
          <a:ln w="12700">
            <a:noFill/>
            <a:miter/>
          </a:ln>
        </p:spPr>
        <p:txBody>
          <a:bodyPr lIns="45719" rIns="45719" anchor="ctr"/>
          <a:lstStyle/>
          <a:p>
            <a:pPr defTabSz="914138">
              <a:defRPr sz="190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/>
                <a:ea typeface="Poppins Light"/>
                <a:cs typeface="Poppins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 bwMode="auto">
          <a:xfrm>
            <a:off x="3652062" y="3094229"/>
            <a:ext cx="5320687" cy="677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320">
              <a:lnSpc>
                <a:spcPts val="4994"/>
              </a:lnSpc>
              <a:defRPr/>
            </a:pPr>
            <a:r>
              <a:rPr lang="ru-RU" sz="3300" b="1">
                <a:solidFill>
                  <a:schemeClr val="accent3">
                    <a:lumMod val="50000"/>
                  </a:schemeClr>
                </a:solidFill>
                <a:latin typeface="Montserrat"/>
                <a:ea typeface="Verdana"/>
                <a:cs typeface="Helvetica"/>
              </a:rPr>
              <a:t>Спасибо за внимание!</a:t>
            </a:r>
            <a:endParaRPr lang="en-GB" sz="3300">
              <a:solidFill>
                <a:schemeClr val="accent3">
                  <a:lumMod val="50000"/>
                </a:schemeClr>
              </a:solidFill>
              <a:latin typeface="Montserrat"/>
              <a:cs typeface="Helvetica"/>
            </a:endParaRPr>
          </a:p>
        </p:txBody>
      </p:sp>
      <p:pic>
        <p:nvPicPr>
          <p:cNvPr id="5" name="Picture 5" descr="F:\НАНОЛЕК\!Нанолек презентация\06.09 Преза\36666+-36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10781338" y="5466976"/>
            <a:ext cx="1496138" cy="13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06545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4_Nanolek SIMPLE_Body_Empt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9B3D04-5970-4D35-A0F7-DC38FD051CF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7347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 bwMode="auto">
          <a:xfrm>
            <a:off x="9245601" y="80334"/>
            <a:ext cx="2748115" cy="811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289563" tIns="144780" rIns="289563" bIns="144780" rtlCol="0" anchor="ctr"/>
          <a:lstStyle/>
          <a:p>
            <a:pPr algn="l">
              <a:defRPr/>
            </a:pPr>
            <a:endParaRPr lang="ru-RU" sz="1350" spc="-1">
              <a:solidFill>
                <a:srgbClr val="1F497D"/>
              </a:solidFill>
              <a:latin typeface="Montserrat"/>
              <a:cs typeface="Helvetica"/>
            </a:endParaRPr>
          </a:p>
        </p:txBody>
      </p:sp>
      <p:pic>
        <p:nvPicPr>
          <p:cNvPr id="9" name="Picture 22" descr="ÐÐ°ÑÑÐ¸Ð½ÐºÐ¸ Ð¿Ð¾ Ð·Ð°Ð¿ÑÐ¾ÑÑ ÑÐ²ÐµÑÐµÑÑ png"/>
          <p:cNvPicPr>
            <a:picLocks noChangeAspect="1" noChangeArrowheads="1"/>
          </p:cNvPicPr>
          <p:nvPr userDrawn="1"/>
        </p:nvPicPr>
        <p:blipFill>
          <a:blip r:embed="rId2"/>
          <a:srcRect l="24928" t="9323" r="36210" b="29536"/>
          <a:stretch/>
        </p:blipFill>
        <p:spPr bwMode="auto">
          <a:xfrm>
            <a:off x="1" y="671539"/>
            <a:ext cx="9448799" cy="6186461"/>
          </a:xfrm>
          <a:prstGeom prst="rect">
            <a:avLst/>
          </a:prstGeom>
          <a:noFill/>
        </p:spPr>
      </p:pic>
      <p:sp>
        <p:nvSpPr>
          <p:cNvPr id="12" name="AutoShape 2"/>
          <p:cNvSpPr>
            <a:spLocks noChangeAspect="1"/>
          </p:cNvSpPr>
          <p:nvPr userDrawn="1"/>
        </p:nvSpPr>
        <p:spPr bwMode="auto">
          <a:xfrm>
            <a:off x="2" y="-1"/>
            <a:ext cx="9448799" cy="6868905"/>
          </a:xfrm>
          <a:prstGeom prst="rect">
            <a:avLst/>
          </a:prstGeom>
          <a:gradFill>
            <a:gsLst>
              <a:gs pos="0">
                <a:srgbClr val="70BAD3">
                  <a:lumMod val="82000"/>
                  <a:alpha val="84000"/>
                </a:srgbClr>
              </a:gs>
              <a:gs pos="50000">
                <a:srgbClr val="34B4BC">
                  <a:lumMod val="99000"/>
                  <a:alpha val="71000"/>
                </a:srgbClr>
              </a:gs>
              <a:gs pos="100000">
                <a:srgbClr val="15D1AA">
                  <a:lumMod val="97000"/>
                  <a:lumOff val="3000"/>
                  <a:alpha val="70000"/>
                </a:srgbClr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3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838200" y="3584802"/>
            <a:ext cx="7696200" cy="932298"/>
          </a:xfrm>
        </p:spPr>
        <p:txBody>
          <a:bodyPr/>
          <a:lstStyle>
            <a:lvl1pPr>
              <a:defRPr sz="4250" b="1" i="0">
                <a:solidFill>
                  <a:srgbClr val="FDFDFD"/>
                </a:solidFill>
                <a:latin typeface="Montserra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/>
        </p:blipFill>
        <p:spPr bwMode="auto">
          <a:xfrm>
            <a:off x="9830815" y="3930335"/>
            <a:ext cx="1935316" cy="1426685"/>
          </a:xfrm>
          <a:prstGeom prst="rect">
            <a:avLst/>
          </a:prstGeom>
        </p:spPr>
      </p:pic>
      <p:sp>
        <p:nvSpPr>
          <p:cNvPr id="17" name="Текст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838200" y="4528003"/>
            <a:ext cx="5257800" cy="608848"/>
          </a:xfrm>
        </p:spPr>
        <p:txBody>
          <a:bodyPr/>
          <a:lstStyle>
            <a:lvl1pPr>
              <a:defRPr lang="ru-RU" b="0" i="0" u="none" strike="noStrike"/>
            </a:lvl1pPr>
          </a:lstStyle>
          <a:p>
            <a:pPr lvl="0">
              <a:defRPr/>
            </a:pPr>
            <a:r>
              <a:rPr lang="ru-RU" b="0" i="0" u="none" strike="noStrike">
                <a:solidFill>
                  <a:srgbClr val="FFFFFF"/>
                </a:solidFill>
                <a:latin typeface="Montserrat"/>
              </a:rPr>
              <a:t>ЗАЩИЩАЕМ ЖИЗНИ И ЗДОРОВЬЕ ЛЮДЕЙ, ДЕЛАЯ ЛУЧШИЕ МИРОВЫЕ ТЕХНОЛОГИИ ДОСТУПНЫМИ КАЖДОМУ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770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l="1574" t="2214" r="4028" b="3094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: Rounded Corners 14"/>
          <p:cNvSpPr/>
          <p:nvPr userDrawn="1"/>
        </p:nvSpPr>
        <p:spPr bwMode="auto">
          <a:xfrm>
            <a:off x="0" y="-3"/>
            <a:ext cx="12192000" cy="685800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6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sz="215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753600" y="4708544"/>
            <a:ext cx="1625600" cy="11967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17" name="Текст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838200" y="3763353"/>
            <a:ext cx="5257800" cy="608848"/>
          </a:xfrm>
        </p:spPr>
        <p:txBody>
          <a:bodyPr/>
          <a:lstStyle>
            <a:lvl1pPr>
              <a:defRPr lang="ru-RU" b="0" i="0" u="none" strike="noStrike"/>
            </a:lvl1pPr>
          </a:lstStyle>
          <a:p>
            <a:pPr lvl="0">
              <a:defRPr/>
            </a:pPr>
            <a:r>
              <a:rPr lang="ru-RU" b="0" i="0" u="none" strike="noStrike">
                <a:solidFill>
                  <a:srgbClr val="FFFFFF"/>
                </a:solidFill>
                <a:latin typeface="Montserrat"/>
              </a:rPr>
              <a:t>ЗАЩИЩАЕМ ЖИЗНИ И ЗДОРОВЬЕ ЛЮДЕЙ, ДЕЛАЯ ЛУЧШИЕ МИРОВЫЕ ТЕХНОЛОГИИ ДОСТУПНЫМИ КАЖДОМУ</a:t>
            </a:r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838200" y="2820153"/>
            <a:ext cx="7696200" cy="932298"/>
          </a:xfrm>
        </p:spPr>
        <p:txBody>
          <a:bodyPr/>
          <a:lstStyle>
            <a:lvl1pPr>
              <a:defRPr sz="4250" b="1" i="0">
                <a:solidFill>
                  <a:srgbClr val="FDFDFD"/>
                </a:solidFill>
                <a:latin typeface="Montserra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16558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DA43D4B-BBE4-D54E-B70E-91453C39F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3E0E1D-018F-234C-8277-C9E0C7CA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65"/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sz="1065" dirty="0"/>
          </a:p>
        </p:txBody>
      </p:sp>
    </p:spTree>
    <p:extLst>
      <p:ext uri="{BB962C8B-B14F-4D97-AF65-F5344CB8AC3E}">
        <p14:creationId xmlns:p14="http://schemas.microsoft.com/office/powerpoint/2010/main" val="1878879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914400" y="1577340"/>
            <a:ext cx="10965755" cy="459993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 sz="1050"/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95937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/>
          </a:p>
        </p:txBody>
      </p:sp>
      <p:sp>
        <p:nvSpPr>
          <p:cNvPr id="4" name="Текст 28"/>
          <p:cNvSpPr>
            <a:spLocks noGrp="1"/>
          </p:cNvSpPr>
          <p:nvPr>
            <p:ph type="body" idx="1"/>
          </p:nvPr>
        </p:nvSpPr>
        <p:spPr bwMode="auto">
          <a:xfrm>
            <a:off x="928231" y="3124576"/>
            <a:ext cx="4386643" cy="1343009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928231" y="2510198"/>
            <a:ext cx="4386643" cy="405899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27229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928483" y="1577340"/>
            <a:ext cx="4827500" cy="245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6437804" y="1577340"/>
            <a:ext cx="4763075" cy="245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 algn="ctr">
              <a:defRPr sz="1050"/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6288067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 algn="ctr">
              <a:defRPr sz="1050"/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 sz="105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9577633" y="103695"/>
            <a:ext cx="2460396" cy="8578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00"/>
              </a:spcAft>
              <a:defRPr/>
            </a:pPr>
            <a:endParaRPr lang="ru-RU" sz="9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10163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 algn="ctr">
              <a:defRPr sz="1050"/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 sz="1050"/>
          </a:p>
        </p:txBody>
      </p:sp>
      <p:sp>
        <p:nvSpPr>
          <p:cNvPr id="4" name="AutoShape 2"/>
          <p:cNvSpPr>
            <a:spLocks noChangeAspect="1"/>
          </p:cNvSpPr>
          <p:nvPr userDrawn="1"/>
        </p:nvSpPr>
        <p:spPr bwMode="auto">
          <a:xfrm>
            <a:off x="9347201" y="4634366"/>
            <a:ext cx="3755724" cy="4059655"/>
          </a:xfrm>
          <a:custGeom>
            <a:avLst/>
            <a:gdLst/>
            <a:ahLst/>
            <a:cxnLst/>
            <a:rect l="0" t="0" r="r" b="b"/>
            <a:pathLst>
              <a:path w="21600" h="21251" extrusionOk="0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ln w="5080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54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3822" tIns="47941" rIns="143822" bIns="47941" anchor="ctr" anchorCtr="0"/>
          <a:lstStyle/>
          <a:p>
            <a:pPr lvl="0" algn="ctr">
              <a:defRPr/>
            </a:pPr>
            <a:endParaRPr lang="en-US" sz="3750" b="1">
              <a:solidFill>
                <a:schemeClr val="bg1"/>
              </a:solidFill>
            </a:endParaRPr>
          </a:p>
        </p:txBody>
      </p:sp>
      <p:sp>
        <p:nvSpPr>
          <p:cNvPr id="8" name="AutoShape 2"/>
          <p:cNvSpPr>
            <a:spLocks noChangeAspect="1"/>
          </p:cNvSpPr>
          <p:nvPr userDrawn="1"/>
        </p:nvSpPr>
        <p:spPr bwMode="auto">
          <a:xfrm>
            <a:off x="9795435" y="5238274"/>
            <a:ext cx="3755724" cy="4059655"/>
          </a:xfrm>
          <a:custGeom>
            <a:avLst/>
            <a:gdLst/>
            <a:ahLst/>
            <a:cxnLst/>
            <a:rect l="0" t="0" r="r" b="b"/>
            <a:pathLst>
              <a:path w="21600" h="21251" extrusionOk="0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ln w="5080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162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3822" tIns="47941" rIns="143822" bIns="47941" anchor="ctr" anchorCtr="0"/>
          <a:lstStyle/>
          <a:p>
            <a:pPr lvl="0" algn="ctr">
              <a:defRPr/>
            </a:pPr>
            <a:endParaRPr lang="en-US" sz="37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42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 noChangeAspect="1"/>
          </p:cNvSpPr>
          <p:nvPr userDrawn="1"/>
        </p:nvSpPr>
        <p:spPr bwMode="auto">
          <a:xfrm>
            <a:off x="8815286" y="1298031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 extrusionOk="0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>
            <a:gsLst>
              <a:gs pos="0">
                <a:srgbClr val="70BAD3">
                  <a:lumMod val="82000"/>
                </a:srgbClr>
              </a:gs>
              <a:gs pos="50000">
                <a:srgbClr val="34B4BC">
                  <a:lumMod val="100000"/>
                  <a:alpha val="70000"/>
                </a:srgbClr>
              </a:gs>
              <a:gs pos="100000">
                <a:srgbClr val="15D1AA"/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pPr lvl="0">
              <a:defRPr/>
            </a:pPr>
            <a:endParaRPr lang="en-US" sz="240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 algn="ctr">
              <a:defRPr sz="1050"/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 sz="1050"/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8940801" y="1433701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AutoShape 2"/>
          <p:cNvSpPr>
            <a:spLocks noChangeAspect="1"/>
          </p:cNvSpPr>
          <p:nvPr userDrawn="1"/>
        </p:nvSpPr>
        <p:spPr bwMode="auto">
          <a:xfrm>
            <a:off x="5580706" y="1298031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 extrusionOk="0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>
            <a:gsLst>
              <a:gs pos="0">
                <a:srgbClr val="70BAD3">
                  <a:lumMod val="82000"/>
                </a:srgbClr>
              </a:gs>
              <a:gs pos="50000">
                <a:srgbClr val="34B4BC">
                  <a:lumMod val="100000"/>
                  <a:alpha val="70000"/>
                </a:srgbClr>
              </a:gs>
              <a:gs pos="100000">
                <a:srgbClr val="15D1AA"/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pPr lvl="0">
              <a:defRPr/>
            </a:pPr>
            <a:endParaRPr lang="en-US" sz="2400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5706221" y="1433701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AutoShape 2"/>
          <p:cNvSpPr>
            <a:spLocks noChangeAspect="1"/>
          </p:cNvSpPr>
          <p:nvPr userDrawn="1"/>
        </p:nvSpPr>
        <p:spPr bwMode="auto">
          <a:xfrm>
            <a:off x="2279091" y="1298031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 extrusionOk="0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>
            <a:gsLst>
              <a:gs pos="0">
                <a:srgbClr val="70BAD3">
                  <a:lumMod val="82000"/>
                </a:srgbClr>
              </a:gs>
              <a:gs pos="50000">
                <a:srgbClr val="34B4BC">
                  <a:lumMod val="100000"/>
                  <a:alpha val="70000"/>
                </a:srgbClr>
              </a:gs>
              <a:gs pos="100000">
                <a:srgbClr val="15D1AA"/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pPr lvl="0">
              <a:defRPr/>
            </a:pPr>
            <a:endParaRPr lang="en-US" sz="2400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2404606" y="1433701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AutoShape 2"/>
          <p:cNvSpPr>
            <a:spLocks noChangeAspect="1"/>
          </p:cNvSpPr>
          <p:nvPr userDrawn="1"/>
        </p:nvSpPr>
        <p:spPr bwMode="auto">
          <a:xfrm>
            <a:off x="8815286" y="3842653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 extrusionOk="0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>
            <a:gsLst>
              <a:gs pos="0">
                <a:srgbClr val="70BAD3">
                  <a:lumMod val="82000"/>
                </a:srgbClr>
              </a:gs>
              <a:gs pos="50000">
                <a:srgbClr val="34B4BC">
                  <a:lumMod val="100000"/>
                  <a:alpha val="70000"/>
                </a:srgbClr>
              </a:gs>
              <a:gs pos="100000">
                <a:srgbClr val="15D1AA"/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pPr lvl="0">
              <a:defRPr/>
            </a:pPr>
            <a:endParaRPr lang="en-US" sz="2400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8940801" y="3978323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AutoShape 2"/>
          <p:cNvSpPr>
            <a:spLocks noChangeAspect="1"/>
          </p:cNvSpPr>
          <p:nvPr userDrawn="1"/>
        </p:nvSpPr>
        <p:spPr bwMode="auto">
          <a:xfrm>
            <a:off x="5580706" y="3842653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 extrusionOk="0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>
            <a:gsLst>
              <a:gs pos="0">
                <a:srgbClr val="70BAD3">
                  <a:lumMod val="82000"/>
                </a:srgbClr>
              </a:gs>
              <a:gs pos="50000">
                <a:srgbClr val="34B4BC">
                  <a:lumMod val="100000"/>
                  <a:alpha val="70000"/>
                </a:srgbClr>
              </a:gs>
              <a:gs pos="100000">
                <a:srgbClr val="15D1AA"/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pPr lvl="0">
              <a:defRPr/>
            </a:pPr>
            <a:endParaRPr lang="en-US" sz="2400"/>
          </a:p>
        </p:txBody>
      </p:sp>
      <p:sp>
        <p:nvSpPr>
          <p:cNvPr id="23" name="Picture Placeholder 5"/>
          <p:cNvSpPr>
            <a:spLocks noGrp="1" noChangeAspect="1"/>
          </p:cNvSpPr>
          <p:nvPr>
            <p:ph type="pic" sz="quarter" idx="17"/>
          </p:nvPr>
        </p:nvSpPr>
        <p:spPr bwMode="auto">
          <a:xfrm>
            <a:off x="5706221" y="3978323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AutoShape 2"/>
          <p:cNvSpPr>
            <a:spLocks noChangeAspect="1"/>
          </p:cNvSpPr>
          <p:nvPr userDrawn="1"/>
        </p:nvSpPr>
        <p:spPr bwMode="auto">
          <a:xfrm>
            <a:off x="2279091" y="3842653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 extrusionOk="0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>
            <a:gsLst>
              <a:gs pos="0">
                <a:srgbClr val="70BAD3">
                  <a:lumMod val="82000"/>
                </a:srgbClr>
              </a:gs>
              <a:gs pos="50000">
                <a:srgbClr val="34B4BC">
                  <a:lumMod val="100000"/>
                  <a:alpha val="70000"/>
                </a:srgbClr>
              </a:gs>
              <a:gs pos="100000">
                <a:srgbClr val="15D1AA"/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pPr lvl="0">
              <a:defRPr/>
            </a:pPr>
            <a:endParaRPr lang="en-US" sz="2400"/>
          </a:p>
        </p:txBody>
      </p:sp>
      <p:sp>
        <p:nvSpPr>
          <p:cNvPr id="25" name="Picture Placeholder 5"/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2404606" y="3978323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Заголовок 5"/>
          <p:cNvSpPr>
            <a:spLocks noGrp="1"/>
          </p:cNvSpPr>
          <p:nvPr>
            <p:ph type="title" hasCustomPrompt="1"/>
          </p:nvPr>
        </p:nvSpPr>
        <p:spPr bwMode="auto">
          <a:xfrm>
            <a:off x="914400" y="330286"/>
            <a:ext cx="8029876" cy="76479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2727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 bwMode="auto"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  <a:defRPr/>
            </a:pPr>
            <a:endParaRPr lang="ru-RU" sz="12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sp>
        <p:nvSpPr>
          <p:cNvPr id="16" name="Прямоугольник 15"/>
          <p:cNvSpPr/>
          <p:nvPr userDrawn="1"/>
        </p:nvSpPr>
        <p:spPr bwMode="auto">
          <a:xfrm>
            <a:off x="0" y="3336731"/>
            <a:ext cx="12192000" cy="184538"/>
          </a:xfrm>
          <a:prstGeom prst="rect">
            <a:avLst/>
          </a:prstGeom>
          <a:gradFill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  <a:defRPr/>
            </a:pPr>
            <a:endParaRPr lang="ru-RU" sz="12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5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 userDrawn="1"/>
        </p:nvGrpSpPr>
        <p:grpSpPr bwMode="auto"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2" name="Holder 2"/>
            <p:cNvSpPr txBox="1"/>
            <p:nvPr userDrawn="1"/>
          </p:nvSpPr>
          <p:spPr bwMode="auto">
            <a:xfrm>
              <a:off x="6675120" y="211750"/>
              <a:ext cx="2392680" cy="109203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>
                <a:defRPr sz="1050">
                  <a:solidFill>
                    <a:schemeClr val="tx1">
                      <a:tint val="75000"/>
                    </a:schemeClr>
                  </a:solidFill>
                  <a:latin typeface="HelveticaNeueCyr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© </a:t>
              </a:r>
              <a:r>
                <a:rPr lang="ru-RU" sz="950">
                  <a:solidFill>
                    <a:schemeClr val="bg1"/>
                  </a:solidFill>
                  <a:latin typeface="Montserrat"/>
                  <a:cs typeface="Helvetica"/>
                </a:rPr>
                <a:t>НАНОЛЕК</a:t>
              </a: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      nanolek.ru</a:t>
              </a:r>
              <a:endParaRPr/>
            </a:p>
          </p:txBody>
        </p:sp>
        <p:pic>
          <p:nvPicPr>
            <p:cNvPr id="13" name="Picture 2" descr="F:\НАНОЛЕК\!Нанолек презентация\06.09 Преза\элементы\logo1-18.png"/>
            <p:cNvPicPr>
              <a:picLocks noChangeAspect="1" noChangeArrowheads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</p:spPr>
        </p:pic>
        <p:cxnSp>
          <p:nvCxnSpPr>
            <p:cNvPr id="14" name="Прямая соединительная линия 13"/>
            <p:cNvCxnSpPr>
              <a:cxnSpLocks/>
            </p:cNvCxnSpPr>
            <p:nvPr userDrawn="1"/>
          </p:nvCxnSpPr>
          <p:spPr bwMode="auto"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7149049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816910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8771395" y="3834899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Picture Placeholder 5"/>
          <p:cNvSpPr>
            <a:spLocks noGrp="1" noChangeAspect="1"/>
          </p:cNvSpPr>
          <p:nvPr>
            <p:ph type="pic" sz="quarter" idx="17"/>
          </p:nvPr>
        </p:nvSpPr>
        <p:spPr bwMode="auto">
          <a:xfrm>
            <a:off x="5536815" y="3834899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Picture Placeholder 5"/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2235201" y="3834899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Заголовок 5"/>
          <p:cNvSpPr>
            <a:spLocks noGrp="1"/>
          </p:cNvSpPr>
          <p:nvPr>
            <p:ph type="title" hasCustomPrompt="1"/>
          </p:nvPr>
        </p:nvSpPr>
        <p:spPr bwMode="auto">
          <a:xfrm>
            <a:off x="914400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436478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 bwMode="auto"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  <a:defRPr/>
            </a:pPr>
            <a:endParaRPr lang="ru-RU" sz="12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sp>
        <p:nvSpPr>
          <p:cNvPr id="24" name="Прямоугольник 23"/>
          <p:cNvSpPr/>
          <p:nvPr userDrawn="1"/>
        </p:nvSpPr>
        <p:spPr bwMode="auto">
          <a:xfrm>
            <a:off x="0" y="3336731"/>
            <a:ext cx="12192000" cy="184538"/>
          </a:xfrm>
          <a:prstGeom prst="rect">
            <a:avLst/>
          </a:prstGeom>
          <a:gradFill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  <a:defRPr/>
            </a:pPr>
            <a:endParaRPr lang="ru-RU" sz="12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5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/>
          </a:p>
        </p:txBody>
      </p:sp>
      <p:sp>
        <p:nvSpPr>
          <p:cNvPr id="7" name="Picture Placeholder 5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972066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4308549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1705183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Picture Placeholder 5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8241378" y="4042160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7"/>
          </p:nvPr>
        </p:nvSpPr>
        <p:spPr bwMode="auto">
          <a:xfrm>
            <a:off x="5692405" y="4042160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2880493" y="4042160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9552389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 extrusionOk="0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Заголовок 5"/>
          <p:cNvSpPr>
            <a:spLocks noGrp="1"/>
          </p:cNvSpPr>
          <p:nvPr>
            <p:ph type="title" hasCustomPrompt="1"/>
          </p:nvPr>
        </p:nvSpPr>
        <p:spPr bwMode="auto">
          <a:xfrm>
            <a:off x="914400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grpSp>
        <p:nvGrpSpPr>
          <p:cNvPr id="14" name="Группа 13"/>
          <p:cNvGrpSpPr/>
          <p:nvPr userDrawn="1"/>
        </p:nvGrpSpPr>
        <p:grpSpPr bwMode="auto"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6" name="Holder 2"/>
            <p:cNvSpPr txBox="1"/>
            <p:nvPr userDrawn="1"/>
          </p:nvSpPr>
          <p:spPr bwMode="auto">
            <a:xfrm>
              <a:off x="6675120" y="211750"/>
              <a:ext cx="2392680" cy="109203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>
                <a:defRPr sz="1050">
                  <a:solidFill>
                    <a:schemeClr val="tx1">
                      <a:tint val="75000"/>
                    </a:schemeClr>
                  </a:solidFill>
                  <a:latin typeface="HelveticaNeueCyr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© </a:t>
              </a:r>
              <a:r>
                <a:rPr lang="ru-RU" sz="950">
                  <a:solidFill>
                    <a:schemeClr val="bg1"/>
                  </a:solidFill>
                  <a:latin typeface="Montserrat"/>
                  <a:cs typeface="Helvetica"/>
                </a:rPr>
                <a:t>НАНОЛЕК</a:t>
              </a: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      nanolek.ru</a:t>
              </a:r>
              <a:endParaRPr/>
            </a:p>
          </p:txBody>
        </p:sp>
        <p:pic>
          <p:nvPicPr>
            <p:cNvPr id="18" name="Picture 2" descr="F:\НАНОЛЕК\!Нанолек презентация\06.09 Преза\элементы\logo1-18.png"/>
            <p:cNvPicPr>
              <a:picLocks noChangeAspect="1" noChangeArrowheads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</p:spPr>
        </p:pic>
        <p:cxnSp>
          <p:nvCxnSpPr>
            <p:cNvPr id="21" name="Прямая соединительная линия 20"/>
            <p:cNvCxnSpPr>
              <a:cxnSpLocks/>
            </p:cNvCxnSpPr>
            <p:nvPr userDrawn="1"/>
          </p:nvCxnSpPr>
          <p:spPr bwMode="auto"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65917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  <a:defRPr/>
            </a:pPr>
            <a:endParaRPr lang="ru-RU" sz="12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sp>
        <p:nvSpPr>
          <p:cNvPr id="12" name="Прямоугольник 11"/>
          <p:cNvSpPr/>
          <p:nvPr userDrawn="1"/>
        </p:nvSpPr>
        <p:spPr bwMode="auto">
          <a:xfrm>
            <a:off x="0" y="3336731"/>
            <a:ext cx="12192000" cy="184538"/>
          </a:xfrm>
          <a:prstGeom prst="rect">
            <a:avLst/>
          </a:prstGeom>
          <a:gradFill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  <a:defRPr/>
            </a:pPr>
            <a:endParaRPr lang="ru-RU" sz="12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/>
          </a:p>
        </p:txBody>
      </p:sp>
      <p:sp>
        <p:nvSpPr>
          <p:cNvPr id="20" name="Заголовок 5"/>
          <p:cNvSpPr>
            <a:spLocks noGrp="1"/>
          </p:cNvSpPr>
          <p:nvPr>
            <p:ph type="title" hasCustomPrompt="1"/>
          </p:nvPr>
        </p:nvSpPr>
        <p:spPr bwMode="auto">
          <a:xfrm>
            <a:off x="914400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5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 userDrawn="1"/>
        </p:nvGrpSpPr>
        <p:grpSpPr bwMode="auto"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1" name="Holder 2"/>
            <p:cNvSpPr txBox="1"/>
            <p:nvPr userDrawn="1"/>
          </p:nvSpPr>
          <p:spPr bwMode="auto">
            <a:xfrm>
              <a:off x="6675120" y="211750"/>
              <a:ext cx="2392680" cy="109203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>
                <a:defRPr sz="1050">
                  <a:solidFill>
                    <a:schemeClr val="tx1">
                      <a:tint val="75000"/>
                    </a:schemeClr>
                  </a:solidFill>
                  <a:latin typeface="HelveticaNeueCyr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© </a:t>
              </a:r>
              <a:r>
                <a:rPr lang="ru-RU" sz="950">
                  <a:solidFill>
                    <a:schemeClr val="bg1"/>
                  </a:solidFill>
                  <a:latin typeface="Montserrat"/>
                  <a:cs typeface="Helvetica"/>
                </a:rPr>
                <a:t>НАНОЛЕК</a:t>
              </a: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      nanolek.ru</a:t>
              </a:r>
              <a:endParaRPr/>
            </a:p>
          </p:txBody>
        </p:sp>
        <p:pic>
          <p:nvPicPr>
            <p:cNvPr id="13" name="Picture 2" descr="F:\НАНОЛЕК\!Нанолек презентация\06.09 Преза\элементы\logo1-18.png"/>
            <p:cNvPicPr>
              <a:picLocks noChangeAspect="1" noChangeArrowheads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/>
            <p:cNvCxnSpPr>
              <a:cxnSpLocks/>
            </p:cNvCxnSpPr>
            <p:nvPr userDrawn="1"/>
          </p:nvCxnSpPr>
          <p:spPr bwMode="auto"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82236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12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DA43D4B-BBE4-D54E-B70E-91453C39F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3E0E1D-018F-234C-8277-C9E0C7CA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65"/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sz="1065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283DA59-0CC0-A549-900E-768B5674247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347201" y="4634366"/>
            <a:ext cx="3755724" cy="405965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ln w="5080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54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3822" tIns="47941" rIns="143822" bIns="47941" anchor="ctr" anchorCtr="0"/>
          <a:lstStyle/>
          <a:p>
            <a:pPr lvl="0" algn="ctr"/>
            <a:endParaRPr lang="en-US" sz="3729" b="1" dirty="0">
              <a:solidFill>
                <a:schemeClr val="bg1"/>
              </a:solidFill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E2061B5C-2068-4844-9C1E-E8D10A28F49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795435" y="5238274"/>
            <a:ext cx="3755724" cy="405965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ln w="50800" cap="rnd">
            <a:gradFill flip="none" rotWithShape="1"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16200000" scaled="1"/>
              <a:tileRect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3822" tIns="47941" rIns="143822" bIns="47941" anchor="ctr" anchorCtr="0"/>
          <a:lstStyle/>
          <a:p>
            <a:pPr lvl="0" algn="ctr"/>
            <a:endParaRPr lang="en-US" sz="3729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945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auto"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  <a:defRPr/>
            </a:pPr>
            <a:endParaRPr lang="ru-RU" sz="12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0" y="3336731"/>
            <a:ext cx="12192000" cy="184538"/>
          </a:xfrm>
          <a:prstGeom prst="rect">
            <a:avLst/>
          </a:prstGeom>
          <a:gradFill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  <a:defRPr/>
            </a:pPr>
            <a:endParaRPr lang="ru-RU" sz="12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/>
          </a:p>
        </p:txBody>
      </p:sp>
      <p:sp>
        <p:nvSpPr>
          <p:cNvPr id="20" name="Заголовок 5"/>
          <p:cNvSpPr>
            <a:spLocks noGrp="1"/>
          </p:cNvSpPr>
          <p:nvPr>
            <p:ph type="title" hasCustomPrompt="1"/>
          </p:nvPr>
        </p:nvSpPr>
        <p:spPr bwMode="auto">
          <a:xfrm>
            <a:off x="914400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6000"/>
            <a:lum bright="34000" contrast="76000"/>
          </a:blip>
          <a:srcRect l="-24489" t="-34598" r="52040" b="71044"/>
          <a:stretch/>
        </p:blipFill>
        <p:spPr bwMode="auto">
          <a:xfrm>
            <a:off x="4978400" y="-1"/>
            <a:ext cx="7213600" cy="6858000"/>
          </a:xfrm>
          <a:prstGeom prst="rect">
            <a:avLst/>
          </a:prstGeom>
          <a:noFill/>
        </p:spPr>
      </p:pic>
      <p:grpSp>
        <p:nvGrpSpPr>
          <p:cNvPr id="17" name="Группа 16"/>
          <p:cNvGrpSpPr/>
          <p:nvPr userDrawn="1"/>
        </p:nvGrpSpPr>
        <p:grpSpPr bwMode="auto"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9" name="Holder 2"/>
            <p:cNvSpPr txBox="1"/>
            <p:nvPr userDrawn="1"/>
          </p:nvSpPr>
          <p:spPr bwMode="auto">
            <a:xfrm>
              <a:off x="6675120" y="211750"/>
              <a:ext cx="2392680" cy="109203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>
                <a:defRPr sz="1050">
                  <a:solidFill>
                    <a:schemeClr val="tx1">
                      <a:tint val="75000"/>
                    </a:schemeClr>
                  </a:solidFill>
                  <a:latin typeface="HelveticaNeueCyr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© </a:t>
              </a:r>
              <a:r>
                <a:rPr lang="ru-RU" sz="950">
                  <a:solidFill>
                    <a:schemeClr val="bg1"/>
                  </a:solidFill>
                  <a:latin typeface="Montserrat"/>
                  <a:cs typeface="Helvetica"/>
                </a:rPr>
                <a:t>НАНОЛЕК</a:t>
              </a: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      nanolek.ru</a:t>
              </a:r>
              <a:endParaRPr/>
            </a:p>
          </p:txBody>
        </p:sp>
        <p:pic>
          <p:nvPicPr>
            <p:cNvPr id="21" name="Picture 2" descr="F:\НАНОЛЕК\!Нанолек презентация\06.09 Преза\элементы\logo1-18.png"/>
            <p:cNvPicPr>
              <a:picLocks noChangeAspect="1" noChangeArrowheads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</p:spPr>
        </p:pic>
        <p:cxnSp>
          <p:nvCxnSpPr>
            <p:cNvPr id="22" name="Прямая соединительная линия 21"/>
            <p:cNvCxnSpPr>
              <a:cxnSpLocks/>
            </p:cNvCxnSpPr>
            <p:nvPr userDrawn="1"/>
          </p:nvCxnSpPr>
          <p:spPr bwMode="auto"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68564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auto"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  <a:defRPr/>
            </a:pPr>
            <a:endParaRPr lang="ru-RU" sz="12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0" y="3336731"/>
            <a:ext cx="12192000" cy="184538"/>
          </a:xfrm>
          <a:prstGeom prst="rect">
            <a:avLst/>
          </a:prstGeom>
          <a:gradFill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  <a:defRPr/>
            </a:pPr>
            <a:endParaRPr lang="ru-RU" sz="12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/>
          </a:p>
        </p:txBody>
      </p:sp>
      <p:sp>
        <p:nvSpPr>
          <p:cNvPr id="20" name="Заголовок 5"/>
          <p:cNvSpPr>
            <a:spLocks noGrp="1"/>
          </p:cNvSpPr>
          <p:nvPr>
            <p:ph type="title" hasCustomPrompt="1"/>
          </p:nvPr>
        </p:nvSpPr>
        <p:spPr bwMode="auto">
          <a:xfrm>
            <a:off x="914400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grpSp>
        <p:nvGrpSpPr>
          <p:cNvPr id="17" name="Группа 16"/>
          <p:cNvGrpSpPr/>
          <p:nvPr userDrawn="1"/>
        </p:nvGrpSpPr>
        <p:grpSpPr bwMode="auto"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9" name="Holder 2"/>
            <p:cNvSpPr txBox="1"/>
            <p:nvPr userDrawn="1"/>
          </p:nvSpPr>
          <p:spPr bwMode="auto">
            <a:xfrm>
              <a:off x="6675120" y="211750"/>
              <a:ext cx="2392680" cy="109203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>
                <a:defRPr sz="1050">
                  <a:solidFill>
                    <a:schemeClr val="tx1">
                      <a:tint val="75000"/>
                    </a:schemeClr>
                  </a:solidFill>
                  <a:latin typeface="HelveticaNeueCyr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© </a:t>
              </a:r>
              <a:r>
                <a:rPr lang="ru-RU" sz="950">
                  <a:solidFill>
                    <a:schemeClr val="bg1"/>
                  </a:solidFill>
                  <a:latin typeface="Montserrat"/>
                  <a:cs typeface="Helvetica"/>
                </a:rPr>
                <a:t>НАНОЛЕК</a:t>
              </a: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      nanolek.ru</a:t>
              </a:r>
              <a:endParaRPr/>
            </a:p>
          </p:txBody>
        </p:sp>
        <p:pic>
          <p:nvPicPr>
            <p:cNvPr id="21" name="Picture 2" descr="F:\НАНОЛЕК\!Нанолек презентация\06.09 Преза\элементы\logo1-18.png"/>
            <p:cNvPicPr>
              <a:picLocks noChangeAspect="1" noChangeArrowheads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</p:spPr>
        </p:pic>
        <p:cxnSp>
          <p:nvCxnSpPr>
            <p:cNvPr id="22" name="Прямая соединительная линия 21"/>
            <p:cNvCxnSpPr>
              <a:cxnSpLocks/>
            </p:cNvCxnSpPr>
            <p:nvPr userDrawn="1"/>
          </p:nvCxnSpPr>
          <p:spPr bwMode="auto"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5240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3336731"/>
            <a:ext cx="12192000" cy="184538"/>
          </a:xfrm>
          <a:prstGeom prst="rect">
            <a:avLst/>
          </a:prstGeom>
          <a:gradFill>
            <a:gsLst>
              <a:gs pos="26000">
                <a:schemeClr val="bg1"/>
              </a:gs>
              <a:gs pos="99000">
                <a:srgbClr val="94E1FF">
                  <a:alpha val="30000"/>
                </a:srgbClr>
              </a:gs>
            </a:gsLst>
            <a:lin ang="3000000" scaled="0"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  <a:defRPr/>
            </a:pPr>
            <a:endParaRPr lang="ru-RU" sz="12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 bwMode="auto">
          <a:xfrm>
            <a:off x="203201" y="6270292"/>
            <a:ext cx="685799" cy="295968"/>
          </a:xfrm>
        </p:spPr>
        <p:txBody>
          <a:bodyPr/>
          <a:lstStyle/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/>
          </a:p>
        </p:txBody>
      </p:sp>
      <p:sp>
        <p:nvSpPr>
          <p:cNvPr id="10" name="Заголовок 5"/>
          <p:cNvSpPr>
            <a:spLocks noGrp="1"/>
          </p:cNvSpPr>
          <p:nvPr>
            <p:ph type="title" hasCustomPrompt="1"/>
          </p:nvPr>
        </p:nvSpPr>
        <p:spPr bwMode="auto">
          <a:xfrm>
            <a:off x="914400" y="330286"/>
            <a:ext cx="8029876" cy="663322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89582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BIG PICTUR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/>
                <a:ea typeface="Poppins Light"/>
                <a:cs typeface="Poppins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: Rounded Corners 14"/>
          <p:cNvSpPr/>
          <p:nvPr userDrawn="1"/>
        </p:nvSpPr>
        <p:spPr bwMode="auto">
          <a:xfrm>
            <a:off x="1" y="0"/>
            <a:ext cx="12191999" cy="684709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76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sz="215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6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753600" y="4708544"/>
            <a:ext cx="1625600" cy="11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00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BIG PICTUR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9F9FF20D-1563-1191-2731-896B7815651D}"/>
              </a:ext>
            </a:extLst>
          </p:cNvPr>
          <p:cNvSpPr/>
          <p:nvPr userDrawn="1"/>
        </p:nvSpPr>
        <p:spPr>
          <a:xfrm>
            <a:off x="0" y="10904"/>
            <a:ext cx="8696324" cy="6847096"/>
          </a:xfrm>
          <a:prstGeom prst="roundRect">
            <a:avLst>
              <a:gd name="adj" fmla="val 0"/>
            </a:avLst>
          </a:prstGeom>
          <a:gradFill flip="none" rotWithShape="1">
            <a:gsLst>
              <a:gs pos="50000">
                <a:srgbClr val="34B4BC">
                  <a:lumMod val="100000"/>
                  <a:alpha val="9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id-ID" sz="2397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1C63FC-4109-7F2E-96BE-EF4D81F3D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88" r="34852"/>
          <a:stretch/>
        </p:blipFill>
        <p:spPr>
          <a:xfrm>
            <a:off x="0" y="10904"/>
            <a:ext cx="8696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277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BIG PICTUR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4"/>
          <p:cNvSpPr/>
          <p:nvPr userDrawn="1"/>
        </p:nvSpPr>
        <p:spPr bwMode="auto">
          <a:xfrm>
            <a:off x="1" y="0"/>
            <a:ext cx="12191999" cy="6847096"/>
          </a:xfrm>
          <a:prstGeom prst="roundRect">
            <a:avLst>
              <a:gd name="adj" fmla="val 0"/>
            </a:avLst>
          </a:prstGeom>
          <a:solidFill>
            <a:srgbClr val="22A3D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sz="215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6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alphaModFix amt="24000"/>
          </a:blip>
          <a:srcRect l="14488" r="1448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16"/>
          <p:cNvSpPr>
            <a:spLocks noChangeAspect="1"/>
          </p:cNvSpPr>
          <p:nvPr userDrawn="1"/>
        </p:nvSpPr>
        <p:spPr bwMode="auto">
          <a:xfrm>
            <a:off x="6089151" y="792254"/>
            <a:ext cx="5280000" cy="527349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 bwMode="auto">
          <a:xfrm>
            <a:off x="6705600" y="2312778"/>
            <a:ext cx="4165600" cy="26232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2150">
                <a:solidFill>
                  <a:schemeClr val="bg1"/>
                </a:solidFill>
                <a:latin typeface="Montserrat Medium"/>
              </a:rPr>
              <a:t>НАНОЛЕК ОБЛАДАЕТ УНИКАЛЬНЫМ ОПЫТОМ</a:t>
            </a:r>
            <a:br>
              <a:rPr lang="en-GB" sz="2150">
                <a:solidFill>
                  <a:schemeClr val="bg1"/>
                </a:solidFill>
                <a:latin typeface="Montserrat Medium"/>
              </a:rPr>
            </a:br>
            <a:r>
              <a:rPr lang="ru-RU" sz="2150">
                <a:solidFill>
                  <a:schemeClr val="bg1"/>
                </a:solidFill>
                <a:latin typeface="Montserrat Medium"/>
              </a:rPr>
              <a:t>В ОБЛАСТИ ТРАНСФЕРА ТЕХНОЛОГИЙ</a:t>
            </a:r>
            <a:r>
              <a:rPr lang="en-GB" sz="2150">
                <a:solidFill>
                  <a:schemeClr val="bg1"/>
                </a:solidFill>
                <a:latin typeface="Montserrat Medium"/>
              </a:rPr>
              <a:t> </a:t>
            </a:r>
            <a:r>
              <a:rPr lang="ru-RU" sz="2150">
                <a:solidFill>
                  <a:schemeClr val="bg1"/>
                </a:solidFill>
                <a:latin typeface="Montserrat Medium"/>
              </a:rPr>
              <a:t>В РАМКАХ ПАРТНЕРСТВА</a:t>
            </a:r>
            <a:br>
              <a:rPr lang="en-GB" sz="2150">
                <a:solidFill>
                  <a:schemeClr val="bg1"/>
                </a:solidFill>
                <a:latin typeface="Montserrat Medium"/>
              </a:rPr>
            </a:br>
            <a:r>
              <a:rPr lang="ru-RU" sz="2150">
                <a:solidFill>
                  <a:schemeClr val="bg1"/>
                </a:solidFill>
                <a:latin typeface="Montserrat Medium"/>
              </a:rPr>
              <a:t>С ВЕДУЩИМИ МИРОВЫМИ ФАРМАЦЕВТИЧЕСКИМИ КОМПАНИЯМИ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7661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BIG PICTUR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>
            <a:spLocks noChangeAspect="1"/>
          </p:cNvSpPr>
          <p:nvPr userDrawn="1"/>
        </p:nvSpPr>
        <p:spPr bwMode="auto">
          <a:xfrm>
            <a:off x="2" y="10904"/>
            <a:ext cx="12191999" cy="6847096"/>
          </a:xfrm>
          <a:prstGeom prst="rect">
            <a:avLst/>
          </a:prstGeom>
          <a:gradFill>
            <a:gsLst>
              <a:gs pos="0">
                <a:srgbClr val="70BAD3">
                  <a:lumMod val="82000"/>
                </a:srgbClr>
              </a:gs>
              <a:gs pos="50000">
                <a:srgbClr val="34B4BC">
                  <a:lumMod val="100000"/>
                  <a:alpha val="90000"/>
                </a:srgbClr>
              </a:gs>
              <a:gs pos="100000">
                <a:srgbClr val="15D1AA"/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b="15358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7"/>
          <a:stretch/>
        </p:blipFill>
        <p:spPr bwMode="auto"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17" name="Номер слайда 2"/>
          <p:cNvSpPr>
            <a:spLocks noGrp="1"/>
          </p:cNvSpPr>
          <p:nvPr>
            <p:ph type="sldNum" sz="quarter" idx="10"/>
          </p:nvPr>
        </p:nvSpPr>
        <p:spPr bwMode="auto">
          <a:xfrm>
            <a:off x="203201" y="6270292"/>
            <a:ext cx="685799" cy="295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/>
          </a:p>
        </p:txBody>
      </p:sp>
      <p:sp>
        <p:nvSpPr>
          <p:cNvPr id="18" name="Заголовок 5"/>
          <p:cNvSpPr>
            <a:spLocks noGrp="1"/>
          </p:cNvSpPr>
          <p:nvPr>
            <p:ph type="title" hasCustomPrompt="1"/>
          </p:nvPr>
        </p:nvSpPr>
        <p:spPr bwMode="auto">
          <a:xfrm>
            <a:off x="914400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grpSp>
        <p:nvGrpSpPr>
          <p:cNvPr id="19" name="Группа 18"/>
          <p:cNvGrpSpPr/>
          <p:nvPr userDrawn="1"/>
        </p:nvGrpSpPr>
        <p:grpSpPr bwMode="auto"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20" name="Holder 2"/>
            <p:cNvSpPr txBox="1"/>
            <p:nvPr userDrawn="1"/>
          </p:nvSpPr>
          <p:spPr bwMode="auto">
            <a:xfrm>
              <a:off x="6675120" y="211750"/>
              <a:ext cx="2392680" cy="109203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>
                <a:defRPr sz="1050">
                  <a:solidFill>
                    <a:schemeClr val="tx1">
                      <a:tint val="75000"/>
                    </a:schemeClr>
                  </a:solidFill>
                  <a:latin typeface="HelveticaNeueCyr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© </a:t>
              </a:r>
              <a:r>
                <a:rPr lang="ru-RU" sz="950">
                  <a:solidFill>
                    <a:schemeClr val="bg1"/>
                  </a:solidFill>
                  <a:latin typeface="Montserrat"/>
                  <a:cs typeface="Helvetica"/>
                </a:rPr>
                <a:t>НАНОЛЕК</a:t>
              </a:r>
              <a:r>
                <a:rPr lang="en-US" sz="950">
                  <a:solidFill>
                    <a:schemeClr val="bg1"/>
                  </a:solidFill>
                  <a:latin typeface="Montserrat"/>
                  <a:cs typeface="Helvetica"/>
                </a:rPr>
                <a:t>      nanolek.ru</a:t>
              </a:r>
              <a:endParaRPr/>
            </a:p>
          </p:txBody>
        </p:sp>
        <p:pic>
          <p:nvPicPr>
            <p:cNvPr id="21" name="Picture 2" descr="F:\НАНОЛЕК\!Нанолек презентация\06.09 Преза\элементы\logo1-18.png"/>
            <p:cNvPicPr>
              <a:picLocks noChangeAspect="1" noChangeArrowheads="1"/>
            </p:cNvPicPr>
            <p:nvPr userDrawn="1"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</p:spPr>
        </p:pic>
        <p:cxnSp>
          <p:nvCxnSpPr>
            <p:cNvPr id="22" name="Прямая соединительная линия 21"/>
            <p:cNvCxnSpPr>
              <a:cxnSpLocks/>
            </p:cNvCxnSpPr>
            <p:nvPr userDrawn="1"/>
          </p:nvCxnSpPr>
          <p:spPr bwMode="auto"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 userDrawn="1"/>
        </p:nvSpPr>
        <p:spPr bwMode="auto">
          <a:xfrm>
            <a:off x="7826604" y="5189112"/>
            <a:ext cx="4064000" cy="1147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1850" b="1" i="0">
                <a:solidFill>
                  <a:schemeClr val="bg1"/>
                </a:solidFill>
                <a:latin typeface="Montserrat SemiBold"/>
              </a:rPr>
              <a:t>ВЫСОКОТЕХНОЛОГИЧНОЕ ПРОИЗВОДСТВО</a:t>
            </a:r>
            <a:br>
              <a:rPr lang="ru-RU" sz="1850" b="1" i="0">
                <a:solidFill>
                  <a:schemeClr val="bg1"/>
                </a:solidFill>
                <a:latin typeface="Montserrat SemiBold"/>
              </a:rPr>
            </a:br>
            <a:r>
              <a:rPr lang="ru-RU" sz="1850" b="1" i="0">
                <a:solidFill>
                  <a:schemeClr val="bg1"/>
                </a:solidFill>
                <a:latin typeface="Montserrat SemiBold"/>
              </a:rPr>
              <a:t>В СООТВЕТСТВИИ</a:t>
            </a:r>
            <a:br>
              <a:rPr lang="ru-RU" sz="1850" b="1" i="0">
                <a:solidFill>
                  <a:schemeClr val="bg1"/>
                </a:solidFill>
                <a:latin typeface="Montserrat SemiBold"/>
              </a:rPr>
            </a:br>
            <a:r>
              <a:rPr lang="ru-RU" sz="1850" b="1" i="0">
                <a:solidFill>
                  <a:schemeClr val="bg1"/>
                </a:solidFill>
                <a:latin typeface="Montserrat SemiBold"/>
              </a:rPr>
              <a:t>С МИРОВЫМИ СТАНДАРТАМИ</a:t>
            </a:r>
            <a:endParaRPr/>
          </a:p>
        </p:txBody>
      </p:sp>
      <p:cxnSp>
        <p:nvCxnSpPr>
          <p:cNvPr id="15" name="Straight Connector 2"/>
          <p:cNvCxnSpPr>
            <a:cxnSpLocks/>
          </p:cNvCxnSpPr>
          <p:nvPr userDrawn="1"/>
        </p:nvCxnSpPr>
        <p:spPr bwMode="auto">
          <a:xfrm flipH="1">
            <a:off x="7377721" y="4840083"/>
            <a:ext cx="448883" cy="827691"/>
          </a:xfrm>
          <a:prstGeom prst="line">
            <a:avLst/>
          </a:prstGeom>
          <a:noFill/>
          <a:ln w="38100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797472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Макет НАНОЛЕК 4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5837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Макет НАНОЛЕК 4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35894A-3A8B-48FD-875B-2D0542BD73E9}" type="slidenum">
              <a:rPr lang="ru-RU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50" b="1" i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en-US"/>
              <a:t>Subheads are 24pt Arial Italic sentence case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46588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Макет НАНОЛЕК 4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62"/>
          <a:ext cx="1059" cy="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62"/>
                        <a:ext cx="1059" cy="1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8" y="6407940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35894A-3A8B-48FD-875B-2D0542BD73E9}" type="slidenum">
              <a:rPr lang="ru-RU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>
          <a:xfrm>
            <a:off x="2414278" y="235445"/>
            <a:ext cx="9357020" cy="670880"/>
          </a:xfrm>
          <a:prstGeom prst="rect">
            <a:avLst/>
          </a:prstGeom>
        </p:spPr>
        <p:txBody>
          <a:bodyPr anchor="ctr"/>
          <a:lstStyle>
            <a:lvl1pPr>
              <a:defRPr sz="21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256478" y="1027741"/>
            <a:ext cx="9316833" cy="2681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750" b="1" i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en-US"/>
              <a:t>Subheads are 24pt Arial Italic sentence case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645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BC83F78E-9B34-3E45-B6EB-381D98429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8815286" y="1298031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3E0E1D-018F-234C-8277-C9E0C7CA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65"/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sz="1065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8269C0D-1B67-664F-9BA1-0DDCE32EE2C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940801" y="1433701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88963095-0932-9748-9405-01F443CABE9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5580706" y="1298031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9B95C9CE-E17E-894A-8A38-0C92F0220F0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706221" y="1433701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CB7F6696-A62E-F142-A4A5-9CB70BC07EF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279091" y="1298031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8296A170-6664-3C42-BB6F-E6EFDC6DC69C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404606" y="1433701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145FE86E-64DF-9144-B7E1-3A53E12BBCE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8815286" y="3842653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AA8209C4-B795-9844-BE13-E87DB90E0C7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940801" y="3978323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C686AB18-37A6-7541-B6C7-29A075FF810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5580706" y="3842653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164A9E8-2703-9B47-827D-73279D2BAD5B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706221" y="3978323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44106B63-955B-B149-A6CF-FACD1CF941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279091" y="3842653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69B9373-E722-F046-BAB1-AEDE18443A0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404606" y="3978323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7" name="Заголовок 5">
            <a:extLst>
              <a:ext uri="{FF2B5EF4-FFF2-40B4-BE49-F238E27FC236}">
                <a16:creationId xmlns:a16="http://schemas.microsoft.com/office/drawing/2014/main" id="{190A372E-8BE2-A046-9A2A-765291CB70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76479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8938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Макет НАНОЛЕК 1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93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6_Nanolek SIMPLE_Title w/Subhe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9" cy="1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9" cy="1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1029270" y="2817665"/>
            <a:ext cx="9138313" cy="1325564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lang="ru-RU" sz="44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029270" y="4143230"/>
            <a:ext cx="9174031" cy="3468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00" b="0" i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en-US"/>
              <a:t>Subheads are 24pt Arial Italic sentence case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30629" y="6426926"/>
            <a:ext cx="3657600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8" name="Рисунок 2" descr="Nanolek_Presentation_logo_small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5140" y="235444"/>
            <a:ext cx="1882429" cy="6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264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Nanolek SIMPLE_Body_Head &amp; Subhe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9" cy="1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9" cy="1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Nanolek_Presentation_logo_small.png"/>
          <p:cNvPicPr>
            <a:picLocks noChangeAspect="1"/>
          </p:cNvPicPr>
          <p:nvPr/>
        </p:nvPicPr>
        <p:blipFill>
          <a:blip r:embed="rId3"/>
          <a:srcRect r="61801"/>
          <a:stretch/>
        </p:blipFill>
        <p:spPr bwMode="auto">
          <a:xfrm>
            <a:off x="365141" y="235444"/>
            <a:ext cx="719079" cy="6725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9C1E46-E9B3-4C33-B19A-230A45B16C4C}" type="slidenum">
              <a:rPr lang="ru-RU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>
          <a:xfrm>
            <a:off x="1110344" y="222693"/>
            <a:ext cx="10674011" cy="510349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110345" y="733044"/>
            <a:ext cx="10660946" cy="3468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rgbClr val="66B4DB"/>
                </a:solidFill>
              </a:defRPr>
            </a:lvl1pPr>
          </a:lstStyle>
          <a:p>
            <a:pPr lvl="0">
              <a:defRPr/>
            </a:pPr>
            <a:r>
              <a:rPr lang="en-US"/>
              <a:t>Subheads are 24pt Arial Italic sentence case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33842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Nanolek SIMPLE_Body_Head, Subhead &amp;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9" cy="1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9" cy="1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Nanolek_Presentation_logo_small.png"/>
          <p:cNvPicPr>
            <a:picLocks noChangeAspect="1"/>
          </p:cNvPicPr>
          <p:nvPr/>
        </p:nvPicPr>
        <p:blipFill>
          <a:blip r:embed="rId3"/>
          <a:srcRect r="61801"/>
          <a:stretch/>
        </p:blipFill>
        <p:spPr bwMode="auto">
          <a:xfrm>
            <a:off x="365141" y="235444"/>
            <a:ext cx="719079" cy="6725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CAE59B8-6F6B-4130-BA91-2049EA3DBB46}" type="slidenum">
              <a:rPr lang="ru-RU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>
          <a:xfrm>
            <a:off x="1110344" y="222693"/>
            <a:ext cx="10659291" cy="510349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1110344" y="1136469"/>
            <a:ext cx="10659291" cy="5040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456595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2pPr>
            <a:lvl3pPr marL="913189" indent="0"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 marL="1369783" indent="0">
              <a:buNone/>
              <a:defRPr sz="1100">
                <a:solidFill>
                  <a:schemeClr val="bg2">
                    <a:lumMod val="25000"/>
                  </a:schemeClr>
                </a:solidFill>
              </a:defRPr>
            </a:lvl4pPr>
            <a:lvl5pPr marL="1826377" indent="0">
              <a:buNone/>
              <a:defRPr sz="11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985003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Nanolek SIMPLE_Body_Head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9" cy="1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0" imgH="0" progId="TCLayout.ActiveDocument.1">
                  <p:embed/>
                </p:oleObj>
              </mc:Choice>
              <mc:Fallback>
                <p:oleObj name="oleObj" r:id="rId2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9" cy="1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Nanolek_Presentation_logo_small.png"/>
          <p:cNvPicPr>
            <a:picLocks noChangeAspect="1"/>
          </p:cNvPicPr>
          <p:nvPr/>
        </p:nvPicPr>
        <p:blipFill>
          <a:blip r:embed="rId3"/>
          <a:srcRect r="61801"/>
          <a:stretch/>
        </p:blipFill>
        <p:spPr bwMode="auto">
          <a:xfrm>
            <a:off x="365141" y="235444"/>
            <a:ext cx="719079" cy="6725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9C1E46-E9B3-4C33-B19A-230A45B16C4C}" type="slidenum">
              <a:rPr lang="ru-RU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>
          <a:xfrm>
            <a:off x="1110344" y="222693"/>
            <a:ext cx="10674011" cy="510349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27226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B65AE1C-FE74-F94C-89AB-CE719D92FBC0}"/>
              </a:ext>
            </a:extLst>
          </p:cNvPr>
          <p:cNvSpPr/>
          <p:nvPr userDrawn="1"/>
        </p:nvSpPr>
        <p:spPr>
          <a:xfrm>
            <a:off x="9245601" y="80334"/>
            <a:ext cx="2748116" cy="811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9563" tIns="144781" rIns="289563" bIns="144781" rtlCol="0" anchor="ctr"/>
          <a:lstStyle/>
          <a:p>
            <a:pPr algn="l"/>
            <a:endParaRPr lang="ru-RU" sz="1332" spc="-1" dirty="0">
              <a:solidFill>
                <a:srgbClr val="1F497D"/>
              </a:solidFill>
              <a:latin typeface="Montserrat" panose="00000500000000000000" pitchFamily="2" charset="-52"/>
              <a:cs typeface="Helvetica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AC8908-0FD4-984A-A198-0969769E4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2636"/>
          <a:stretch/>
        </p:blipFill>
        <p:spPr>
          <a:xfrm>
            <a:off x="-1" y="0"/>
            <a:ext cx="9448799" cy="6858000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A1D5AE30-D8DE-2F44-87B9-5E12985ACF3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" y="-1"/>
            <a:ext cx="9448799" cy="6868905"/>
          </a:xfrm>
          <a:prstGeom prst="rect">
            <a:avLst/>
          </a:prstGeom>
          <a:gradFill flip="none" rotWithShape="1">
            <a:gsLst>
              <a:gs pos="50000">
                <a:srgbClr val="34B4BC">
                  <a:lumMod val="99000"/>
                  <a:alpha val="71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endParaRPr lang="en-US" sz="2397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B54189-F95C-BC4E-AD5A-8A3D04331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3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6366BBB-7BC1-3940-9DB2-15F21499F2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84802"/>
            <a:ext cx="7696200" cy="932298"/>
          </a:xfrm>
        </p:spPr>
        <p:txBody>
          <a:bodyPr/>
          <a:lstStyle>
            <a:lvl1pPr>
              <a:defRPr sz="4261" b="1" i="0">
                <a:solidFill>
                  <a:srgbClr val="FDFDFD"/>
                </a:solidFill>
                <a:latin typeface="Montserrat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DFAE37-F45A-9840-9F41-4A330FDA07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815" y="3930335"/>
            <a:ext cx="1935316" cy="1426685"/>
          </a:xfrm>
          <a:prstGeom prst="rect">
            <a:avLst/>
          </a:prstGeom>
        </p:spPr>
      </p:pic>
      <p:sp>
        <p:nvSpPr>
          <p:cNvPr id="17" name="Текст 16">
            <a:extLst>
              <a:ext uri="{FF2B5EF4-FFF2-40B4-BE49-F238E27FC236}">
                <a16:creationId xmlns:a16="http://schemas.microsoft.com/office/drawing/2014/main" id="{4E51F79F-4A08-3B40-AF97-EE36AA27BE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528003"/>
            <a:ext cx="5257800" cy="608848"/>
          </a:xfrm>
        </p:spPr>
        <p:txBody>
          <a:bodyPr/>
          <a:lstStyle>
            <a:lvl1pPr>
              <a:defRPr lang="ru-RU" b="0" i="0" u="none" strike="noStrike" smtClean="0">
                <a:effectLst/>
              </a:defRPr>
            </a:lvl1pPr>
          </a:lstStyle>
          <a:p>
            <a:pPr lvl="0"/>
            <a:r>
              <a:rPr lang="ru-RU" b="0" i="0" u="none" strike="noStrike" dirty="0">
                <a:solidFill>
                  <a:srgbClr val="FFFFFF"/>
                </a:solidFill>
                <a:effectLst/>
                <a:latin typeface="Montserrat" pitchFamily="2" charset="0"/>
              </a:rPr>
              <a:t>ЗАЩИЩАЕМ ЖИЗНИ И ЗДОРОВЬЕ ЛЮДЕЙ, ДЕЛАЯ ЛУЧШИЕ МИРОВЫЕ ТЕХНОЛОГИИ ДОСТУПНЫМИ КАЖДОМУ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905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AC8908-0FD4-984A-A198-0969769E4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2214" r="4028" b="309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602BC6F6-0BD0-394E-A2BB-8F7ABA3349B8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6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3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729C6F-6C9F-D94E-8341-098F383D8C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53600" y="4708544"/>
            <a:ext cx="1625600" cy="11967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42493E-14B0-4545-8195-45E376902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12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17" name="Текст 16">
            <a:extLst>
              <a:ext uri="{FF2B5EF4-FFF2-40B4-BE49-F238E27FC236}">
                <a16:creationId xmlns:a16="http://schemas.microsoft.com/office/drawing/2014/main" id="{4E51F79F-4A08-3B40-AF97-EE36AA27BE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763354"/>
            <a:ext cx="5257800" cy="608848"/>
          </a:xfrm>
        </p:spPr>
        <p:txBody>
          <a:bodyPr/>
          <a:lstStyle>
            <a:lvl1pPr>
              <a:defRPr lang="ru-RU" b="0" i="0" u="none" strike="noStrike" smtClean="0">
                <a:effectLst/>
              </a:defRPr>
            </a:lvl1pPr>
          </a:lstStyle>
          <a:p>
            <a:pPr lvl="0"/>
            <a:r>
              <a:rPr lang="ru-RU" b="0" i="0" u="none" strike="noStrike" dirty="0">
                <a:solidFill>
                  <a:srgbClr val="FFFFFF"/>
                </a:solidFill>
                <a:effectLst/>
                <a:latin typeface="Montserrat" pitchFamily="2" charset="0"/>
              </a:rPr>
              <a:t>ЗАЩИЩАЕМ ЖИЗНИ И ЗДОРОВЬЕ ЛЮДЕЙ, ДЕЛАЯ ЛУЧШИЕ МИРОВЫЕ ТЕХНОЛОГИИ ДОСТУПНЫМИ КАЖДОМУ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6366BBB-7BC1-3940-9DB2-15F21499F2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0153"/>
            <a:ext cx="7696200" cy="932298"/>
          </a:xfrm>
        </p:spPr>
        <p:txBody>
          <a:bodyPr/>
          <a:lstStyle>
            <a:lvl1pPr>
              <a:defRPr sz="4261" b="1" i="0">
                <a:solidFill>
                  <a:srgbClr val="FDFDFD"/>
                </a:solidFill>
                <a:latin typeface="Montserrat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37641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1577340"/>
            <a:ext cx="10965755" cy="459993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749F3-4EE4-6545-B533-298FCDFA8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5"/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sz="1065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8E02480-5970-2D47-A761-FCD024DEE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070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6455987-ABAD-8A49-AADE-8CD99CDA6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8">
            <a:extLst>
              <a:ext uri="{FF2B5EF4-FFF2-40B4-BE49-F238E27FC236}">
                <a16:creationId xmlns:a16="http://schemas.microsoft.com/office/drawing/2014/main" id="{214C1F86-BFA6-9847-B108-35444D0BE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231" y="3124576"/>
            <a:ext cx="4386643" cy="134300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354BB1A-0F1C-8244-B620-86374CEB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231" y="2510198"/>
            <a:ext cx="4386643" cy="40589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85753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5616">
          <p15:clr>
            <a:srgbClr val="FBAE40"/>
          </p15:clr>
        </p15:guide>
        <p15:guide id="3" orient="horz" pos="2966">
          <p15:clr>
            <a:srgbClr val="FBAE40"/>
          </p15:clr>
        </p15:guide>
        <p15:guide id="4" pos="2976">
          <p15:clr>
            <a:srgbClr val="FBAE40"/>
          </p15:clr>
        </p15:guide>
        <p15:guide id="5" orient="horz" pos="1526">
          <p15:clr>
            <a:srgbClr val="FBAE40"/>
          </p15:clr>
        </p15:guide>
        <p15:guide id="6" orient="horz" pos="1722">
          <p15:clr>
            <a:srgbClr val="FBAE40"/>
          </p15:clr>
        </p15:guide>
        <p15:guide id="7" orient="horz" pos="47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28483" y="1577340"/>
            <a:ext cx="4827500" cy="245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37805" y="1577340"/>
            <a:ext cx="4763075" cy="245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7B8DD36-AC6A-884F-940B-4E4613EA3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E40DD55-C154-BE49-84E6-8D47EF3D7E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65"/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sz="1065" dirty="0"/>
          </a:p>
        </p:txBody>
      </p:sp>
    </p:spTree>
    <p:extLst>
      <p:ext uri="{BB962C8B-B14F-4D97-AF65-F5344CB8AC3E}">
        <p14:creationId xmlns:p14="http://schemas.microsoft.com/office/powerpoint/2010/main" val="19843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FA7DF0-2DE0-F04F-9DE1-3B28AF32E1D0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6D24ECC-D278-044E-B69D-E990413F0E5D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27F250-DE1F-7A43-ADDB-A9F68F3AA3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5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DD16440-BBF8-934A-A604-337766391E5F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2" name="Holder 2">
              <a:extLst>
                <a:ext uri="{FF2B5EF4-FFF2-40B4-BE49-F238E27FC236}">
                  <a16:creationId xmlns:a16="http://schemas.microsoft.com/office/drawing/2014/main" id="{DC106BD2-2A6A-D94F-B85E-4F5E154455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13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2BBC1CEF-8B0A-9A49-B853-32FEBE6B67D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5CFD9214-AB1F-2A4C-B2A3-951E9205BAB3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3E0E1D-018F-234C-8277-C9E0C7CA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65"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9B95C9CE-E17E-894A-8A38-0C92F0220F0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149049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8296A170-6664-3C42-BB6F-E6EFDC6DC69C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816910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AA8209C4-B795-9844-BE13-E87DB90E0C7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771395" y="3834899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164A9E8-2703-9B47-827D-73279D2BAD5B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536815" y="3834899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69B9373-E722-F046-BAB1-AEDE18443A0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235201" y="3834899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6" name="Заголовок 5">
            <a:extLst>
              <a:ext uri="{FF2B5EF4-FFF2-40B4-BE49-F238E27FC236}">
                <a16:creationId xmlns:a16="http://schemas.microsoft.com/office/drawing/2014/main" id="{045927E2-A0D9-4545-AAFE-8415BA664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87152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DA43D4B-BBE4-D54E-B70E-91453C39F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3E0E1D-018F-234C-8277-C9E0C7CA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65"/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sz="1065" dirty="0"/>
          </a:p>
        </p:txBody>
      </p:sp>
    </p:spTree>
    <p:extLst>
      <p:ext uri="{BB962C8B-B14F-4D97-AF65-F5344CB8AC3E}">
        <p14:creationId xmlns:p14="http://schemas.microsoft.com/office/powerpoint/2010/main" val="30395624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DA43D4B-BBE4-D54E-B70E-91453C39F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3E0E1D-018F-234C-8277-C9E0C7CA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65"/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sz="1065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283DA59-0CC0-A549-900E-768B5674247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347201" y="4634366"/>
            <a:ext cx="3755724" cy="405965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ln w="5080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54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3822" tIns="47941" rIns="143822" bIns="47941" anchor="ctr" anchorCtr="0"/>
          <a:lstStyle/>
          <a:p>
            <a:pPr lvl="0" algn="ctr"/>
            <a:endParaRPr lang="en-US" sz="3729" b="1" dirty="0">
              <a:solidFill>
                <a:schemeClr val="bg1"/>
              </a:solidFill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E2061B5C-2068-4844-9C1E-E8D10A28F49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795435" y="5238274"/>
            <a:ext cx="3755724" cy="405965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ln w="50800" cap="rnd">
            <a:gradFill flip="none" rotWithShape="1"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16200000" scaled="1"/>
              <a:tileRect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3822" tIns="47941" rIns="143822" bIns="47941" anchor="ctr" anchorCtr="0"/>
          <a:lstStyle/>
          <a:p>
            <a:pPr lvl="0" algn="ctr"/>
            <a:endParaRPr lang="en-US" sz="3729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812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BC83F78E-9B34-3E45-B6EB-381D98429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8815286" y="1298031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3E0E1D-018F-234C-8277-C9E0C7CA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65"/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sz="1065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8269C0D-1B67-664F-9BA1-0DDCE32EE2C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940801" y="1433701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88963095-0932-9748-9405-01F443CABE9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5580706" y="1298031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9B95C9CE-E17E-894A-8A38-0C92F0220F0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706221" y="1433701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CB7F6696-A62E-F142-A4A5-9CB70BC07EF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279091" y="1298031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8296A170-6664-3C42-BB6F-E6EFDC6DC69C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404606" y="1433701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145FE86E-64DF-9144-B7E1-3A53E12BBCE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8815286" y="3842653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AA8209C4-B795-9844-BE13-E87DB90E0C7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940801" y="3978323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C686AB18-37A6-7541-B6C7-29A075FF810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5580706" y="3842653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164A9E8-2703-9B47-827D-73279D2BAD5B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706221" y="3978323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44106B63-955B-B149-A6CF-FACD1CF941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279091" y="3842653"/>
            <a:ext cx="1647527" cy="178085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 flip="none" rotWithShape="1">
            <a:gsLst>
              <a:gs pos="50000">
                <a:srgbClr val="34B4BC">
                  <a:lumMod val="100000"/>
                  <a:alpha val="70000"/>
                </a:srgbClr>
              </a:gs>
              <a:gs pos="0">
                <a:srgbClr val="70BAD3">
                  <a:lumMod val="82000"/>
                </a:srgbClr>
              </a:gs>
              <a:gs pos="100000">
                <a:srgbClr val="15D1AA"/>
              </a:gs>
            </a:gsLst>
            <a:lin ang="270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 lvl="0"/>
            <a:endParaRPr lang="en-US" sz="2397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69B9373-E722-F046-BAB1-AEDE18443A0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404606" y="3978323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7" name="Заголовок 5">
            <a:extLst>
              <a:ext uri="{FF2B5EF4-FFF2-40B4-BE49-F238E27FC236}">
                <a16:creationId xmlns:a16="http://schemas.microsoft.com/office/drawing/2014/main" id="{190A372E-8BE2-A046-9A2A-765291CB70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76479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8812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FA7DF0-2DE0-F04F-9DE1-3B28AF32E1D0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6D24ECC-D278-044E-B69D-E990413F0E5D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27F250-DE1F-7A43-ADDB-A9F68F3AA3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5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DD16440-BBF8-934A-A604-337766391E5F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2" name="Holder 2">
              <a:extLst>
                <a:ext uri="{FF2B5EF4-FFF2-40B4-BE49-F238E27FC236}">
                  <a16:creationId xmlns:a16="http://schemas.microsoft.com/office/drawing/2014/main" id="{DC106BD2-2A6A-D94F-B85E-4F5E154455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13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2BBC1CEF-8B0A-9A49-B853-32FEBE6B67D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5CFD9214-AB1F-2A4C-B2A3-951E9205BAB3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3E0E1D-018F-234C-8277-C9E0C7CAF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65"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9B95C9CE-E17E-894A-8A38-0C92F0220F0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149049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8296A170-6664-3C42-BB6F-E6EFDC6DC69C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816910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AA8209C4-B795-9844-BE13-E87DB90E0C7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771395" y="3834899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164A9E8-2703-9B47-827D-73279D2BAD5B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536815" y="3834899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69B9373-E722-F046-BAB1-AEDE18443A0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235201" y="3834899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26" name="Заголовок 5">
            <a:extLst>
              <a:ext uri="{FF2B5EF4-FFF2-40B4-BE49-F238E27FC236}">
                <a16:creationId xmlns:a16="http://schemas.microsoft.com/office/drawing/2014/main" id="{045927E2-A0D9-4545-AAFE-8415BA664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39841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F931103-9102-984E-9EB1-0385CF301C9A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A22F45C-CB54-E442-9536-C0516FF3520C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41BAAA-5696-E040-A977-235E74723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5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59B74E-643C-3746-B484-8A63CB53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02F0C5C-6F9E-404C-B34E-00CB8D8F0D8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972066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5EF574EE-C667-9846-AAF9-A20ABD2D44D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308549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98EDAF5-5FF5-EE45-9EE2-39D70FF61E2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705183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B7BDF6A-B989-E843-80AD-D977A26CE07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241378" y="4042160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328B5DB6-442F-8841-ACEB-718A8150B9CD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692405" y="4042160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69775613-CDE5-6D45-B41B-AFD90FAC9823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880493" y="4042160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E2CB5472-2338-0A41-9314-2EC1C4BFBC13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552389" y="1196556"/>
            <a:ext cx="1404180" cy="1517809"/>
          </a:xfrm>
          <a:custGeom>
            <a:avLst/>
            <a:gdLst>
              <a:gd name="connsiteX0" fmla="*/ 924442 w 1848884"/>
              <a:gd name="connsiteY0" fmla="*/ 0 h 2000968"/>
              <a:gd name="connsiteX1" fmla="*/ 1130815 w 1848884"/>
              <a:gd name="connsiteY1" fmla="*/ 49292 h 2000968"/>
              <a:gd name="connsiteX2" fmla="*/ 1642425 w 1848884"/>
              <a:gd name="connsiteY2" fmla="*/ 345610 h 2000968"/>
              <a:gd name="connsiteX3" fmla="*/ 1848884 w 1848884"/>
              <a:gd name="connsiteY3" fmla="*/ 703601 h 2000968"/>
              <a:gd name="connsiteX4" fmla="*/ 1848884 w 1848884"/>
              <a:gd name="connsiteY4" fmla="*/ 1297367 h 2000968"/>
              <a:gd name="connsiteX5" fmla="*/ 1642425 w 1848884"/>
              <a:gd name="connsiteY5" fmla="*/ 1655358 h 2000968"/>
              <a:gd name="connsiteX6" fmla="*/ 1130815 w 1848884"/>
              <a:gd name="connsiteY6" fmla="*/ 1951676 h 2000968"/>
              <a:gd name="connsiteX7" fmla="*/ 718069 w 1848884"/>
              <a:gd name="connsiteY7" fmla="*/ 1951676 h 2000968"/>
              <a:gd name="connsiteX8" fmla="*/ 206459 w 1848884"/>
              <a:gd name="connsiteY8" fmla="*/ 1655358 h 2000968"/>
              <a:gd name="connsiteX9" fmla="*/ 0 w 1848884"/>
              <a:gd name="connsiteY9" fmla="*/ 1297367 h 2000968"/>
              <a:gd name="connsiteX10" fmla="*/ 0 w 1848884"/>
              <a:gd name="connsiteY10" fmla="*/ 703601 h 2000968"/>
              <a:gd name="connsiteX11" fmla="*/ 206459 w 1848884"/>
              <a:gd name="connsiteY11" fmla="*/ 345610 h 2000968"/>
              <a:gd name="connsiteX12" fmla="*/ 718069 w 1848884"/>
              <a:gd name="connsiteY12" fmla="*/ 49292 h 2000968"/>
              <a:gd name="connsiteX13" fmla="*/ 924442 w 1848884"/>
              <a:gd name="connsiteY13" fmla="*/ 0 h 20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84" h="2000968">
                <a:moveTo>
                  <a:pt x="924442" y="0"/>
                </a:moveTo>
                <a:cubicBezTo>
                  <a:pt x="999254" y="0"/>
                  <a:pt x="1074065" y="16431"/>
                  <a:pt x="1130815" y="49292"/>
                </a:cubicBezTo>
                <a:lnTo>
                  <a:pt x="1642425" y="345610"/>
                </a:lnTo>
                <a:cubicBezTo>
                  <a:pt x="1756012" y="411333"/>
                  <a:pt x="1848884" y="572438"/>
                  <a:pt x="1848884" y="703601"/>
                </a:cubicBezTo>
                <a:lnTo>
                  <a:pt x="1848884" y="1297367"/>
                </a:lnTo>
                <a:cubicBezTo>
                  <a:pt x="1848884" y="1428530"/>
                  <a:pt x="1756012" y="1589636"/>
                  <a:pt x="1642425" y="1655358"/>
                </a:cubicBezTo>
                <a:lnTo>
                  <a:pt x="1130815" y="1951676"/>
                </a:lnTo>
                <a:cubicBezTo>
                  <a:pt x="1017314" y="2017399"/>
                  <a:pt x="831570" y="2017399"/>
                  <a:pt x="718069" y="1951676"/>
                </a:cubicBezTo>
                <a:lnTo>
                  <a:pt x="206459" y="1655358"/>
                </a:lnTo>
                <a:cubicBezTo>
                  <a:pt x="92872" y="1589636"/>
                  <a:pt x="0" y="1428530"/>
                  <a:pt x="0" y="1297367"/>
                </a:cubicBezTo>
                <a:lnTo>
                  <a:pt x="0" y="703601"/>
                </a:lnTo>
                <a:cubicBezTo>
                  <a:pt x="0" y="572438"/>
                  <a:pt x="92872" y="411333"/>
                  <a:pt x="206459" y="345610"/>
                </a:cubicBezTo>
                <a:lnTo>
                  <a:pt x="718069" y="49292"/>
                </a:lnTo>
                <a:cubicBezTo>
                  <a:pt x="774820" y="16431"/>
                  <a:pt x="849631" y="0"/>
                  <a:pt x="9244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31"/>
            </a:lvl1pPr>
          </a:lstStyle>
          <a:p>
            <a:endParaRPr lang="en-US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C40453DC-4870-2746-86EB-E4ABBB253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BE02031-66D5-6140-9F30-6BE7A1BBF1EB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6" name="Holder 2">
              <a:extLst>
                <a:ext uri="{FF2B5EF4-FFF2-40B4-BE49-F238E27FC236}">
                  <a16:creationId xmlns:a16="http://schemas.microsoft.com/office/drawing/2014/main" id="{60EA0688-7618-7145-907F-572403A7EC9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18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539F05EF-A234-E94B-B96E-78526316E37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4977D2E-EDD2-5A47-B81F-7F7630B5499D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45864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9AC686-64C6-0244-BED8-2A2A97B184CB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3B73407-76DC-E643-BDC7-5C68348606D4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59B74E-643C-3746-B484-8A63CB53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C40453DC-4870-2746-86EB-E4ABBB253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17EEFB-9B74-CF4A-8729-3F63EB103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40000" contrast="-20000"/>
            <a:alphaModFix amt="5000"/>
          </a:blip>
          <a:srcRect l="11225" t="33108" b="3338"/>
          <a:stretch/>
        </p:blipFill>
        <p:spPr>
          <a:xfrm>
            <a:off x="0" y="-1"/>
            <a:ext cx="8839200" cy="6858000"/>
          </a:xfrm>
          <a:prstGeom prst="rect">
            <a:avLst/>
          </a:prstGeom>
          <a:noFill/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048B3F2-61C8-5542-98A6-42E5F8030FC2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1" name="Holder 2">
              <a:extLst>
                <a:ext uri="{FF2B5EF4-FFF2-40B4-BE49-F238E27FC236}">
                  <a16:creationId xmlns:a16="http://schemas.microsoft.com/office/drawing/2014/main" id="{202779D8-ADD1-394B-AB88-AABB2EECCE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13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2255DEA5-2068-2D4E-9827-D50ED8AB4C1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96374217-3204-534D-BE76-DA574544406B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87904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9AC686-64C6-0244-BED8-2A2A97B184CB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59B74E-643C-3746-B484-8A63CB53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C40453DC-4870-2746-86EB-E4ABBB253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E1B4815-FCB2-F444-8563-ED912719B85F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9" name="Holder 2">
              <a:extLst>
                <a:ext uri="{FF2B5EF4-FFF2-40B4-BE49-F238E27FC236}">
                  <a16:creationId xmlns:a16="http://schemas.microsoft.com/office/drawing/2014/main" id="{F8909FFE-B645-7A40-BB59-F1A9354DE1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21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4E08A5DC-1031-AB44-B729-76A62A8C61D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4068C252-D15D-2E45-9F88-FA8FF3F4287C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37717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CBB6FB6-5AC6-354D-9C88-A69F661653AE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03767F9-C0D3-BA49-ACB9-D307BF494741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59B74E-643C-3746-B484-8A63CB53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C40453DC-4870-2746-86EB-E4ABBB253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49B71C-3EEC-7249-AA8E-F259AAC2A0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6000"/>
            <a:lum bright="34000" contrast="76000"/>
          </a:blip>
          <a:srcRect l="-24489" t="-34598" r="52040" b="71044"/>
          <a:stretch/>
        </p:blipFill>
        <p:spPr>
          <a:xfrm>
            <a:off x="4978400" y="-1"/>
            <a:ext cx="7213600" cy="6858000"/>
          </a:xfrm>
          <a:prstGeom prst="rect">
            <a:avLst/>
          </a:prstGeom>
          <a:noFill/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E1B4815-FCB2-F444-8563-ED912719B85F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9" name="Holder 2">
              <a:extLst>
                <a:ext uri="{FF2B5EF4-FFF2-40B4-BE49-F238E27FC236}">
                  <a16:creationId xmlns:a16="http://schemas.microsoft.com/office/drawing/2014/main" id="{F8909FFE-B645-7A40-BB59-F1A9354DE1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21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4E08A5DC-1031-AB44-B729-76A62A8C61D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4068C252-D15D-2E45-9F88-FA8FF3F4287C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65565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CBB6FB6-5AC6-354D-9C88-A69F661653AE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solidFill>
            <a:srgbClr val="1F497D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03767F9-C0D3-BA49-ACB9-D307BF494741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  <a:alpha val="0"/>
                </a:schemeClr>
              </a:gs>
              <a:gs pos="99000">
                <a:schemeClr val="accent1">
                  <a:lumMod val="75000"/>
                </a:scheme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59B74E-643C-3746-B484-8A63CB53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Заголовок 5">
            <a:extLst>
              <a:ext uri="{FF2B5EF4-FFF2-40B4-BE49-F238E27FC236}">
                <a16:creationId xmlns:a16="http://schemas.microsoft.com/office/drawing/2014/main" id="{C40453DC-4870-2746-86EB-E4ABBB253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E1B4815-FCB2-F444-8563-ED912719B85F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9" name="Holder 2">
              <a:extLst>
                <a:ext uri="{FF2B5EF4-FFF2-40B4-BE49-F238E27FC236}">
                  <a16:creationId xmlns:a16="http://schemas.microsoft.com/office/drawing/2014/main" id="{F8909FFE-B645-7A40-BB59-F1A9354DE1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solidFill>
                    <a:schemeClr val="bg1"/>
                  </a:solidFill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21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4E08A5DC-1031-AB44-B729-76A62A8C61D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4068C252-D15D-2E45-9F88-FA8FF3F4287C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86022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AA86F4-D0DB-E04B-88CF-E441EFA8224F}"/>
              </a:ext>
            </a:extLst>
          </p:cNvPr>
          <p:cNvSpPr/>
          <p:nvPr userDrawn="1"/>
        </p:nvSpPr>
        <p:spPr>
          <a:xfrm>
            <a:off x="0" y="3336731"/>
            <a:ext cx="12192000" cy="184538"/>
          </a:xfrm>
          <a:prstGeom prst="rect">
            <a:avLst/>
          </a:prstGeom>
          <a:gradFill flip="none" rotWithShape="1">
            <a:gsLst>
              <a:gs pos="26000">
                <a:schemeClr val="bg1"/>
              </a:gs>
              <a:gs pos="99000">
                <a:srgbClr val="94E1FF">
                  <a:alpha val="30000"/>
                </a:srgbClr>
              </a:gs>
            </a:gsLst>
            <a:lin ang="3000000" scaled="0"/>
            <a:tileRect/>
          </a:gradFill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66"/>
              </a:spcAft>
            </a:pPr>
            <a:endParaRPr lang="ru-RU" sz="11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741618C4-8865-F64B-AE7E-89F8C1949D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3201" y="6270292"/>
            <a:ext cx="685799" cy="295968"/>
          </a:xfrm>
        </p:spPr>
        <p:txBody>
          <a:bodyPr/>
          <a:lstStyle/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C79854B5-8DB0-F549-A0E7-9461DDD1B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30286"/>
            <a:ext cx="8029876" cy="66332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B688F9E-DECD-E441-9AE6-F47F14C89A17}"/>
              </a:ext>
            </a:extLst>
          </p:cNvPr>
          <p:cNvGrpSpPr/>
          <p:nvPr userDrawn="1"/>
        </p:nvGrpSpPr>
        <p:grpSpPr>
          <a:xfrm>
            <a:off x="9001760" y="200046"/>
            <a:ext cx="3190240" cy="405899"/>
            <a:chOff x="6675120" y="113951"/>
            <a:chExt cx="2392680" cy="304800"/>
          </a:xfrm>
        </p:grpSpPr>
        <p:sp>
          <p:nvSpPr>
            <p:cNvPr id="15" name="Holder 2">
              <a:extLst>
                <a:ext uri="{FF2B5EF4-FFF2-40B4-BE49-F238E27FC236}">
                  <a16:creationId xmlns:a16="http://schemas.microsoft.com/office/drawing/2014/main" id="{2EB9D89A-EE96-B546-8267-2F9E05E32D4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675120" y="211750"/>
              <a:ext cx="2392680" cy="109203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ru-RU"/>
              </a:defPPr>
              <a:lvl1pPr marL="0" algn="ctr" defTabSz="914400" rtl="0" eaLnBrk="1" latinLnBrk="0" hangingPunct="1">
                <a:defRPr sz="1050" kern="1200">
                  <a:solidFill>
                    <a:schemeClr val="tx1">
                      <a:tint val="75000"/>
                    </a:schemeClr>
                  </a:solidFill>
                  <a:latin typeface="HelveticaNeueCyr" panose="02000503040000020004" pitchFamily="2" charset="-52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32" dirty="0">
                  <a:latin typeface="Montserrat" panose="00000500000000000000" pitchFamily="2" charset="-52"/>
                  <a:cs typeface="Helvetica" panose="020B0604020202020204" pitchFamily="34" charset="0"/>
                </a:rPr>
                <a:t>© </a:t>
              </a:r>
              <a:r>
                <a:rPr lang="ru-RU" sz="932" dirty="0">
                  <a:latin typeface="Montserrat" panose="00000500000000000000" pitchFamily="2" charset="-52"/>
                  <a:cs typeface="Helvetica" panose="020B0604020202020204" pitchFamily="34" charset="0"/>
                </a:rPr>
                <a:t>НАНОЛЕК</a:t>
              </a:r>
              <a:r>
                <a:rPr lang="en-US" sz="932" dirty="0">
                  <a:latin typeface="Montserrat" panose="00000500000000000000" pitchFamily="2" charset="-52"/>
                  <a:cs typeface="Helvetica" panose="020B0604020202020204" pitchFamily="34" charset="0"/>
                </a:rPr>
                <a:t>      nanolek.ru</a:t>
              </a:r>
            </a:p>
          </p:txBody>
        </p:sp>
        <p:pic>
          <p:nvPicPr>
            <p:cNvPr id="17" name="Picture 2" descr="F:\НАНОЛЕК\!Нанолек презентация\06.09 Преза\элементы\logo1-18.png">
              <a:extLst>
                <a:ext uri="{FF2B5EF4-FFF2-40B4-BE49-F238E27FC236}">
                  <a16:creationId xmlns:a16="http://schemas.microsoft.com/office/drawing/2014/main" id="{0F402EA6-3EC4-5641-B681-FF4F3A695B7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906" y="113951"/>
              <a:ext cx="286294" cy="3048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826D88C8-6981-F04D-8C27-B793841CCC64}"/>
                </a:ext>
              </a:extLst>
            </p:cNvPr>
            <p:cNvCxnSpPr/>
            <p:nvPr userDrawn="1"/>
          </p:nvCxnSpPr>
          <p:spPr>
            <a:xfrm flipH="1">
              <a:off x="7922157" y="185783"/>
              <a:ext cx="2643" cy="16113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554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oleObject" Target="../embeddings/oleObject5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oleObject" Target="../embeddings/oleObject16.bin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EABCD560-21E4-44FE-8B1B-A06118AF67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089181116"/>
              </p:ext>
            </p:extLst>
          </p:nvPr>
        </p:nvGraphicFramePr>
        <p:xfrm>
          <a:off x="2118" y="2115"/>
          <a:ext cx="2117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0" imgW="444" imgH="446" progId="TCLayout.ActiveDocument.1">
                  <p:embed/>
                </p:oleObj>
              </mc:Choice>
              <mc:Fallback>
                <p:oleObj name="Слайд think-cell" r:id="rId30" imgW="444" imgH="446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EABCD560-21E4-44FE-8B1B-A06118AF67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118" y="2115"/>
                        <a:ext cx="2117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Текст 4">
            <a:extLst>
              <a:ext uri="{FF2B5EF4-FFF2-40B4-BE49-F238E27FC236}">
                <a16:creationId xmlns:a16="http://schemas.microsoft.com/office/drawing/2014/main" id="{8125E78F-C633-8043-9593-3C342E086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602456"/>
            <a:ext cx="10965755" cy="457482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A16247-2A6D-C84D-8C72-ECA8447D7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201" y="6270292"/>
            <a:ext cx="685799" cy="2959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5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C5644B0-E624-3541-9156-14D000AE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330285"/>
            <a:ext cx="8029876" cy="9322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6840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hdr="0" ftr="0" dt="0"/>
  <p:txStyles>
    <p:titleStyle>
      <a:lvl1pPr>
        <a:defRPr sz="2663" b="0" i="0">
          <a:solidFill>
            <a:srgbClr val="1F497D"/>
          </a:solidFill>
          <a:latin typeface="Montserrat Light" pitchFamily="2" charset="0"/>
          <a:ea typeface="+mj-ea"/>
          <a:cs typeface="+mj-cs"/>
        </a:defRPr>
      </a:lvl1pPr>
    </p:titleStyle>
    <p:bodyStyle>
      <a:lvl1pPr marL="0">
        <a:defRPr sz="1598" b="0" i="0">
          <a:solidFill>
            <a:schemeClr val="tx1">
              <a:lumMod val="65000"/>
              <a:lumOff val="35000"/>
            </a:schemeClr>
          </a:solidFill>
          <a:latin typeface="Montserrat" pitchFamily="2" charset="0"/>
          <a:ea typeface="+mn-ea"/>
          <a:cs typeface="+mn-cs"/>
        </a:defRPr>
      </a:lvl1pPr>
      <a:lvl2pPr marL="608853">
        <a:defRPr sz="1598" b="0" i="0">
          <a:solidFill>
            <a:schemeClr val="tx1">
              <a:lumMod val="65000"/>
              <a:lumOff val="35000"/>
            </a:schemeClr>
          </a:solidFill>
          <a:latin typeface="Montserrat" pitchFamily="2" charset="0"/>
          <a:ea typeface="+mn-ea"/>
          <a:cs typeface="+mn-cs"/>
        </a:defRPr>
      </a:lvl2pPr>
      <a:lvl3pPr marL="1217706">
        <a:defRPr sz="1598" b="0" i="0">
          <a:solidFill>
            <a:schemeClr val="tx1">
              <a:lumMod val="65000"/>
              <a:lumOff val="35000"/>
            </a:schemeClr>
          </a:solidFill>
          <a:latin typeface="Montserrat" pitchFamily="2" charset="0"/>
          <a:ea typeface="+mn-ea"/>
          <a:cs typeface="+mn-cs"/>
        </a:defRPr>
      </a:lvl3pPr>
      <a:lvl4pPr marL="1826560">
        <a:defRPr sz="1598" b="0" i="0">
          <a:solidFill>
            <a:schemeClr val="tx1">
              <a:lumMod val="65000"/>
              <a:lumOff val="35000"/>
            </a:schemeClr>
          </a:solidFill>
          <a:latin typeface="Montserrat" pitchFamily="2" charset="0"/>
          <a:ea typeface="+mn-ea"/>
          <a:cs typeface="+mn-cs"/>
        </a:defRPr>
      </a:lvl4pPr>
      <a:lvl5pPr marL="2435413">
        <a:defRPr sz="1598" b="0" i="0">
          <a:solidFill>
            <a:schemeClr val="tx1">
              <a:lumMod val="65000"/>
              <a:lumOff val="35000"/>
            </a:schemeClr>
          </a:solidFill>
          <a:latin typeface="Montserrat" pitchFamily="2" charset="0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A11C25-3B21-45AE-BFAA-EEF53CC397AE}" type="datetimeFigureOut">
              <a:rPr lang="ru-RU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F06785-157A-4FDD-A6D7-ADFCA8C6149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2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59" y="10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14" imgW="0" imgH="0" progId="TCLayout.ActiveDocument.1">
                  <p:embed/>
                </p:oleObj>
              </mc:Choice>
              <mc:Fallback>
                <p:oleObj name="oleObj" r:id="rId14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059" y="10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314649" y="6407936"/>
            <a:ext cx="2743200" cy="365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E9B3D04-5970-4D35-A0F7-DC38FD051CFC}" type="slidenum">
              <a:rPr lang="ru-RU"/>
              <a:t>‹#›</a:t>
            </a:fld>
            <a:endParaRPr lang="ru-RU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384694" y="6535979"/>
            <a:ext cx="9116145" cy="189967"/>
          </a:xfrm>
        </p:spPr>
        <p:txBody>
          <a:bodyPr/>
          <a:lstStyle>
            <a:lvl1pPr>
              <a:defRPr sz="1050" i="1">
                <a:solidFill>
                  <a:schemeClr val="accent4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60019" y="6558435"/>
            <a:ext cx="2449710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800" i="0">
                <a:solidFill>
                  <a:schemeClr val="bg1">
                    <a:lumMod val="65000"/>
                  </a:schemeClr>
                </a:solidFill>
                <a:latin typeface="Arial Unicode MS"/>
                <a:ea typeface="Arial Unicode MS"/>
                <a:cs typeface="Arial Unicode MS"/>
              </a:rPr>
              <a:t>© Нанолек. Строго конфиденциально                </a:t>
            </a:r>
            <a:endParaRPr lang="en-US" sz="800" i="0">
              <a:solidFill>
                <a:schemeClr val="bg1">
                  <a:lumMod val="65000"/>
                </a:schemeClr>
              </a:solidFill>
              <a:latin typeface="Arial Unicode MS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0545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309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09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2pPr>
      <a:lvl3pPr algn="l" defTabSz="914309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3pPr>
      <a:lvl4pPr algn="l" defTabSz="914309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4pPr>
      <a:lvl5pPr algn="l" defTabSz="914309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5pPr>
      <a:lvl6pPr marL="304770" algn="l" defTabSz="914309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6pPr>
      <a:lvl7pPr marL="609539" algn="l" defTabSz="914309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7pPr>
      <a:lvl8pPr marL="914309" algn="l" defTabSz="914309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8pPr>
      <a:lvl9pPr marL="1219078" algn="l" defTabSz="914309">
        <a:lnSpc>
          <a:spcPct val="90000"/>
        </a:lnSpc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577" indent="-228577" algn="l" defTabSz="914309">
        <a:lnSpc>
          <a:spcPct val="90000"/>
        </a:lnSpc>
        <a:spcBef>
          <a:spcPts val="1000"/>
        </a:spcBef>
        <a:spcAft>
          <a:spcPts val="0"/>
        </a:spcAft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>
        <a:lnSpc>
          <a:spcPct val="90000"/>
        </a:lnSpc>
        <a:spcBef>
          <a:spcPts val="500"/>
        </a:spcBef>
        <a:spcAft>
          <a:spcPts val="0"/>
        </a:spcAft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502" indent="-228577" algn="l" defTabSz="914309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118" y="2115"/>
          <a:ext cx="2117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9" imgW="0" imgH="0" progId="TCLayout.ActiveDocument.1">
                  <p:embed/>
                </p:oleObj>
              </mc:Choice>
              <mc:Fallback>
                <p:oleObj name="oleObj" r:id="rId29" imgW="0" imgH="0" progId="TCLayout.ActiveDocument.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2118" y="2115"/>
                        <a:ext cx="2117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idx="1"/>
          </p:nvPr>
        </p:nvSpPr>
        <p:spPr bwMode="auto">
          <a:xfrm>
            <a:off x="914400" y="1602456"/>
            <a:ext cx="10965755" cy="457482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0">
              <a:defRPr/>
            </a:pPr>
            <a:r>
              <a:rPr lang="ru-RU"/>
              <a:t>Второй уровень</a:t>
            </a:r>
            <a:endParaRPr/>
          </a:p>
          <a:p>
            <a:pPr lvl="0">
              <a:defRPr/>
            </a:pPr>
            <a:r>
              <a:rPr lang="ru-RU"/>
              <a:t>Третий уровень</a:t>
            </a:r>
            <a:endParaRPr/>
          </a:p>
          <a:p>
            <a:pPr lvl="0">
              <a:defRPr/>
            </a:pPr>
            <a:r>
              <a:rPr lang="ru-RU"/>
              <a:t>Четвертый уровень</a:t>
            </a:r>
            <a:endParaRPr/>
          </a:p>
          <a:p>
            <a:pPr lvl="0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203201" y="6270292"/>
            <a:ext cx="685799" cy="2959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 b="0" i="0">
                <a:solidFill>
                  <a:schemeClr val="tx1">
                    <a:tint val="75000"/>
                  </a:schemeClr>
                </a:solidFill>
                <a:latin typeface="Montserrat"/>
              </a:defRPr>
            </a:lvl1pPr>
          </a:lstStyle>
          <a:p>
            <a:pPr>
              <a:defRPr/>
            </a:pPr>
            <a:fld id="{FBB00B81-DEF0-DC48-832B-E12017873F5E}" type="slidenum">
              <a:rPr lang="ru-RU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>
          <a:xfrm>
            <a:off x="914400" y="330285"/>
            <a:ext cx="8029876" cy="9322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852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</p:sldLayoutIdLst>
  <p:hf hdr="0" ftr="0" dt="0"/>
  <p:txStyles>
    <p:titleStyle>
      <a:lvl1pPr>
        <a:defRPr sz="2650" b="0" i="0">
          <a:solidFill>
            <a:srgbClr val="1F497D"/>
          </a:solidFill>
          <a:latin typeface="Montserrat Light"/>
          <a:ea typeface="+mj-ea"/>
          <a:cs typeface="+mj-cs"/>
        </a:defRPr>
      </a:lvl1pPr>
    </p:titleStyle>
    <p:bodyStyle>
      <a:lvl1pPr marL="0">
        <a:defRPr sz="1600" b="0" i="0">
          <a:solidFill>
            <a:schemeClr val="tx1">
              <a:lumMod val="65000"/>
              <a:lumOff val="35000"/>
            </a:schemeClr>
          </a:solidFill>
          <a:latin typeface="Montserrat"/>
          <a:ea typeface="+mn-ea"/>
          <a:cs typeface="+mn-cs"/>
        </a:defRPr>
      </a:lvl1pPr>
      <a:lvl2pPr marL="608853">
        <a:defRPr sz="1600" b="0" i="0">
          <a:solidFill>
            <a:schemeClr val="tx1">
              <a:lumMod val="65000"/>
              <a:lumOff val="35000"/>
            </a:schemeClr>
          </a:solidFill>
          <a:latin typeface="Montserrat"/>
          <a:ea typeface="+mn-ea"/>
          <a:cs typeface="+mn-cs"/>
        </a:defRPr>
      </a:lvl2pPr>
      <a:lvl3pPr marL="1217706">
        <a:defRPr sz="1600" b="0" i="0">
          <a:solidFill>
            <a:schemeClr val="tx1">
              <a:lumMod val="65000"/>
              <a:lumOff val="35000"/>
            </a:schemeClr>
          </a:solidFill>
          <a:latin typeface="Montserrat"/>
          <a:ea typeface="+mn-ea"/>
          <a:cs typeface="+mn-cs"/>
        </a:defRPr>
      </a:lvl3pPr>
      <a:lvl4pPr marL="1826560">
        <a:defRPr sz="1600" b="0" i="0">
          <a:solidFill>
            <a:schemeClr val="tx1">
              <a:lumMod val="65000"/>
              <a:lumOff val="35000"/>
            </a:schemeClr>
          </a:solidFill>
          <a:latin typeface="Montserrat"/>
          <a:ea typeface="+mn-ea"/>
          <a:cs typeface="+mn-cs"/>
        </a:defRPr>
      </a:lvl4pPr>
      <a:lvl5pPr marL="2435413">
        <a:defRPr sz="1600" b="0" i="0">
          <a:solidFill>
            <a:schemeClr val="tx1">
              <a:lumMod val="65000"/>
              <a:lumOff val="35000"/>
            </a:schemeClr>
          </a:solidFill>
          <a:latin typeface="Montserra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EABCD560-21E4-44FE-8B1B-A06118AF67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3089181116"/>
              </p:ext>
            </p:extLst>
          </p:nvPr>
        </p:nvGraphicFramePr>
        <p:xfrm>
          <a:off x="2118" y="2115"/>
          <a:ext cx="2117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1" imgW="444" imgH="446" progId="TCLayout.ActiveDocument.1">
                  <p:embed/>
                </p:oleObj>
              </mc:Choice>
              <mc:Fallback>
                <p:oleObj name="Слайд think-cell" r:id="rId31" imgW="444" imgH="446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EABCD560-21E4-44FE-8B1B-A06118AF67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2118" y="2115"/>
                        <a:ext cx="2117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Текст 4">
            <a:extLst>
              <a:ext uri="{FF2B5EF4-FFF2-40B4-BE49-F238E27FC236}">
                <a16:creationId xmlns:a16="http://schemas.microsoft.com/office/drawing/2014/main" id="{8125E78F-C633-8043-9593-3C342E086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602456"/>
            <a:ext cx="10965755" cy="457482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  <a:p>
            <a:pPr lvl="0"/>
            <a:r>
              <a:rPr lang="ru-RU" dirty="0"/>
              <a:t>Третий уровень</a:t>
            </a:r>
          </a:p>
          <a:p>
            <a:pPr lvl="0"/>
            <a:r>
              <a:rPr lang="ru-RU" dirty="0"/>
              <a:t>Четвертый уровень</a:t>
            </a:r>
          </a:p>
          <a:p>
            <a:pPr lvl="0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A16247-2A6D-C84D-8C72-ECA8447D7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201" y="6270292"/>
            <a:ext cx="685799" cy="2959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5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FBB00B81-DEF0-DC48-832B-E12017873F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C5644B0-E624-3541-9156-14D000AE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330285"/>
            <a:ext cx="8029876" cy="9322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0374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</p:sldLayoutIdLst>
  <p:hf hdr="0" ftr="0" dt="0"/>
  <p:txStyles>
    <p:titleStyle>
      <a:lvl1pPr>
        <a:defRPr sz="2663" b="0" i="0">
          <a:solidFill>
            <a:srgbClr val="1F497D"/>
          </a:solidFill>
          <a:latin typeface="Montserrat Light" pitchFamily="2" charset="0"/>
          <a:ea typeface="+mj-ea"/>
          <a:cs typeface="+mj-cs"/>
        </a:defRPr>
      </a:lvl1pPr>
    </p:titleStyle>
    <p:bodyStyle>
      <a:lvl1pPr marL="0">
        <a:defRPr sz="1598" b="0" i="0">
          <a:solidFill>
            <a:schemeClr val="tx1">
              <a:lumMod val="65000"/>
              <a:lumOff val="35000"/>
            </a:schemeClr>
          </a:solidFill>
          <a:latin typeface="Montserrat" pitchFamily="2" charset="0"/>
          <a:ea typeface="+mn-ea"/>
          <a:cs typeface="+mn-cs"/>
        </a:defRPr>
      </a:lvl1pPr>
      <a:lvl2pPr marL="608853">
        <a:defRPr sz="1598" b="0" i="0">
          <a:solidFill>
            <a:schemeClr val="tx1">
              <a:lumMod val="65000"/>
              <a:lumOff val="35000"/>
            </a:schemeClr>
          </a:solidFill>
          <a:latin typeface="Montserrat" pitchFamily="2" charset="0"/>
          <a:ea typeface="+mn-ea"/>
          <a:cs typeface="+mn-cs"/>
        </a:defRPr>
      </a:lvl2pPr>
      <a:lvl3pPr marL="1217706">
        <a:defRPr sz="1598" b="0" i="0">
          <a:solidFill>
            <a:schemeClr val="tx1">
              <a:lumMod val="65000"/>
              <a:lumOff val="35000"/>
            </a:schemeClr>
          </a:solidFill>
          <a:latin typeface="Montserrat" pitchFamily="2" charset="0"/>
          <a:ea typeface="+mn-ea"/>
          <a:cs typeface="+mn-cs"/>
        </a:defRPr>
      </a:lvl3pPr>
      <a:lvl4pPr marL="1826560">
        <a:defRPr sz="1598" b="0" i="0">
          <a:solidFill>
            <a:schemeClr val="tx1">
              <a:lumMod val="65000"/>
              <a:lumOff val="35000"/>
            </a:schemeClr>
          </a:solidFill>
          <a:latin typeface="Montserrat" pitchFamily="2" charset="0"/>
          <a:ea typeface="+mn-ea"/>
          <a:cs typeface="+mn-cs"/>
        </a:defRPr>
      </a:lvl4pPr>
      <a:lvl5pPr marL="2435413">
        <a:defRPr sz="1598" b="0" i="0">
          <a:solidFill>
            <a:schemeClr val="tx1">
              <a:lumMod val="65000"/>
              <a:lumOff val="35000"/>
            </a:schemeClr>
          </a:solidFill>
          <a:latin typeface="Montserrat" pitchFamily="2" charset="0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9.png"/><Relationship Id="rId7" Type="http://schemas.microsoft.com/office/2007/relationships/hdphoto" Target="../media/hdphoto4.wdp"/><Relationship Id="rId12" Type="http://schemas.microsoft.com/office/2007/relationships/hdphoto" Target="../media/hdphoto5.wdp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tags" Target="../tags/tag25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emf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26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27.xml"/><Relationship Id="rId6" Type="http://schemas.openxmlformats.org/officeDocument/2006/relationships/image" Target="../media/image44.jpe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6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093A07-349E-E456-88FC-0BBBD9867648}"/>
              </a:ext>
            </a:extLst>
          </p:cNvPr>
          <p:cNvSpPr txBox="1"/>
          <p:nvPr/>
        </p:nvSpPr>
        <p:spPr>
          <a:xfrm>
            <a:off x="628650" y="1390164"/>
            <a:ext cx="70061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706"/>
            <a:r>
              <a:rPr lang="ru-RU" sz="2800" b="1" dirty="0">
                <a:solidFill>
                  <a:srgbClr val="FFFFFF"/>
                </a:solidFill>
                <a:latin typeface="Montserrat" panose="00000500000000000000" pitchFamily="2" charset="-52"/>
              </a:rPr>
              <a:t>Сессия 2. «Переосмысляя S: инвестиции в человека как основа антикризисного менеджмента» </a:t>
            </a:r>
            <a:endParaRPr lang="en-US" sz="2800" b="1" dirty="0">
              <a:solidFill>
                <a:srgbClr val="FFFFFF"/>
              </a:solidFill>
              <a:latin typeface="Montserrat" panose="00000500000000000000" pitchFamily="2" charset="-52"/>
            </a:endParaRPr>
          </a:p>
          <a:p>
            <a:pPr defTabSz="1217706"/>
            <a:endParaRPr lang="en-US" sz="2800" b="1" dirty="0">
              <a:solidFill>
                <a:srgbClr val="FFFFFF"/>
              </a:solidFill>
              <a:latin typeface="Montserrat" panose="00000500000000000000" pitchFamily="2" charset="-52"/>
            </a:endParaRPr>
          </a:p>
          <a:p>
            <a:pPr defTabSz="1217706"/>
            <a:r>
              <a:rPr lang="ru-RU" sz="2800" b="1" dirty="0">
                <a:solidFill>
                  <a:srgbClr val="FFFFFF"/>
                </a:solidFill>
                <a:latin typeface="Montserrat" panose="00000500000000000000" pitchFamily="2" charset="-52"/>
              </a:rPr>
              <a:t>Тема: «Трансформация систем благополучия сотрудников                      в новых реалиях»</a:t>
            </a: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id="{6CCF9DAA-4E6B-BB85-0519-D3D7AE334E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810649"/>
            <a:ext cx="5467350" cy="457200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chemeClr val="bg1"/>
                </a:solidFill>
                <a:ea typeface="+mj-ea"/>
                <a:cs typeface="+mj-cs"/>
              </a:rPr>
              <a:t>Forbes </a:t>
            </a:r>
            <a:r>
              <a:rPr lang="ru-RU" sz="1400" b="1" dirty="0" err="1">
                <a:solidFill>
                  <a:schemeClr val="bg1"/>
                </a:solidFill>
                <a:ea typeface="+mj-ea"/>
                <a:cs typeface="+mj-cs"/>
              </a:rPr>
              <a:t>Congress</a:t>
            </a:r>
            <a:r>
              <a:rPr lang="ru-RU" sz="1400" b="1" dirty="0">
                <a:solidFill>
                  <a:schemeClr val="bg1"/>
                </a:solidFill>
                <a:ea typeface="+mj-ea"/>
                <a:cs typeface="+mj-cs"/>
              </a:rPr>
              <a:t>. Форум ответственного бизнеса «Устойчивое развитие: сохранить нельзя отменить»</a:t>
            </a:r>
          </a:p>
          <a:p>
            <a:r>
              <a:rPr lang="ru-RU" sz="1400" b="1" dirty="0">
                <a:solidFill>
                  <a:schemeClr val="bg1"/>
                </a:solidFill>
                <a:ea typeface="+mj-ea"/>
                <a:cs typeface="+mj-cs"/>
              </a:rPr>
              <a:t>14 апреля 2023</a:t>
            </a:r>
            <a:endParaRPr lang="ru-RU" sz="1400" b="1" kern="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306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EAB6D8-8644-B6DF-EEE2-509238E29446}"/>
              </a:ext>
            </a:extLst>
          </p:cNvPr>
          <p:cNvSpPr txBox="1"/>
          <p:nvPr/>
        </p:nvSpPr>
        <p:spPr>
          <a:xfrm>
            <a:off x="1109376" y="3429000"/>
            <a:ext cx="6011261" cy="5853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228320">
              <a:lnSpc>
                <a:spcPts val="4994"/>
              </a:lnSpc>
            </a:pPr>
            <a:r>
              <a:rPr lang="ru-RU" sz="3296" b="1" dirty="0">
                <a:solidFill>
                  <a:srgbClr val="FFFFFF"/>
                </a:solidFill>
                <a:latin typeface="Montserrat" pitchFamily="2" charset="0"/>
                <a:ea typeface="Verdana"/>
                <a:cs typeface="Helvetica" pitchFamily="34" charset="0"/>
              </a:rPr>
              <a:t>СПАСИБО ЗА ВНИМАНИЕ!</a:t>
            </a:r>
            <a:endParaRPr lang="en-GB" sz="3296" b="1" dirty="0">
              <a:solidFill>
                <a:srgbClr val="6D7783"/>
              </a:solidFill>
              <a:latin typeface="Montserrat" pitchFamily="2" charset="0"/>
              <a:cs typeface="Helvetica" pitchFamily="34" charset="0"/>
            </a:endParaRPr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0F518702-11AC-0A28-DBBF-214ECEE44E90}"/>
              </a:ext>
            </a:extLst>
          </p:cNvPr>
          <p:cNvSpPr txBox="1">
            <a:spLocks/>
          </p:cNvSpPr>
          <p:nvPr/>
        </p:nvSpPr>
        <p:spPr>
          <a:xfrm>
            <a:off x="9610725" y="3908167"/>
            <a:ext cx="2219062" cy="259128"/>
          </a:xfrm>
          <a:prstGeom prst="rect">
            <a:avLst/>
          </a:prstGeom>
        </p:spPr>
        <p:txBody>
          <a:bodyPr vert="horz" lIns="0" tIns="0" rIns="0" bIns="0" numCol="1" spcCol="180000" rtlCol="0">
            <a:noAutofit/>
          </a:bodyPr>
          <a:lstStyle>
            <a:lvl1pPr marL="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1217706"/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МОИ КОНТАКТЫ: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CD621C-FDB5-34E6-B29A-557813496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10" y="4362585"/>
            <a:ext cx="2171429" cy="2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90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2">
            <a:extLst>
              <a:ext uri="{FF2B5EF4-FFF2-40B4-BE49-F238E27FC236}">
                <a16:creationId xmlns:a16="http://schemas.microsoft.com/office/drawing/2014/main" id="{429FB1E9-3D31-47A6-1F1A-64355C7922B4}"/>
              </a:ext>
            </a:extLst>
          </p:cNvPr>
          <p:cNvSpPr>
            <a:spLocks noChangeAspect="1"/>
          </p:cNvSpPr>
          <p:nvPr/>
        </p:nvSpPr>
        <p:spPr bwMode="auto">
          <a:xfrm>
            <a:off x="10678112" y="1324993"/>
            <a:ext cx="1112549" cy="120406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ln w="2540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54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3822" tIns="47941" rIns="143822" bIns="47941" anchor="ctr" anchorCtr="0"/>
          <a:lstStyle/>
          <a:p>
            <a:pPr algn="ctr" defTabSz="1217706"/>
            <a:endParaRPr lang="en-US" sz="3729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0E3D9612-16C9-EBD6-4725-F14F322E3853}"/>
              </a:ext>
            </a:extLst>
          </p:cNvPr>
          <p:cNvSpPr>
            <a:spLocks noChangeAspect="1"/>
          </p:cNvSpPr>
          <p:nvPr/>
        </p:nvSpPr>
        <p:spPr bwMode="auto">
          <a:xfrm>
            <a:off x="8835818" y="4694249"/>
            <a:ext cx="1420646" cy="1537507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ln w="2540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54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3822" tIns="47941" rIns="143822" bIns="47941" anchor="ctr" anchorCtr="0"/>
          <a:lstStyle/>
          <a:p>
            <a:pPr algn="ctr" defTabSz="1217706"/>
            <a:endParaRPr lang="en-US" sz="3729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EB5666-DDA0-C457-B47C-E50620ECE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7706"/>
            <a:fld id="{FBB00B81-DEF0-DC48-832B-E12017873F5E}" type="slidenum">
              <a:rPr lang="ru-RU">
                <a:solidFill>
                  <a:srgbClr val="000000">
                    <a:tint val="75000"/>
                  </a:srgbClr>
                </a:solidFill>
              </a:rPr>
              <a:pPr defTabSz="1217706"/>
              <a:t>2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20A8F33-2690-BDC7-0C39-657692C9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40" y="463517"/>
            <a:ext cx="8862095" cy="546774"/>
          </a:xfrm>
        </p:spPr>
        <p:txBody>
          <a:bodyPr>
            <a:normAutofit/>
          </a:bodyPr>
          <a:lstStyle/>
          <a:p>
            <a:r>
              <a:rPr lang="ru-RU" sz="2660" dirty="0">
                <a:latin typeface="Montserrat   "/>
              </a:rPr>
              <a:t>ДАВАЙТЕ ЗНАКОМИТЬСЯ: </a:t>
            </a:r>
            <a:r>
              <a:rPr lang="ru-RU" sz="2660" b="1" dirty="0">
                <a:latin typeface="Montserrat   "/>
              </a:rPr>
              <a:t>МАРИЯ ВОРОНИНА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09FE2E-9D48-6B1D-583E-2B74670DF1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7" b="13917"/>
          <a:stretch/>
        </p:blipFill>
        <p:spPr>
          <a:xfrm>
            <a:off x="8604849" y="1927026"/>
            <a:ext cx="3579634" cy="3874081"/>
          </a:xfr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CEFE9EB6-5728-DC48-F235-498B548A45D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2337" y="1511453"/>
            <a:ext cx="7401682" cy="161312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Мария Воронина – </a:t>
            </a:r>
            <a:r>
              <a:rPr lang="en-US" b="1" dirty="0">
                <a:solidFill>
                  <a:srgbClr val="002060"/>
                </a:solidFill>
              </a:rPr>
              <a:t>ex</a:t>
            </a:r>
            <a:r>
              <a:rPr lang="ru-RU" b="1" dirty="0">
                <a:solidFill>
                  <a:srgbClr val="002060"/>
                </a:solidFill>
              </a:rPr>
              <a:t>. заместитель генерального директора по персоналу и административным вопросам «Нанолек».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Мой профессиональный опыт в области </a:t>
            </a:r>
            <a:r>
              <a:rPr lang="en-US" dirty="0">
                <a:solidFill>
                  <a:srgbClr val="002060"/>
                </a:solidFill>
              </a:rPr>
              <a:t>HR</a:t>
            </a:r>
            <a:r>
              <a:rPr lang="ru-RU" dirty="0">
                <a:solidFill>
                  <a:srgbClr val="002060"/>
                </a:solidFill>
              </a:rPr>
              <a:t> более 14 лет: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3EAD85D-3A9C-39C5-BBD5-F16A431752F4}"/>
              </a:ext>
            </a:extLst>
          </p:cNvPr>
          <p:cNvGrpSpPr/>
          <p:nvPr/>
        </p:nvGrpSpPr>
        <p:grpSpPr>
          <a:xfrm>
            <a:off x="557924" y="2810572"/>
            <a:ext cx="8046925" cy="3022816"/>
            <a:chOff x="413315" y="2338239"/>
            <a:chExt cx="6042644" cy="22699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759AC5-B7E8-FC40-A9A3-13DAD73BC219}"/>
                </a:ext>
              </a:extLst>
            </p:cNvPr>
            <p:cNvSpPr txBox="1"/>
            <p:nvPr/>
          </p:nvSpPr>
          <p:spPr>
            <a:xfrm>
              <a:off x="1334750" y="2504981"/>
              <a:ext cx="5121209" cy="210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533" indent="-380533" defTabSz="1217706"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rgbClr val="002060"/>
                  </a:solidFill>
                  <a:latin typeface="Montserrat" pitchFamily="2" charset="0"/>
                </a:rPr>
                <a:t>5 лет: горнодобывающая промышленность (добыча угля открытого типа), 1 500 сотрудников;</a:t>
              </a:r>
            </a:p>
            <a:p>
              <a:pPr defTabSz="1217706"/>
              <a:endParaRPr lang="ru-RU" sz="1600" dirty="0">
                <a:solidFill>
                  <a:srgbClr val="002060"/>
                </a:solidFill>
                <a:latin typeface="Montserrat" pitchFamily="2" charset="0"/>
              </a:endParaRPr>
            </a:p>
            <a:p>
              <a:pPr marL="380533" indent="-380533" defTabSz="1217706"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rgbClr val="002060"/>
                  </a:solidFill>
                  <a:latin typeface="Montserrat" pitchFamily="2" charset="0"/>
                </a:rPr>
                <a:t>3 года: сельскохозяйственная промышленность </a:t>
              </a:r>
            </a:p>
            <a:p>
              <a:pPr defTabSz="1217706"/>
              <a:r>
                <a:rPr lang="ru-RU" sz="1600" dirty="0">
                  <a:solidFill>
                    <a:srgbClr val="002060"/>
                  </a:solidFill>
                  <a:latin typeface="Montserrat" pitchFamily="2" charset="0"/>
                </a:rPr>
                <a:t>       (животноводство и растениеводство), 1 000   сотрудников;</a:t>
              </a:r>
            </a:p>
            <a:p>
              <a:pPr defTabSz="1217706"/>
              <a:endParaRPr lang="ru-RU" sz="1600" dirty="0">
                <a:solidFill>
                  <a:srgbClr val="002060"/>
                </a:solidFill>
                <a:latin typeface="Montserrat" pitchFamily="2" charset="0"/>
              </a:endParaRPr>
            </a:p>
            <a:p>
              <a:pPr marL="380533" indent="-380533" defTabSz="1217706"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rgbClr val="002060"/>
                  </a:solidFill>
                  <a:latin typeface="Montserrat" pitchFamily="2" charset="0"/>
                </a:rPr>
                <a:t>4 года: химическая промышленность (производство шин для автомобилей), 1 500 сотрудников;</a:t>
              </a:r>
            </a:p>
            <a:p>
              <a:pPr defTabSz="1217706"/>
              <a:endParaRPr lang="ru-RU" sz="1600" dirty="0">
                <a:solidFill>
                  <a:srgbClr val="002060"/>
                </a:solidFill>
                <a:latin typeface="Montserrat" pitchFamily="2" charset="0"/>
              </a:endParaRPr>
            </a:p>
            <a:p>
              <a:pPr marL="380533" indent="-380533" defTabSz="1217706"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rgbClr val="002060"/>
                  </a:solidFill>
                  <a:latin typeface="Montserrat" pitchFamily="2" charset="0"/>
                </a:rPr>
                <a:t>2 года: фармацевтическая промышленность, 900  сотрудников.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38BF680-6C6C-77F3-60F5-9972AE5A1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371" y="2338239"/>
              <a:ext cx="645706" cy="47337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0D8BF08-58C2-9C38-5923-58E811D1A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371" y="3051056"/>
              <a:ext cx="652502" cy="36159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3B3C85D-3D00-87B7-8A8B-089B43E2D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315" y="3753933"/>
              <a:ext cx="831839" cy="22095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A9A2F3D-D161-7BF9-745C-E59135751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685" y="4220293"/>
              <a:ext cx="718556" cy="387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006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EEB7191C-D53B-478E-B650-5FDF1DAEB8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9103" y="5815"/>
          <a:ext cx="1586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EEB7191C-D53B-478E-B650-5FDF1DAEB8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03" y="5815"/>
                        <a:ext cx="1586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Заголовок 71">
            <a:extLst>
              <a:ext uri="{FF2B5EF4-FFF2-40B4-BE49-F238E27FC236}">
                <a16:creationId xmlns:a16="http://schemas.microsoft.com/office/drawing/2014/main" id="{F1BD7DD6-EE1F-4079-9669-819C2EAA7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62" y="349523"/>
            <a:ext cx="8029876" cy="434379"/>
          </a:xfrm>
        </p:spPr>
        <p:txBody>
          <a:bodyPr vert="horz"/>
          <a:lstStyle/>
          <a:p>
            <a:r>
              <a:rPr lang="ru-RU" sz="2659" b="1" dirty="0">
                <a:latin typeface="Montserrat   "/>
              </a:rPr>
              <a:t>РЫНОЧНАЯ СТРАТЕГИЯ </a:t>
            </a:r>
            <a:r>
              <a:rPr lang="ru-RU" sz="2659" dirty="0"/>
              <a:t>«НАНОЛЕК»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989DFF-43BA-42FF-B689-D109206AB1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280"/>
            <a:fld id="{D09C1E46-E9B3-4C33-B19A-230A45B16C4C}" type="slidenum">
              <a:rPr lang="ru-RU">
                <a:solidFill>
                  <a:prstClr val="white">
                    <a:lumMod val="65000"/>
                  </a:prstClr>
                </a:solidFill>
                <a:latin typeface="Montserrat" panose="00000500000000000000" pitchFamily="2" charset="-52"/>
              </a:rPr>
              <a:pPr defTabSz="913280"/>
              <a:t>3</a:t>
            </a:fld>
            <a:endParaRPr lang="ru-RU">
              <a:solidFill>
                <a:prstClr val="white">
                  <a:lumMod val="65000"/>
                </a:prstClr>
              </a:solidFill>
              <a:latin typeface="Montserrat" panose="00000500000000000000" pitchFamily="2" charset="-52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8FD6353-0FF7-6169-29A3-E95DD406D00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4262" y="907598"/>
            <a:ext cx="9976233" cy="346705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Montserrat" panose="00000500000000000000" pitchFamily="2" charset="-52"/>
              </a:rPr>
              <a:t>Стать лидером в профилактике и лечении социально-значимых и </a:t>
            </a:r>
            <a:r>
              <a:rPr lang="ru-RU" dirty="0" err="1">
                <a:latin typeface="Montserrat" panose="00000500000000000000" pitchFamily="2" charset="-52"/>
              </a:rPr>
              <a:t>жизнеугрожающих</a:t>
            </a:r>
            <a:r>
              <a:rPr lang="ru-RU" dirty="0">
                <a:latin typeface="Montserrat" panose="00000500000000000000" pitchFamily="2" charset="-52"/>
              </a:rPr>
              <a:t> заболеваний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850FC9D-E9F6-E049-8EEE-0EECE1A7CBF3}"/>
              </a:ext>
            </a:extLst>
          </p:cNvPr>
          <p:cNvGrpSpPr/>
          <p:nvPr/>
        </p:nvGrpSpPr>
        <p:grpSpPr>
          <a:xfrm>
            <a:off x="708873" y="3925068"/>
            <a:ext cx="3989222" cy="1135229"/>
            <a:chOff x="702222" y="3963709"/>
            <a:chExt cx="3994147" cy="113663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7" name="Прямоугольник: скругленные углы 77">
              <a:extLst>
                <a:ext uri="{FF2B5EF4-FFF2-40B4-BE49-F238E27FC236}">
                  <a16:creationId xmlns:a16="http://schemas.microsoft.com/office/drawing/2014/main" id="{E22B929F-A8E4-346B-4535-757C03AECAA7}"/>
                </a:ext>
              </a:extLst>
            </p:cNvPr>
            <p:cNvSpPr/>
            <p:nvPr/>
          </p:nvSpPr>
          <p:spPr>
            <a:xfrm>
              <a:off x="702222" y="3963709"/>
              <a:ext cx="3994147" cy="1136630"/>
            </a:xfrm>
            <a:prstGeom prst="roundRect">
              <a:avLst>
                <a:gd name="adj" fmla="val 44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80"/>
              <a:endParaRPr lang="ru-RU" sz="1598">
                <a:solidFill>
                  <a:prstClr val="white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5CE7234E-607A-2467-10F0-B71857A1E4D3}"/>
                </a:ext>
              </a:extLst>
            </p:cNvPr>
            <p:cNvSpPr txBox="1"/>
            <p:nvPr/>
          </p:nvSpPr>
          <p:spPr>
            <a:xfrm>
              <a:off x="1665538" y="4100590"/>
              <a:ext cx="2669550" cy="30783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3280"/>
              <a:r>
                <a:rPr lang="ru-RU" sz="1398" b="1" dirty="0" err="1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  <a:t>Орфанные</a:t>
              </a:r>
              <a:endParaRPr lang="ru-RU" sz="1398" b="1" dirty="0">
                <a:solidFill>
                  <a:srgbClr val="E7E6E6">
                    <a:lumMod val="10000"/>
                  </a:srgbClr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E11B226E-113B-0A65-A7B1-6E39C238639B}"/>
                </a:ext>
              </a:extLst>
            </p:cNvPr>
            <p:cNvSpPr txBox="1"/>
            <p:nvPr/>
          </p:nvSpPr>
          <p:spPr>
            <a:xfrm>
              <a:off x="1663606" y="4363295"/>
              <a:ext cx="2797703" cy="6467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3280"/>
              <a: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  <a:t>обеспечение редких пациентов жизненно необходимыми лекарствами</a:t>
              </a:r>
            </a:p>
          </p:txBody>
        </p:sp>
        <p:pic>
          <p:nvPicPr>
            <p:cNvPr id="170" name="Рисунок 106">
              <a:extLst>
                <a:ext uri="{FF2B5EF4-FFF2-40B4-BE49-F238E27FC236}">
                  <a16:creationId xmlns:a16="http://schemas.microsoft.com/office/drawing/2014/main" id="{EC0DE3B9-39DA-A920-EA57-8EF3C403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082" y="4298461"/>
              <a:ext cx="467126" cy="467126"/>
            </a:xfrm>
            <a:prstGeom prst="rect">
              <a:avLst/>
            </a:prstGeom>
            <a:grpFill/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200E6FD-5FBB-2B0E-EBE9-1FE606EAF3B4}"/>
              </a:ext>
            </a:extLst>
          </p:cNvPr>
          <p:cNvGrpSpPr/>
          <p:nvPr/>
        </p:nvGrpSpPr>
        <p:grpSpPr>
          <a:xfrm>
            <a:off x="708873" y="2671115"/>
            <a:ext cx="3989222" cy="1135229"/>
            <a:chOff x="702222" y="2746238"/>
            <a:chExt cx="3994147" cy="113663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2" name="Прямоугольник: скругленные углы 76">
              <a:extLst>
                <a:ext uri="{FF2B5EF4-FFF2-40B4-BE49-F238E27FC236}">
                  <a16:creationId xmlns:a16="http://schemas.microsoft.com/office/drawing/2014/main" id="{3803F7A3-2312-91A3-9F19-8715CC745D54}"/>
                </a:ext>
              </a:extLst>
            </p:cNvPr>
            <p:cNvSpPr/>
            <p:nvPr/>
          </p:nvSpPr>
          <p:spPr>
            <a:xfrm>
              <a:off x="702222" y="2746238"/>
              <a:ext cx="3994147" cy="1136630"/>
            </a:xfrm>
            <a:prstGeom prst="roundRect">
              <a:avLst>
                <a:gd name="adj" fmla="val 44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80"/>
              <a:endParaRPr lang="ru-RU" sz="1598">
                <a:solidFill>
                  <a:prstClr val="white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1920556E-92B9-F029-8CE3-0C85FDE2C42F}"/>
                </a:ext>
              </a:extLst>
            </p:cNvPr>
            <p:cNvSpPr txBox="1"/>
            <p:nvPr/>
          </p:nvSpPr>
          <p:spPr>
            <a:xfrm>
              <a:off x="1665538" y="2891181"/>
              <a:ext cx="2669550" cy="3078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3280"/>
              <a:r>
                <a:rPr lang="ru-RU" sz="1398" b="1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  <a:t>Онкология</a:t>
              </a:r>
              <a:endParaRPr lang="ru-RU" sz="1398" b="1" dirty="0">
                <a:solidFill>
                  <a:srgbClr val="E7E6E6">
                    <a:lumMod val="10000"/>
                  </a:srgbClr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28728A42-DBBF-3103-0D05-2E41B53AABDA}"/>
                </a:ext>
              </a:extLst>
            </p:cNvPr>
            <p:cNvSpPr txBox="1"/>
            <p:nvPr/>
          </p:nvSpPr>
          <p:spPr>
            <a:xfrm>
              <a:off x="1682574" y="3137763"/>
              <a:ext cx="2669550" cy="6467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3280"/>
              <a: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  <a:t>своевременный доступ </a:t>
              </a:r>
              <a:b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</a:br>
              <a: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  <a:t>к проверенной временем </a:t>
              </a:r>
              <a:b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</a:br>
              <a: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  <a:t>и инновационной терапии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0549E8-5547-DC5A-BD94-0259BA8E0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0360"/>
            <a:stretch/>
          </p:blipFill>
          <p:spPr>
            <a:xfrm>
              <a:off x="882392" y="3035867"/>
              <a:ext cx="700507" cy="557372"/>
            </a:xfrm>
            <a:prstGeom prst="rect">
              <a:avLst/>
            </a:prstGeom>
            <a:grpFill/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EB00D0F-6039-B6EF-58B9-1A23B3CD4411}"/>
              </a:ext>
            </a:extLst>
          </p:cNvPr>
          <p:cNvGrpSpPr/>
          <p:nvPr/>
        </p:nvGrpSpPr>
        <p:grpSpPr>
          <a:xfrm>
            <a:off x="708873" y="1417162"/>
            <a:ext cx="3989222" cy="1135229"/>
            <a:chOff x="702222" y="1528767"/>
            <a:chExt cx="3994147" cy="113663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5" name="Прямоугольник: скругленные углы 76">
              <a:extLst>
                <a:ext uri="{FF2B5EF4-FFF2-40B4-BE49-F238E27FC236}">
                  <a16:creationId xmlns:a16="http://schemas.microsoft.com/office/drawing/2014/main" id="{7A14A44D-6E57-92A7-3B7F-E8C86B8A9F52}"/>
                </a:ext>
              </a:extLst>
            </p:cNvPr>
            <p:cNvSpPr/>
            <p:nvPr/>
          </p:nvSpPr>
          <p:spPr>
            <a:xfrm>
              <a:off x="702222" y="1528767"/>
              <a:ext cx="3994147" cy="1136630"/>
            </a:xfrm>
            <a:prstGeom prst="roundRect">
              <a:avLst>
                <a:gd name="adj" fmla="val 44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80"/>
              <a:endParaRPr lang="ru-RU" sz="1598">
                <a:solidFill>
                  <a:prstClr val="white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8C452EE6-5F39-B8B5-289E-2E0717B19FA0}"/>
                </a:ext>
              </a:extLst>
            </p:cNvPr>
            <p:cNvSpPr txBox="1"/>
            <p:nvPr/>
          </p:nvSpPr>
          <p:spPr>
            <a:xfrm>
              <a:off x="1665538" y="1675640"/>
              <a:ext cx="2669550" cy="3078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3280"/>
              <a:r>
                <a:rPr lang="ru-RU" sz="1398" b="1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  <a:ea typeface="Tahoma" panose="020B0604030504040204" pitchFamily="34" charset="0"/>
                  <a:cs typeface="Tahoma" panose="020B0604030504040204" pitchFamily="34" charset="0"/>
                </a:rPr>
                <a:t>Вакцины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85C33EEC-75ED-18BD-6BAB-AFA85125DC68}"/>
                </a:ext>
              </a:extLst>
            </p:cNvPr>
            <p:cNvSpPr txBox="1"/>
            <p:nvPr/>
          </p:nvSpPr>
          <p:spPr>
            <a:xfrm>
              <a:off x="1675423" y="1918360"/>
              <a:ext cx="2669550" cy="6467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3280"/>
              <a: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  <a:t>профилактика заболеваний для улучшения качества </a:t>
              </a:r>
              <a:b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</a:br>
              <a: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  <a:t>жизни детей и взрослых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1F09A11-7D14-4DEF-F720-A66D54FA5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617"/>
            <a:stretch/>
          </p:blipFill>
          <p:spPr>
            <a:xfrm>
              <a:off x="882392" y="1819296"/>
              <a:ext cx="700507" cy="555572"/>
            </a:xfrm>
            <a:prstGeom prst="rect">
              <a:avLst/>
            </a:prstGeom>
            <a:grpFill/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D810EFC-0D02-D0B4-2491-A0B2E5D6F617}"/>
              </a:ext>
            </a:extLst>
          </p:cNvPr>
          <p:cNvGrpSpPr/>
          <p:nvPr/>
        </p:nvGrpSpPr>
        <p:grpSpPr>
          <a:xfrm>
            <a:off x="708873" y="5179017"/>
            <a:ext cx="3989222" cy="1135229"/>
            <a:chOff x="702222" y="5181179"/>
            <a:chExt cx="3994147" cy="113663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8" name="Прямоугольник: скругленные углы 78">
              <a:extLst>
                <a:ext uri="{FF2B5EF4-FFF2-40B4-BE49-F238E27FC236}">
                  <a16:creationId xmlns:a16="http://schemas.microsoft.com/office/drawing/2014/main" id="{A8A036D0-78E3-F333-722B-C5D87C27E976}"/>
                </a:ext>
              </a:extLst>
            </p:cNvPr>
            <p:cNvSpPr/>
            <p:nvPr/>
          </p:nvSpPr>
          <p:spPr>
            <a:xfrm>
              <a:off x="702222" y="5181179"/>
              <a:ext cx="3994147" cy="1136630"/>
            </a:xfrm>
            <a:prstGeom prst="roundRect">
              <a:avLst>
                <a:gd name="adj" fmla="val 44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80"/>
              <a:endParaRPr lang="ru-RU" sz="1598">
                <a:solidFill>
                  <a:prstClr val="white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7983D34-3C23-8B35-B7EE-B8CF1BAD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192" y="5466976"/>
              <a:ext cx="656907" cy="565036"/>
            </a:xfrm>
            <a:prstGeom prst="rect">
              <a:avLst/>
            </a:prstGeom>
            <a:grpFill/>
          </p:spPr>
        </p:pic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07924BD6-4C13-E01E-A56F-1FDA0A6715A9}"/>
                </a:ext>
              </a:extLst>
            </p:cNvPr>
            <p:cNvSpPr txBox="1"/>
            <p:nvPr/>
          </p:nvSpPr>
          <p:spPr>
            <a:xfrm>
              <a:off x="1668495" y="5307870"/>
              <a:ext cx="2907332" cy="52322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3280"/>
              <a:r>
                <a:rPr lang="ru-RU" sz="1398" b="1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  <a:t>Специализированная терапия</a:t>
              </a:r>
              <a:endParaRPr lang="ru-RU" sz="1398" b="1" dirty="0">
                <a:solidFill>
                  <a:srgbClr val="E7E6E6">
                    <a:lumMod val="10000"/>
                  </a:srgbClr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01BBC5F-92EE-54EC-C69C-BE447C0E806A}"/>
                </a:ext>
              </a:extLst>
            </p:cNvPr>
            <p:cNvSpPr txBox="1"/>
            <p:nvPr/>
          </p:nvSpPr>
          <p:spPr>
            <a:xfrm>
              <a:off x="1675423" y="5760232"/>
              <a:ext cx="2849446" cy="4619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3280"/>
              <a: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  <a:t>лекарственное обеспечение </a:t>
              </a:r>
              <a:b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</a:br>
              <a:r>
                <a:rPr lang="ru-RU" sz="1199" dirty="0">
                  <a:solidFill>
                    <a:srgbClr val="E7E6E6">
                      <a:lumMod val="10000"/>
                    </a:srgbClr>
                  </a:solidFill>
                  <a:latin typeface="Montserrat" panose="00000500000000000000" pitchFamily="2" charset="-52"/>
                </a:rPr>
                <a:t>в госпитальном сегменте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1CDE99-D870-81C8-87F8-A0D0654C31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7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974" y="1420139"/>
            <a:ext cx="6546599" cy="3006516"/>
          </a:xfrm>
          <a:prstGeom prst="roundRect">
            <a:avLst>
              <a:gd name="adj" fmla="val 2446"/>
            </a:avLst>
          </a:prstGeom>
        </p:spPr>
      </p:pic>
      <p:grpSp>
        <p:nvGrpSpPr>
          <p:cNvPr id="5" name="Group 67">
            <a:extLst>
              <a:ext uri="{FF2B5EF4-FFF2-40B4-BE49-F238E27FC236}">
                <a16:creationId xmlns:a16="http://schemas.microsoft.com/office/drawing/2014/main" id="{D0336184-5C3B-1E5E-F9F2-8DDC216E842B}"/>
              </a:ext>
            </a:extLst>
          </p:cNvPr>
          <p:cNvGrpSpPr/>
          <p:nvPr/>
        </p:nvGrpSpPr>
        <p:grpSpPr>
          <a:xfrm>
            <a:off x="5119208" y="4897001"/>
            <a:ext cx="6544943" cy="849630"/>
            <a:chOff x="840472" y="1494421"/>
            <a:chExt cx="3788618" cy="11593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7ECD0B-237C-1BDD-2330-0BD4C05F7D4A}"/>
                </a:ext>
              </a:extLst>
            </p:cNvPr>
            <p:cNvSpPr txBox="1"/>
            <p:nvPr/>
          </p:nvSpPr>
          <p:spPr>
            <a:xfrm>
              <a:off x="1036268" y="1615552"/>
              <a:ext cx="6481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Montserrat" panose="00000500000000000000" pitchFamily="2" charset="-52"/>
                </a:rPr>
                <a:t>Стандарты</a:t>
              </a:r>
              <a:r>
                <a:rPr lang="en-US" sz="1200" dirty="0">
                  <a:latin typeface="Montserrat" panose="00000500000000000000" pitchFamily="2" charset="-52"/>
                </a:rPr>
                <a:t>:</a:t>
              </a:r>
              <a:endParaRPr lang="ru-RU" sz="1200" dirty="0">
                <a:latin typeface="Montserrat" panose="00000500000000000000" pitchFamily="2" charset="-5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1C6883-E38E-BF3E-EF0B-551FB4E91111}"/>
                </a:ext>
              </a:extLst>
            </p:cNvPr>
            <p:cNvSpPr txBox="1"/>
            <p:nvPr/>
          </p:nvSpPr>
          <p:spPr>
            <a:xfrm>
              <a:off x="3216515" y="1619391"/>
              <a:ext cx="574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Montserrat" panose="00000500000000000000" pitchFamily="2" charset="-52"/>
                </a:rPr>
                <a:t>Площадь: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F9955D-D8B7-2EEC-6A67-C367D721252B}"/>
                </a:ext>
              </a:extLst>
            </p:cNvPr>
            <p:cNvSpPr txBox="1"/>
            <p:nvPr/>
          </p:nvSpPr>
          <p:spPr>
            <a:xfrm>
              <a:off x="1036268" y="1960991"/>
              <a:ext cx="2019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800">
                  <a:solidFill>
                    <a:schemeClr val="accent3">
                      <a:lumMod val="75000"/>
                    </a:schemeClr>
                  </a:solidFill>
                  <a:effectLst/>
                  <a:latin typeface="Montserrat Light" pitchFamily="2" charset="0"/>
                </a:defRPr>
              </a:lvl1pPr>
            </a:lstStyle>
            <a:p>
              <a:r>
                <a:rPr lang="en-US" dirty="0">
                  <a:latin typeface="Montserrat" panose="00000500000000000000" pitchFamily="2" charset="-52"/>
                </a:rPr>
                <a:t>GMP </a:t>
              </a:r>
              <a:r>
                <a:rPr lang="ru-RU" dirty="0">
                  <a:latin typeface="Montserrat" panose="00000500000000000000" pitchFamily="2" charset="-52"/>
                </a:rPr>
                <a:t>и </a:t>
              </a:r>
              <a:r>
                <a:rPr lang="en-US" dirty="0">
                  <a:latin typeface="Montserrat" panose="00000500000000000000" pitchFamily="2" charset="-52"/>
                </a:rPr>
                <a:t>ISO 9001</a:t>
              </a:r>
              <a:endParaRPr lang="ru-RU" dirty="0">
                <a:latin typeface="Montserrat" panose="00000500000000000000" pitchFamily="2" charset="-5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19A724-BBB2-28AE-214F-429648A42E87}"/>
                </a:ext>
              </a:extLst>
            </p:cNvPr>
            <p:cNvSpPr txBox="1"/>
            <p:nvPr/>
          </p:nvSpPr>
          <p:spPr>
            <a:xfrm>
              <a:off x="3213619" y="1963346"/>
              <a:ext cx="11576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accent3">
                      <a:lumMod val="75000"/>
                    </a:schemeClr>
                  </a:solidFill>
                  <a:effectLst/>
                  <a:latin typeface="Montserrat" panose="00000500000000000000" pitchFamily="2" charset="-52"/>
                </a:rPr>
                <a:t>30 000 м</a:t>
              </a:r>
              <a:r>
                <a:rPr lang="ru-RU" sz="2800" baseline="30000" dirty="0">
                  <a:solidFill>
                    <a:schemeClr val="accent3">
                      <a:lumMod val="75000"/>
                    </a:schemeClr>
                  </a:solidFill>
                  <a:effectLst/>
                  <a:latin typeface="Montserrat" panose="00000500000000000000" pitchFamily="2" charset="-52"/>
                </a:rPr>
                <a:t>2</a:t>
              </a:r>
              <a:endParaRPr lang="ru-RU" sz="2800" baseline="3000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2E485BAC-3450-D8A3-8787-83FEACBA2EBD}"/>
                </a:ext>
              </a:extLst>
            </p:cNvPr>
            <p:cNvSpPr/>
            <p:nvPr/>
          </p:nvSpPr>
          <p:spPr>
            <a:xfrm>
              <a:off x="840472" y="1494421"/>
              <a:ext cx="3788618" cy="1159391"/>
            </a:xfrm>
            <a:prstGeom prst="roundRect">
              <a:avLst>
                <a:gd name="adj" fmla="val 5067"/>
              </a:avLst>
            </a:prstGeom>
            <a:noFill/>
            <a:ln w="25400">
              <a:solidFill>
                <a:srgbClr val="85BF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Montserrat" panose="00000500000000000000" pitchFamily="2" charset="-52"/>
              </a:endParaRPr>
            </a:p>
          </p:txBody>
        </p:sp>
      </p:grpSp>
      <p:cxnSp>
        <p:nvCxnSpPr>
          <p:cNvPr id="16" name="Прямая соединительная линия 17">
            <a:extLst>
              <a:ext uri="{FF2B5EF4-FFF2-40B4-BE49-F238E27FC236}">
                <a16:creationId xmlns:a16="http://schemas.microsoft.com/office/drawing/2014/main" id="{EA3A112D-43CC-6195-CECE-4C7DFA1A80C1}"/>
              </a:ext>
            </a:extLst>
          </p:cNvPr>
          <p:cNvCxnSpPr>
            <a:cxnSpLocks/>
          </p:cNvCxnSpPr>
          <p:nvPr/>
        </p:nvCxnSpPr>
        <p:spPr>
          <a:xfrm>
            <a:off x="8945999" y="4668691"/>
            <a:ext cx="0" cy="618185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52">
            <a:extLst>
              <a:ext uri="{FF2B5EF4-FFF2-40B4-BE49-F238E27FC236}">
                <a16:creationId xmlns:a16="http://schemas.microsoft.com/office/drawing/2014/main" id="{0576FD78-4364-6978-FFA0-ED6B7C4F7FC4}"/>
              </a:ext>
            </a:extLst>
          </p:cNvPr>
          <p:cNvSpPr txBox="1">
            <a:spLocks/>
          </p:cNvSpPr>
          <p:nvPr/>
        </p:nvSpPr>
        <p:spPr>
          <a:xfrm>
            <a:off x="5119208" y="4538026"/>
            <a:ext cx="6508211" cy="28325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663" b="0" i="0">
                <a:solidFill>
                  <a:srgbClr val="1F497D"/>
                </a:solidFill>
                <a:latin typeface="Montserrat Light" pitchFamily="2" charset="0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rPr>
              <a:t>Собственное высокотехнологичное производство полного цикла </a:t>
            </a:r>
          </a:p>
        </p:txBody>
      </p:sp>
      <p:grpSp>
        <p:nvGrpSpPr>
          <p:cNvPr id="26" name="Group 41">
            <a:extLst>
              <a:ext uri="{FF2B5EF4-FFF2-40B4-BE49-F238E27FC236}">
                <a16:creationId xmlns:a16="http://schemas.microsoft.com/office/drawing/2014/main" id="{11537155-C3C9-CB7E-FAA7-3EDF9F014FC5}"/>
              </a:ext>
            </a:extLst>
          </p:cNvPr>
          <p:cNvGrpSpPr/>
          <p:nvPr/>
        </p:nvGrpSpPr>
        <p:grpSpPr>
          <a:xfrm>
            <a:off x="5071974" y="5993150"/>
            <a:ext cx="6497645" cy="708039"/>
            <a:chOff x="7004526" y="1368524"/>
            <a:chExt cx="6497645" cy="7080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6553D8-88F8-7A7C-04B1-1AB47BBDBDF7}"/>
                </a:ext>
              </a:extLst>
            </p:cNvPr>
            <p:cNvSpPr txBox="1"/>
            <p:nvPr/>
          </p:nvSpPr>
          <p:spPr>
            <a:xfrm>
              <a:off x="7004526" y="1439579"/>
              <a:ext cx="113231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Montserrat" panose="00000500000000000000" pitchFamily="2" charset="-52"/>
                </a:rPr>
                <a:t>Аудиты партнеров:</a:t>
              </a:r>
            </a:p>
          </p:txBody>
        </p:sp>
        <p:grpSp>
          <p:nvGrpSpPr>
            <p:cNvPr id="29" name="Group 21">
              <a:extLst>
                <a:ext uri="{FF2B5EF4-FFF2-40B4-BE49-F238E27FC236}">
                  <a16:creationId xmlns:a16="http://schemas.microsoft.com/office/drawing/2014/main" id="{FD589B40-5FA2-7C27-E04A-389128343EA3}"/>
                </a:ext>
              </a:extLst>
            </p:cNvPr>
            <p:cNvGrpSpPr/>
            <p:nvPr/>
          </p:nvGrpSpPr>
          <p:grpSpPr>
            <a:xfrm>
              <a:off x="8064029" y="1368524"/>
              <a:ext cx="5438142" cy="708039"/>
              <a:chOff x="8064029" y="1368524"/>
              <a:chExt cx="5438142" cy="708039"/>
            </a:xfrm>
          </p:grpSpPr>
          <p:grpSp>
            <p:nvGrpSpPr>
              <p:cNvPr id="31" name="Group 5">
                <a:extLst>
                  <a:ext uri="{FF2B5EF4-FFF2-40B4-BE49-F238E27FC236}">
                    <a16:creationId xmlns:a16="http://schemas.microsoft.com/office/drawing/2014/main" id="{1BEF26A9-7BC0-67DD-823B-9072D0A43EC4}"/>
                  </a:ext>
                </a:extLst>
              </p:cNvPr>
              <p:cNvGrpSpPr/>
              <p:nvPr/>
            </p:nvGrpSpPr>
            <p:grpSpPr>
              <a:xfrm>
                <a:off x="8064029" y="1368524"/>
                <a:ext cx="2957699" cy="325023"/>
                <a:chOff x="8064029" y="1368524"/>
                <a:chExt cx="2957699" cy="325023"/>
              </a:xfrm>
            </p:grpSpPr>
            <p:pic>
              <p:nvPicPr>
                <p:cNvPr id="42" name="Рисунок 41">
                  <a:extLst>
                    <a:ext uri="{FF2B5EF4-FFF2-40B4-BE49-F238E27FC236}">
                      <a16:creationId xmlns:a16="http://schemas.microsoft.com/office/drawing/2014/main" id="{FEC0F60B-DA90-1B01-3D8B-63B77F8F20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393116" y="1392240"/>
                  <a:ext cx="628612" cy="213223"/>
                </a:xfrm>
                <a:prstGeom prst="rect">
                  <a:avLst/>
                </a:prstGeom>
              </p:spPr>
            </p:pic>
            <p:pic>
              <p:nvPicPr>
                <p:cNvPr id="43" name="Picture 2" descr="Главная | GSK Россия">
                  <a:extLst>
                    <a:ext uri="{FF2B5EF4-FFF2-40B4-BE49-F238E27FC236}">
                      <a16:creationId xmlns:a16="http://schemas.microsoft.com/office/drawing/2014/main" id="{0A9089C6-72BD-A0D4-708C-BB3090898A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23672" y="1368524"/>
                  <a:ext cx="377187" cy="3250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2" descr="Egis1">
                  <a:extLst>
                    <a:ext uri="{FF2B5EF4-FFF2-40B4-BE49-F238E27FC236}">
                      <a16:creationId xmlns:a16="http://schemas.microsoft.com/office/drawing/2014/main" id="{928C1C29-8DF8-364E-0D18-DF5A35289C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21366" y="1373343"/>
                  <a:ext cx="530257" cy="2895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2">
                  <a:extLst>
                    <a:ext uri="{FF2B5EF4-FFF2-40B4-BE49-F238E27FC236}">
                      <a16:creationId xmlns:a16="http://schemas.microsoft.com/office/drawing/2014/main" id="{0B9E35EC-2020-3148-502C-5312076747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64029" y="1405366"/>
                  <a:ext cx="999943" cy="1640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2" name="Group 13">
                <a:extLst>
                  <a:ext uri="{FF2B5EF4-FFF2-40B4-BE49-F238E27FC236}">
                    <a16:creationId xmlns:a16="http://schemas.microsoft.com/office/drawing/2014/main" id="{C8351ADC-7BBF-E6CB-23AB-CDEE1BFE5D77}"/>
                  </a:ext>
                </a:extLst>
              </p:cNvPr>
              <p:cNvGrpSpPr/>
              <p:nvPr/>
            </p:nvGrpSpPr>
            <p:grpSpPr>
              <a:xfrm>
                <a:off x="8064029" y="1369461"/>
                <a:ext cx="5438142" cy="707102"/>
                <a:chOff x="8409469" y="1369461"/>
                <a:chExt cx="5438142" cy="707102"/>
              </a:xfrm>
            </p:grpSpPr>
            <p:grpSp>
              <p:nvGrpSpPr>
                <p:cNvPr id="33" name="Group 3">
                  <a:extLst>
                    <a:ext uri="{FF2B5EF4-FFF2-40B4-BE49-F238E27FC236}">
                      <a16:creationId xmlns:a16="http://schemas.microsoft.com/office/drawing/2014/main" id="{5F85F6DC-4392-3EDE-16AC-ACE264E94DDB}"/>
                    </a:ext>
                  </a:extLst>
                </p:cNvPr>
                <p:cNvGrpSpPr/>
                <p:nvPr/>
              </p:nvGrpSpPr>
              <p:grpSpPr>
                <a:xfrm>
                  <a:off x="9746870" y="1806700"/>
                  <a:ext cx="3504977" cy="269863"/>
                  <a:chOff x="2880124" y="2705962"/>
                  <a:chExt cx="3504977" cy="269863"/>
                </a:xfrm>
              </p:grpSpPr>
              <p:pic>
                <p:nvPicPr>
                  <p:cNvPr id="39" name="Picture 2" descr="Kamada (KMDA) - Market capitalization">
                    <a:extLst>
                      <a:ext uri="{FF2B5EF4-FFF2-40B4-BE49-F238E27FC236}">
                        <a16:creationId xmlns:a16="http://schemas.microsoft.com/office/drawing/2014/main" id="{1314E3B4-E3CB-D2D4-EE47-2A692CE50B8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7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2880124" y="2756238"/>
                    <a:ext cx="576385" cy="16931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0" name="Рисунок 39">
                    <a:extLst>
                      <a:ext uri="{FF2B5EF4-FFF2-40B4-BE49-F238E27FC236}">
                        <a16:creationId xmlns:a16="http://schemas.microsoft.com/office/drawing/2014/main" id="{A62E337F-E365-AE51-0C81-CC77085045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25023" y="2759350"/>
                    <a:ext cx="1360078" cy="166201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2">
                    <a:extLst>
                      <a:ext uri="{FF2B5EF4-FFF2-40B4-BE49-F238E27FC236}">
                        <a16:creationId xmlns:a16="http://schemas.microsoft.com/office/drawing/2014/main" id="{45693017-9492-D320-182C-1A683C7376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89890" y="2705962"/>
                    <a:ext cx="455081" cy="2698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34" name="Group 2">
                  <a:extLst>
                    <a:ext uri="{FF2B5EF4-FFF2-40B4-BE49-F238E27FC236}">
                      <a16:creationId xmlns:a16="http://schemas.microsoft.com/office/drawing/2014/main" id="{E2B537B7-EAE4-27A6-E129-8AFA7D8D37E5}"/>
                    </a:ext>
                  </a:extLst>
                </p:cNvPr>
                <p:cNvGrpSpPr/>
                <p:nvPr/>
              </p:nvGrpSpPr>
              <p:grpSpPr>
                <a:xfrm>
                  <a:off x="8409469" y="1369461"/>
                  <a:ext cx="5438142" cy="650021"/>
                  <a:chOff x="4799019" y="1851989"/>
                  <a:chExt cx="5438142" cy="650021"/>
                </a:xfrm>
              </p:grpSpPr>
              <p:pic>
                <p:nvPicPr>
                  <p:cNvPr id="35" name="Picture 2" descr="BeiGene - Wikipedia">
                    <a:extLst>
                      <a:ext uri="{FF2B5EF4-FFF2-40B4-BE49-F238E27FC236}">
                        <a16:creationId xmlns:a16="http://schemas.microsoft.com/office/drawing/2014/main" id="{1F5C8BC7-BB6D-A251-CB5A-9869066849D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0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598283" y="1864644"/>
                    <a:ext cx="726150" cy="24583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" name="Picture 2">
                    <a:extLst>
                      <a:ext uri="{FF2B5EF4-FFF2-40B4-BE49-F238E27FC236}">
                        <a16:creationId xmlns:a16="http://schemas.microsoft.com/office/drawing/2014/main" id="{5786FAD2-067C-75EE-CE62-17426554E8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1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95170" y="1864644"/>
                    <a:ext cx="524899" cy="27290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" name="Picture 2" descr="Aspen Logo Download Vector">
                    <a:extLst>
                      <a:ext uri="{FF2B5EF4-FFF2-40B4-BE49-F238E27FC236}">
                        <a16:creationId xmlns:a16="http://schemas.microsoft.com/office/drawing/2014/main" id="{DF5A6ED9-6364-CEAC-A74B-2C3B5A5A21F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2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9511010" y="1851989"/>
                    <a:ext cx="726151" cy="30337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8" name="Рисунок 37">
                    <a:extLst>
                      <a:ext uri="{FF2B5EF4-FFF2-40B4-BE49-F238E27FC236}">
                        <a16:creationId xmlns:a16="http://schemas.microsoft.com/office/drawing/2014/main" id="{BE16AECA-401D-612A-D965-422E1EF6B6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99019" y="2346313"/>
                    <a:ext cx="698589" cy="155697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6885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id="{6CC9B7CB-1235-4148-BF70-5BFC764CD3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499" imgH="499" progId="TCLayout.ActiveDocument.1">
                  <p:embed/>
                </p:oleObj>
              </mc:Choice>
              <mc:Fallback>
                <p:oleObj name="Слайд think-cell" r:id="rId4" imgW="499" imgH="499" progId="TCLayout.ActiveDocument.1">
                  <p:embed/>
                  <p:pic>
                    <p:nvPicPr>
                      <p:cNvPr id="8" name="Объект 7" hidden="1">
                        <a:extLst>
                          <a:ext uri="{FF2B5EF4-FFF2-40B4-BE49-F238E27FC236}">
                            <a16:creationId xmlns:a16="http://schemas.microsoft.com/office/drawing/2014/main" id="{6CC9B7CB-1235-4148-BF70-5BFC764CD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B8811-93F7-467B-9DD5-556A3EC7C0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0126" y="259671"/>
            <a:ext cx="9357020" cy="670880"/>
          </a:xfrm>
        </p:spPr>
        <p:txBody>
          <a:bodyPr vert="horz">
            <a:normAutofit/>
          </a:bodyPr>
          <a:lstStyle/>
          <a:p>
            <a:r>
              <a:rPr lang="ru-RU" sz="2663" b="1" dirty="0">
                <a:solidFill>
                  <a:srgbClr val="1F497D"/>
                </a:solidFill>
                <a:latin typeface="Montserrat" pitchFamily="2" charset="-52"/>
              </a:rPr>
              <a:t>КОМАНДООБРАЗОВАНИЕ: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Montserrat" pitchFamily="2" charset="-52"/>
              </a:rPr>
              <a:t> </a:t>
            </a:r>
            <a:r>
              <a:rPr lang="ru-RU" sz="2663" b="0" dirty="0">
                <a:solidFill>
                  <a:srgbClr val="1F497D"/>
                </a:solidFill>
                <a:latin typeface="Montserrat" pitchFamily="2" charset="-52"/>
              </a:rPr>
              <a:t>ТРАНСФОРМАЦИЯ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B4C0C4-B13F-E0CC-5523-D4326862231F}"/>
              </a:ext>
            </a:extLst>
          </p:cNvPr>
          <p:cNvSpPr/>
          <p:nvPr/>
        </p:nvSpPr>
        <p:spPr>
          <a:xfrm>
            <a:off x="9541565" y="-19784"/>
            <a:ext cx="2650435" cy="863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200"/>
              </a:spcAft>
            </a:pP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425B27A-E29B-7310-CCB9-D5B245E1A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778" y="120878"/>
            <a:ext cx="2660744" cy="92991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4121EAA-A07E-E936-3064-CD0647AC7DC6}"/>
              </a:ext>
            </a:extLst>
          </p:cNvPr>
          <p:cNvGrpSpPr/>
          <p:nvPr/>
        </p:nvGrpSpPr>
        <p:grpSpPr>
          <a:xfrm>
            <a:off x="277058" y="1529446"/>
            <a:ext cx="11637884" cy="869332"/>
            <a:chOff x="228600" y="1127125"/>
            <a:chExt cx="8739189" cy="652804"/>
          </a:xfrm>
          <a:noFill/>
        </p:grpSpPr>
        <p:sp>
          <p:nvSpPr>
            <p:cNvPr id="5" name="Скругленный прямоугольник 9">
              <a:extLst>
                <a:ext uri="{FF2B5EF4-FFF2-40B4-BE49-F238E27FC236}">
                  <a16:creationId xmlns:a16="http://schemas.microsoft.com/office/drawing/2014/main" id="{889DC73A-2565-DCDB-C826-A75AF4280BF0}"/>
                </a:ext>
              </a:extLst>
            </p:cNvPr>
            <p:cNvSpPr/>
            <p:nvPr/>
          </p:nvSpPr>
          <p:spPr>
            <a:xfrm>
              <a:off x="228600" y="1127125"/>
              <a:ext cx="2109789" cy="652804"/>
            </a:xfrm>
            <a:prstGeom prst="roundRect">
              <a:avLst>
                <a:gd name="adj" fmla="val 2726"/>
              </a:avLst>
            </a:prstGeom>
            <a:grpFill/>
            <a:ln w="6350">
              <a:solidFill>
                <a:srgbClr val="15D1AA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239704" tIns="143822" rIns="239704" bIns="143822" anchor="ctr" anchorCtr="0">
              <a:noAutofit/>
            </a:bodyPr>
            <a:lstStyle/>
            <a:p>
              <a:pPr algn="ctr" defTabSz="1217706">
                <a:lnSpc>
                  <a:spcPct val="80000"/>
                </a:lnSpc>
                <a:defRPr/>
              </a:pPr>
              <a:r>
                <a:rPr lang="ru-RU" sz="1398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Материальная и нематериальная мотивация </a:t>
              </a:r>
            </a:p>
          </p:txBody>
        </p:sp>
        <p:sp>
          <p:nvSpPr>
            <p:cNvPr id="7" name="Скругленный прямоугольник 9">
              <a:extLst>
                <a:ext uri="{FF2B5EF4-FFF2-40B4-BE49-F238E27FC236}">
                  <a16:creationId xmlns:a16="http://schemas.microsoft.com/office/drawing/2014/main" id="{F486966C-E7E5-66E8-95E1-625ED8422C92}"/>
                </a:ext>
              </a:extLst>
            </p:cNvPr>
            <p:cNvSpPr/>
            <p:nvPr/>
          </p:nvSpPr>
          <p:spPr>
            <a:xfrm>
              <a:off x="2438400" y="1127125"/>
              <a:ext cx="2109789" cy="652804"/>
            </a:xfrm>
            <a:prstGeom prst="roundRect">
              <a:avLst>
                <a:gd name="adj" fmla="val 2726"/>
              </a:avLst>
            </a:prstGeom>
            <a:grpFill/>
            <a:ln w="6350">
              <a:solidFill>
                <a:srgbClr val="15D1AA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239704" tIns="143822" rIns="239704" bIns="143822" anchor="ctr" anchorCtr="0">
              <a:noAutofit/>
            </a:bodyPr>
            <a:lstStyle/>
            <a:p>
              <a:pPr algn="ctr" defTabSz="1217706">
                <a:lnSpc>
                  <a:spcPct val="80000"/>
                </a:lnSpc>
                <a:defRPr/>
              </a:pPr>
              <a:r>
                <a:rPr lang="ru-RU" sz="1398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Организовать обучение английскому языку</a:t>
              </a:r>
            </a:p>
          </p:txBody>
        </p:sp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5EA1378B-6F7C-7D31-0D20-180E21673214}"/>
                </a:ext>
              </a:extLst>
            </p:cNvPr>
            <p:cNvSpPr/>
            <p:nvPr/>
          </p:nvSpPr>
          <p:spPr>
            <a:xfrm>
              <a:off x="4648200" y="1127125"/>
              <a:ext cx="2109789" cy="652804"/>
            </a:xfrm>
            <a:prstGeom prst="roundRect">
              <a:avLst>
                <a:gd name="adj" fmla="val 2726"/>
              </a:avLst>
            </a:prstGeom>
            <a:grpFill/>
            <a:ln w="6350">
              <a:solidFill>
                <a:srgbClr val="15D1AA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239704" tIns="143822" rIns="239704" bIns="143822" anchor="ctr" anchorCtr="0">
              <a:noAutofit/>
            </a:bodyPr>
            <a:lstStyle/>
            <a:p>
              <a:pPr algn="ctr" defTabSz="1217706">
                <a:lnSpc>
                  <a:spcPct val="80000"/>
                </a:lnSpc>
                <a:defRPr/>
              </a:pPr>
              <a:r>
                <a:rPr lang="ru-RU" sz="1398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Корпоративное волонтерство</a:t>
              </a:r>
            </a:p>
          </p:txBody>
        </p:sp>
        <p:sp>
          <p:nvSpPr>
            <p:cNvPr id="11" name="Скругленный прямоугольник 9">
              <a:extLst>
                <a:ext uri="{FF2B5EF4-FFF2-40B4-BE49-F238E27FC236}">
                  <a16:creationId xmlns:a16="http://schemas.microsoft.com/office/drawing/2014/main" id="{6AE5666A-94C7-41D5-740C-282D8E3B7234}"/>
                </a:ext>
              </a:extLst>
            </p:cNvPr>
            <p:cNvSpPr/>
            <p:nvPr/>
          </p:nvSpPr>
          <p:spPr>
            <a:xfrm>
              <a:off x="6858000" y="1127125"/>
              <a:ext cx="2109789" cy="652804"/>
            </a:xfrm>
            <a:prstGeom prst="roundRect">
              <a:avLst>
                <a:gd name="adj" fmla="val 2726"/>
              </a:avLst>
            </a:prstGeom>
            <a:grpFill/>
            <a:ln w="6350">
              <a:solidFill>
                <a:srgbClr val="15D1AA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239704" tIns="143822" rIns="239704" bIns="143822" anchor="ctr" anchorCtr="0">
              <a:noAutofit/>
            </a:bodyPr>
            <a:lstStyle/>
            <a:p>
              <a:pPr algn="ctr" defTabSz="1217706">
                <a:lnSpc>
                  <a:spcPct val="80000"/>
                </a:lnSpc>
                <a:defRPr/>
              </a:pPr>
              <a:r>
                <a:rPr lang="ru-RU" sz="1398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Менторство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552D0F6-2BA9-D7A5-4BC5-CDE3DED6DD8B}"/>
              </a:ext>
            </a:extLst>
          </p:cNvPr>
          <p:cNvGrpSpPr/>
          <p:nvPr/>
        </p:nvGrpSpPr>
        <p:grpSpPr>
          <a:xfrm>
            <a:off x="277058" y="2447167"/>
            <a:ext cx="11637884" cy="869332"/>
            <a:chOff x="228600" y="1127125"/>
            <a:chExt cx="8739189" cy="652804"/>
          </a:xfrm>
          <a:effectLst/>
        </p:grpSpPr>
        <p:sp>
          <p:nvSpPr>
            <p:cNvPr id="18" name="Скругленный прямоугольник 9">
              <a:extLst>
                <a:ext uri="{FF2B5EF4-FFF2-40B4-BE49-F238E27FC236}">
                  <a16:creationId xmlns:a16="http://schemas.microsoft.com/office/drawing/2014/main" id="{CD837E8E-A97E-43E2-CD4F-F01364551D9B}"/>
                </a:ext>
              </a:extLst>
            </p:cNvPr>
            <p:cNvSpPr/>
            <p:nvPr/>
          </p:nvSpPr>
          <p:spPr>
            <a:xfrm>
              <a:off x="228600" y="1127125"/>
              <a:ext cx="2109789" cy="652804"/>
            </a:xfrm>
            <a:prstGeom prst="roundRect">
              <a:avLst>
                <a:gd name="adj" fmla="val 2726"/>
              </a:avLst>
            </a:prstGeom>
            <a:solidFill>
              <a:schemeClr val="bg1"/>
            </a:solidFill>
            <a:ln w="6350">
              <a:solidFill>
                <a:srgbClr val="15D1AA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239704" tIns="143822" rIns="239704" bIns="143822" anchor="ctr" anchorCtr="0">
              <a:noAutofit/>
            </a:bodyPr>
            <a:lstStyle/>
            <a:p>
              <a:pPr algn="ctr" defTabSz="1217706">
                <a:lnSpc>
                  <a:spcPct val="80000"/>
                </a:lnSpc>
                <a:defRPr/>
              </a:pPr>
              <a:r>
                <a:rPr lang="ru-RU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Построить  взаимоотношения с ведущими вузами по организации стажировок и практик в Компании</a:t>
              </a:r>
            </a:p>
          </p:txBody>
        </p:sp>
        <p:sp>
          <p:nvSpPr>
            <p:cNvPr id="19" name="Скругленный прямоугольник 9">
              <a:extLst>
                <a:ext uri="{FF2B5EF4-FFF2-40B4-BE49-F238E27FC236}">
                  <a16:creationId xmlns:a16="http://schemas.microsoft.com/office/drawing/2014/main" id="{08A64337-CD46-4DF4-B525-B5C7E29F4DC3}"/>
                </a:ext>
              </a:extLst>
            </p:cNvPr>
            <p:cNvSpPr/>
            <p:nvPr/>
          </p:nvSpPr>
          <p:spPr>
            <a:xfrm>
              <a:off x="2438400" y="1127125"/>
              <a:ext cx="2109789" cy="652804"/>
            </a:xfrm>
            <a:prstGeom prst="roundRect">
              <a:avLst>
                <a:gd name="adj" fmla="val 2726"/>
              </a:avLst>
            </a:prstGeom>
            <a:solidFill>
              <a:schemeClr val="bg1"/>
            </a:solidFill>
            <a:ln w="6350">
              <a:solidFill>
                <a:srgbClr val="15D1AA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239704" tIns="143822" rIns="239704" bIns="143822" anchor="ctr" anchorCtr="0">
              <a:noAutofit/>
            </a:bodyPr>
            <a:lstStyle/>
            <a:p>
              <a:pPr algn="ctr" defTabSz="1217706">
                <a:lnSpc>
                  <a:spcPct val="80000"/>
                </a:lnSpc>
                <a:defRPr/>
              </a:pPr>
              <a:r>
                <a:rPr lang="ru-RU" sz="1398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Оптимизировать </a:t>
              </a:r>
              <a:br>
                <a:rPr lang="ru-RU" sz="1398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</a:br>
              <a:r>
                <a:rPr lang="ru-RU" sz="1398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объем административного документооборота</a:t>
              </a:r>
            </a:p>
          </p:txBody>
        </p:sp>
        <p:sp>
          <p:nvSpPr>
            <p:cNvPr id="22" name="Скругленный прямоугольник 9">
              <a:extLst>
                <a:ext uri="{FF2B5EF4-FFF2-40B4-BE49-F238E27FC236}">
                  <a16:creationId xmlns:a16="http://schemas.microsoft.com/office/drawing/2014/main" id="{E1F1D6D1-28E4-B8D8-CDC0-DBA838A0B758}"/>
                </a:ext>
              </a:extLst>
            </p:cNvPr>
            <p:cNvSpPr/>
            <p:nvPr/>
          </p:nvSpPr>
          <p:spPr>
            <a:xfrm>
              <a:off x="4648200" y="1127125"/>
              <a:ext cx="2109789" cy="652804"/>
            </a:xfrm>
            <a:prstGeom prst="roundRect">
              <a:avLst>
                <a:gd name="adj" fmla="val 2726"/>
              </a:avLst>
            </a:prstGeom>
            <a:solidFill>
              <a:schemeClr val="bg1"/>
            </a:solidFill>
            <a:ln w="6350">
              <a:solidFill>
                <a:srgbClr val="15D1AA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239704" tIns="143822" rIns="239704" bIns="143822" anchor="ctr" anchorCtr="0">
              <a:noAutofit/>
            </a:bodyPr>
            <a:lstStyle/>
            <a:p>
              <a:pPr algn="ctr" defTabSz="1217706">
                <a:lnSpc>
                  <a:spcPct val="80000"/>
                </a:lnSpc>
                <a:defRPr/>
              </a:pPr>
              <a:r>
                <a:rPr lang="en-US" sz="1398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Power BI</a:t>
              </a:r>
              <a:endParaRPr lang="ru-RU" sz="1398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3" name="Скругленный прямоугольник 9">
              <a:extLst>
                <a:ext uri="{FF2B5EF4-FFF2-40B4-BE49-F238E27FC236}">
                  <a16:creationId xmlns:a16="http://schemas.microsoft.com/office/drawing/2014/main" id="{E929FFB2-7503-A130-ADC1-59B41DB71FD8}"/>
                </a:ext>
              </a:extLst>
            </p:cNvPr>
            <p:cNvSpPr/>
            <p:nvPr/>
          </p:nvSpPr>
          <p:spPr>
            <a:xfrm>
              <a:off x="6858000" y="1127125"/>
              <a:ext cx="2109789" cy="652804"/>
            </a:xfrm>
            <a:prstGeom prst="roundRect">
              <a:avLst>
                <a:gd name="adj" fmla="val 2726"/>
              </a:avLst>
            </a:prstGeom>
            <a:solidFill>
              <a:schemeClr val="bg1"/>
            </a:solidFill>
            <a:ln w="6350">
              <a:solidFill>
                <a:srgbClr val="15D1AA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239704" tIns="143822" rIns="239704" bIns="143822" anchor="ctr" anchorCtr="0">
              <a:noAutofit/>
            </a:bodyPr>
            <a:lstStyle/>
            <a:p>
              <a:pPr algn="ctr" defTabSz="1217706">
                <a:lnSpc>
                  <a:spcPct val="80000"/>
                </a:lnSpc>
                <a:defRPr/>
              </a:pPr>
              <a:r>
                <a:rPr lang="en-US" sz="1398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Shutdown</a:t>
              </a:r>
              <a:endParaRPr lang="ru-RU" sz="1398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endParaRPr>
            </a:p>
            <a:p>
              <a:pPr algn="ctr" defTabSz="1217706">
                <a:lnSpc>
                  <a:spcPct val="80000"/>
                </a:lnSpc>
                <a:defRPr/>
              </a:pPr>
              <a:r>
                <a:rPr lang="ru-RU" sz="1398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-52"/>
                </a:rPr>
                <a:t>производства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5622B0B1-4CA5-18B1-CE84-02D62A93B3AF}"/>
              </a:ext>
            </a:extLst>
          </p:cNvPr>
          <p:cNvGrpSpPr/>
          <p:nvPr/>
        </p:nvGrpSpPr>
        <p:grpSpPr>
          <a:xfrm>
            <a:off x="6822745" y="3687891"/>
            <a:ext cx="2282614" cy="907941"/>
            <a:chOff x="9008094" y="4700965"/>
            <a:chExt cx="2282614" cy="90794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F43235D-67CA-A844-2D89-0F6194FCF718}"/>
                </a:ext>
              </a:extLst>
            </p:cNvPr>
            <p:cNvSpPr txBox="1"/>
            <p:nvPr/>
          </p:nvSpPr>
          <p:spPr>
            <a:xfrm>
              <a:off x="9008094" y="4700965"/>
              <a:ext cx="8379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Montserrat" pitchFamily="2" charset="-52"/>
                </a:rPr>
                <a:t>20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198F2AE-40FB-7BFE-759E-8D8F67433318}"/>
                </a:ext>
              </a:extLst>
            </p:cNvPr>
            <p:cNvSpPr txBox="1"/>
            <p:nvPr/>
          </p:nvSpPr>
          <p:spPr>
            <a:xfrm>
              <a:off x="9429940" y="5208796"/>
              <a:ext cx="18607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Montserrat" pitchFamily="2" charset="-52"/>
                </a:rPr>
                <a:t>проектов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3DC5E12-0D4E-C655-C1A4-F220F2494693}"/>
              </a:ext>
            </a:extLst>
          </p:cNvPr>
          <p:cNvGrpSpPr/>
          <p:nvPr/>
        </p:nvGrpSpPr>
        <p:grpSpPr>
          <a:xfrm>
            <a:off x="9250259" y="4957332"/>
            <a:ext cx="2497887" cy="1523494"/>
            <a:chOff x="8971048" y="5488574"/>
            <a:chExt cx="2497887" cy="152349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DD043C4-E6AC-F4EC-6D78-C6C4350CA61C}"/>
                </a:ext>
              </a:extLst>
            </p:cNvPr>
            <p:cNvSpPr txBox="1"/>
            <p:nvPr/>
          </p:nvSpPr>
          <p:spPr>
            <a:xfrm>
              <a:off x="9493340" y="5996405"/>
              <a:ext cx="19755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Montserrat" pitchFamily="2" charset="-52"/>
                </a:rPr>
                <a:t>участников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Montserrat" pitchFamily="2" charset="-52"/>
                </a:rPr>
                <a:t>в процессе реализации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1A7EB78-D643-C739-CCFB-3F0186C018FB}"/>
                </a:ext>
              </a:extLst>
            </p:cNvPr>
            <p:cNvSpPr txBox="1"/>
            <p:nvPr/>
          </p:nvSpPr>
          <p:spPr>
            <a:xfrm>
              <a:off x="8971048" y="5488574"/>
              <a:ext cx="1975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-52"/>
                </a:rPr>
                <a:t>&gt;</a:t>
              </a:r>
              <a:r>
                <a:rPr lang="ru-RU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-52"/>
                </a:rPr>
                <a:t>120</a:t>
              </a: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085B570-F227-804C-A4C8-BAE9A37E2441}"/>
              </a:ext>
            </a:extLst>
          </p:cNvPr>
          <p:cNvGrpSpPr/>
          <p:nvPr/>
        </p:nvGrpSpPr>
        <p:grpSpPr>
          <a:xfrm>
            <a:off x="9250259" y="3634031"/>
            <a:ext cx="2497887" cy="1215717"/>
            <a:chOff x="8971048" y="5488574"/>
            <a:chExt cx="2497887" cy="121571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275257F-D214-C582-0E4B-D5C546EB6EE0}"/>
                </a:ext>
              </a:extLst>
            </p:cNvPr>
            <p:cNvSpPr txBox="1"/>
            <p:nvPr/>
          </p:nvSpPr>
          <p:spPr>
            <a:xfrm>
              <a:off x="9493340" y="5996405"/>
              <a:ext cx="1975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Montserrat" pitchFamily="2" charset="-52"/>
                </a:rPr>
                <a:t>участников на входе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2B2FDF2-2EB8-1003-AB83-0D5060E62944}"/>
                </a:ext>
              </a:extLst>
            </p:cNvPr>
            <p:cNvSpPr txBox="1"/>
            <p:nvPr/>
          </p:nvSpPr>
          <p:spPr>
            <a:xfrm>
              <a:off x="8971048" y="5488574"/>
              <a:ext cx="1975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-52"/>
                </a:rPr>
                <a:t>&lt;</a:t>
              </a:r>
              <a:r>
                <a:rPr lang="ru-RU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-52"/>
                </a:rPr>
                <a:t>40</a:t>
              </a:r>
            </a:p>
          </p:txBody>
        </p:sp>
      </p:grpSp>
      <p:sp>
        <p:nvSpPr>
          <p:cNvPr id="68" name="Прямоугольник с двумя скругленными противолежащими углами 16">
            <a:extLst>
              <a:ext uri="{FF2B5EF4-FFF2-40B4-BE49-F238E27FC236}">
                <a16:creationId xmlns:a16="http://schemas.microsoft.com/office/drawing/2014/main" id="{3F27C160-09C7-5662-FFDB-9612EDEE2365}"/>
              </a:ext>
            </a:extLst>
          </p:cNvPr>
          <p:cNvSpPr/>
          <p:nvPr/>
        </p:nvSpPr>
        <p:spPr>
          <a:xfrm>
            <a:off x="336516" y="3707296"/>
            <a:ext cx="6133858" cy="3031348"/>
          </a:xfrm>
          <a:prstGeom prst="round2DiagRect">
            <a:avLst/>
          </a:prstGeom>
          <a:ln w="1905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54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0" tIns="36000" rIns="72000" bIns="36000" anchor="ctr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проекты принесли реальную пользу для бизнеса;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подсветились стратегические кадровые решения;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сотрудники почувствовали, что их слышат и они в силах менять и улучшать;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сформировалось доверие между сотрудниками, в том числе к руководству;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выявили таланты и лидеров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, которые были в «тени».</a:t>
            </a:r>
          </a:p>
        </p:txBody>
      </p:sp>
      <p:sp>
        <p:nvSpPr>
          <p:cNvPr id="69" name="Текст 12">
            <a:extLst>
              <a:ext uri="{FF2B5EF4-FFF2-40B4-BE49-F238E27FC236}">
                <a16:creationId xmlns:a16="http://schemas.microsoft.com/office/drawing/2014/main" id="{88696F7A-AD49-7827-1184-C8ABA94B07EB}"/>
              </a:ext>
            </a:extLst>
          </p:cNvPr>
          <p:cNvSpPr txBox="1">
            <a:spLocks/>
          </p:cNvSpPr>
          <p:nvPr/>
        </p:nvSpPr>
        <p:spPr>
          <a:xfrm>
            <a:off x="500126" y="1053893"/>
            <a:ext cx="9729724" cy="284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5C678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Глобальный проект стал мощным </a:t>
            </a:r>
            <a:r>
              <a:rPr kumimoji="0" lang="ru-RU" sz="1600" i="0" u="none" strike="noStrike" kern="1200" cap="none" spc="0" normalizeH="0" baseline="0" noProof="0" dirty="0" err="1">
                <a:ln>
                  <a:noFill/>
                </a:ln>
                <a:solidFill>
                  <a:srgbClr val="5C678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командообразующим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5C678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инструментом.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5C678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6761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id="{6CC9B7CB-1235-4148-BF70-5BFC764CD3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499" imgH="499" progId="TCLayout.ActiveDocument.1">
                  <p:embed/>
                </p:oleObj>
              </mc:Choice>
              <mc:Fallback>
                <p:oleObj name="Слайд think-cell" r:id="rId4" imgW="499" imgH="499" progId="TCLayout.ActiveDocument.1">
                  <p:embed/>
                  <p:pic>
                    <p:nvPicPr>
                      <p:cNvPr id="8" name="Объект 7" hidden="1">
                        <a:extLst>
                          <a:ext uri="{FF2B5EF4-FFF2-40B4-BE49-F238E27FC236}">
                            <a16:creationId xmlns:a16="http://schemas.microsoft.com/office/drawing/2014/main" id="{6CC9B7CB-1235-4148-BF70-5BFC764CD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B8811-93F7-467B-9DD5-556A3EC7C0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0126" y="259670"/>
            <a:ext cx="10301224" cy="1091411"/>
          </a:xfrm>
        </p:spPr>
        <p:txBody>
          <a:bodyPr vert="horz">
            <a:noAutofit/>
          </a:bodyPr>
          <a:lstStyle/>
          <a:p>
            <a:r>
              <a:rPr lang="ru-RU" sz="2660" b="1" dirty="0">
                <a:solidFill>
                  <a:srgbClr val="1F497D"/>
                </a:solidFill>
                <a:latin typeface="Montserrat" pitchFamily="2" charset="-52"/>
              </a:rPr>
              <a:t>КОМАНДООБРАЗОВАНИЕ:</a:t>
            </a:r>
            <a:r>
              <a:rPr lang="ru-RU" sz="2660" b="1" dirty="0">
                <a:solidFill>
                  <a:schemeClr val="accent3">
                    <a:lumMod val="50000"/>
                  </a:schemeClr>
                </a:solidFill>
                <a:latin typeface="Montserrat" pitchFamily="2" charset="-52"/>
              </a:rPr>
              <a:t> </a:t>
            </a:r>
            <a:r>
              <a:rPr lang="ru-RU" sz="2660" b="0" dirty="0">
                <a:solidFill>
                  <a:srgbClr val="1F497D"/>
                </a:solidFill>
                <a:latin typeface="Montserrat" pitchFamily="2" charset="-52"/>
              </a:rPr>
              <a:t>СПОРТ, КОРПОРАТИВНОЕ ВОЛОНТЕРСТВО, БЛАГОТВОРИТЕЛЬНОСТЬ</a:t>
            </a:r>
          </a:p>
        </p:txBody>
      </p:sp>
      <p:sp>
        <p:nvSpPr>
          <p:cNvPr id="4" name="Текст 12">
            <a:extLst>
              <a:ext uri="{FF2B5EF4-FFF2-40B4-BE49-F238E27FC236}">
                <a16:creationId xmlns:a16="http://schemas.microsoft.com/office/drawing/2014/main" id="{FA6F38FC-EA2F-3C00-D990-43A43D2B0DF5}"/>
              </a:ext>
            </a:extLst>
          </p:cNvPr>
          <p:cNvSpPr txBox="1">
            <a:spLocks/>
          </p:cNvSpPr>
          <p:nvPr/>
        </p:nvSpPr>
        <p:spPr>
          <a:xfrm>
            <a:off x="500126" y="1401819"/>
            <a:ext cx="10977499" cy="89094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5C678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Забота о здоровье, физические нагрузки и корпоративная социальная ответственность помогли сместить фокус с тревожных новостей (заботились о своем здоровье и забота о тех, кому нужна помощь). Не только не снизили активности, а, наоборот, увеличили, вовлекали студентов, школьников и семьи наших сотрудников.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5C678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C7DE83E1-E0DF-5F37-31CE-13783335B3EE}"/>
              </a:ext>
            </a:extLst>
          </p:cNvPr>
          <p:cNvSpPr txBox="1">
            <a:spLocks/>
          </p:cNvSpPr>
          <p:nvPr/>
        </p:nvSpPr>
        <p:spPr>
          <a:xfrm>
            <a:off x="519260" y="2633279"/>
            <a:ext cx="2711688" cy="10321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32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Спорт: </a:t>
            </a:r>
            <a:r>
              <a:rPr kumimoji="0" lang="ru-RU" sz="1332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кроссфит, забеги, корпоративная футбольная, волейбольная команды, любители настольного тенниса</a:t>
            </a:r>
            <a:endParaRPr kumimoji="0" lang="ru-RU" sz="1332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9F4F92-B514-3AF7-EADB-B867290B1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0" y="3742986"/>
            <a:ext cx="2296236" cy="17221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7A5D1FA-74BB-0CC1-0EBF-9FA7146B8DE8}"/>
              </a:ext>
            </a:extLst>
          </p:cNvPr>
          <p:cNvGrpSpPr/>
          <p:nvPr/>
        </p:nvGrpSpPr>
        <p:grpSpPr>
          <a:xfrm>
            <a:off x="519260" y="5542724"/>
            <a:ext cx="3224727" cy="1021842"/>
            <a:chOff x="7348136" y="1308448"/>
            <a:chExt cx="3638550" cy="97328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0A81FA-D4B3-5163-7A95-D96D25B10259}"/>
                </a:ext>
              </a:extLst>
            </p:cNvPr>
            <p:cNvSpPr txBox="1"/>
            <p:nvPr/>
          </p:nvSpPr>
          <p:spPr>
            <a:xfrm>
              <a:off x="7353298" y="1858680"/>
              <a:ext cx="3031539" cy="423057"/>
            </a:xfrm>
            <a:prstGeom prst="rect">
              <a:avLst/>
            </a:prstGeom>
            <a:noFill/>
          </p:spPr>
          <p:txBody>
            <a:bodyPr wrap="square" numCol="1" spcCol="18000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686D81"/>
                  </a:solidFill>
                  <a:latin typeface="Montserrat" pitchFamily="2" charset="-52"/>
                </a:rPr>
                <a:t>сотрудников могут заниматься корпоративным спортом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DF5F82-5314-530B-D36C-3C6867BD0DA2}"/>
                </a:ext>
              </a:extLst>
            </p:cNvPr>
            <p:cNvSpPr txBox="1"/>
            <p:nvPr/>
          </p:nvSpPr>
          <p:spPr>
            <a:xfrm>
              <a:off x="7348136" y="1308448"/>
              <a:ext cx="3638550" cy="620079"/>
            </a:xfrm>
            <a:prstGeom prst="rect">
              <a:avLst/>
            </a:prstGeom>
            <a:noFill/>
          </p:spPr>
          <p:txBody>
            <a:bodyPr wrap="square" numCol="1" spcCol="18000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 dirty="0">
                  <a:solidFill>
                    <a:srgbClr val="686D81"/>
                  </a:solidFill>
                  <a:latin typeface="Montserrat" pitchFamily="2" charset="-52"/>
                </a:rPr>
                <a:t>96%</a:t>
              </a:r>
            </a:p>
          </p:txBody>
        </p:sp>
      </p:grpSp>
      <p:sp>
        <p:nvSpPr>
          <p:cNvPr id="16" name="Текст 12">
            <a:extLst>
              <a:ext uri="{FF2B5EF4-FFF2-40B4-BE49-F238E27FC236}">
                <a16:creationId xmlns:a16="http://schemas.microsoft.com/office/drawing/2014/main" id="{3422DB2A-B6B8-8356-3899-397F97052F1E}"/>
              </a:ext>
            </a:extLst>
          </p:cNvPr>
          <p:cNvSpPr txBox="1">
            <a:spLocks/>
          </p:cNvSpPr>
          <p:nvPr/>
        </p:nvSpPr>
        <p:spPr>
          <a:xfrm>
            <a:off x="4152424" y="2567715"/>
            <a:ext cx="3266414" cy="11097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32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Регион присутствия: </a:t>
            </a:r>
            <a:r>
              <a:rPr lang="ru-RU" sz="1332" dirty="0">
                <a:solidFill>
                  <a:srgbClr val="000000">
                    <a:lumMod val="65000"/>
                    <a:lumOff val="35000"/>
                  </a:srgbClr>
                </a:solidFill>
              </a:rPr>
              <a:t>3-стороннее соглашение, ремонт классов, оформление фасада, </a:t>
            </a:r>
            <a:r>
              <a:rPr lang="ru-RU" sz="1332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квиз</a:t>
            </a:r>
            <a:r>
              <a:rPr lang="ru-RU" sz="1332" dirty="0">
                <a:solidFill>
                  <a:srgbClr val="000000">
                    <a:lumMod val="65000"/>
                    <a:lumOff val="35000"/>
                  </a:srgbClr>
                </a:solidFill>
              </a:rPr>
              <a:t>, экскурсии на заводе, полезные подарки, праздники в пгт. Левинцы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CE25B2-847E-DD15-D6D4-81676DB5D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" b="3327"/>
          <a:stretch/>
        </p:blipFill>
        <p:spPr>
          <a:xfrm>
            <a:off x="4152424" y="3685113"/>
            <a:ext cx="2529754" cy="177106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B6FB9B5-956C-267C-C74A-4A795098500D}"/>
              </a:ext>
            </a:extLst>
          </p:cNvPr>
          <p:cNvGrpSpPr/>
          <p:nvPr/>
        </p:nvGrpSpPr>
        <p:grpSpPr>
          <a:xfrm>
            <a:off x="4038374" y="5540229"/>
            <a:ext cx="3224727" cy="1021841"/>
            <a:chOff x="7348136" y="1308448"/>
            <a:chExt cx="3638550" cy="97328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DD47EC-54CF-071F-0011-63036FF5C5EA}"/>
                </a:ext>
              </a:extLst>
            </p:cNvPr>
            <p:cNvSpPr txBox="1"/>
            <p:nvPr/>
          </p:nvSpPr>
          <p:spPr>
            <a:xfrm>
              <a:off x="7353299" y="1858680"/>
              <a:ext cx="1831884" cy="423056"/>
            </a:xfrm>
            <a:prstGeom prst="rect">
              <a:avLst/>
            </a:prstGeom>
            <a:noFill/>
          </p:spPr>
          <p:txBody>
            <a:bodyPr wrap="square" numCol="1" spcCol="18000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686D81"/>
                  </a:solidFill>
                  <a:latin typeface="Montserrat" pitchFamily="2" charset="-52"/>
                </a:rPr>
                <a:t>внешних мероприятия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4962A6-B4B3-E28A-4971-D8A46DA343F7}"/>
                </a:ext>
              </a:extLst>
            </p:cNvPr>
            <p:cNvSpPr txBox="1"/>
            <p:nvPr/>
          </p:nvSpPr>
          <p:spPr>
            <a:xfrm>
              <a:off x="7348136" y="1308448"/>
              <a:ext cx="3638550" cy="620079"/>
            </a:xfrm>
            <a:prstGeom prst="rect">
              <a:avLst/>
            </a:prstGeom>
            <a:noFill/>
          </p:spPr>
          <p:txBody>
            <a:bodyPr wrap="square" numCol="1" spcCol="18000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 dirty="0">
                  <a:solidFill>
                    <a:srgbClr val="686D81"/>
                  </a:solidFill>
                  <a:latin typeface="Montserrat" pitchFamily="2" charset="-52"/>
                </a:rPr>
                <a:t>42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41FD2DF-33D1-D05B-563B-912277B028A8}"/>
              </a:ext>
            </a:extLst>
          </p:cNvPr>
          <p:cNvGrpSpPr/>
          <p:nvPr/>
        </p:nvGrpSpPr>
        <p:grpSpPr>
          <a:xfrm>
            <a:off x="8340314" y="5598683"/>
            <a:ext cx="3224727" cy="1021842"/>
            <a:chOff x="7348136" y="1308448"/>
            <a:chExt cx="3638550" cy="97328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F719C7-8673-5E5B-9542-EDBE63EBBB62}"/>
                </a:ext>
              </a:extLst>
            </p:cNvPr>
            <p:cNvSpPr txBox="1"/>
            <p:nvPr/>
          </p:nvSpPr>
          <p:spPr>
            <a:xfrm>
              <a:off x="7353298" y="1858680"/>
              <a:ext cx="2519711" cy="423057"/>
            </a:xfrm>
            <a:prstGeom prst="rect">
              <a:avLst/>
            </a:prstGeom>
            <a:noFill/>
          </p:spPr>
          <p:txBody>
            <a:bodyPr wrap="square" numCol="1" spcCol="18000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686D81"/>
                  </a:solidFill>
                  <a:latin typeface="Montserrat" pitchFamily="2" charset="-52"/>
                </a:rPr>
                <a:t>сотрудников корпоративные волонтеры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D2C0FF0-B19D-5B05-690A-DF27F5E7AD3E}"/>
                </a:ext>
              </a:extLst>
            </p:cNvPr>
            <p:cNvSpPr txBox="1"/>
            <p:nvPr/>
          </p:nvSpPr>
          <p:spPr>
            <a:xfrm>
              <a:off x="7348136" y="1308448"/>
              <a:ext cx="3638550" cy="620079"/>
            </a:xfrm>
            <a:prstGeom prst="rect">
              <a:avLst/>
            </a:prstGeom>
            <a:noFill/>
          </p:spPr>
          <p:txBody>
            <a:bodyPr wrap="square" numCol="1" spcCol="18000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 dirty="0">
                  <a:solidFill>
                    <a:srgbClr val="686D81"/>
                  </a:solidFill>
                  <a:latin typeface="Montserrat" pitchFamily="2" charset="-52"/>
                </a:rPr>
                <a:t>15%</a:t>
              </a:r>
            </a:p>
          </p:txBody>
        </p:sp>
      </p:grpSp>
      <p:sp>
        <p:nvSpPr>
          <p:cNvPr id="33" name="Текст 12">
            <a:extLst>
              <a:ext uri="{FF2B5EF4-FFF2-40B4-BE49-F238E27FC236}">
                <a16:creationId xmlns:a16="http://schemas.microsoft.com/office/drawing/2014/main" id="{9DC9A74D-B22B-7C8E-5E23-8D4F12BDBF7B}"/>
              </a:ext>
            </a:extLst>
          </p:cNvPr>
          <p:cNvSpPr txBox="1">
            <a:spLocks/>
          </p:cNvSpPr>
          <p:nvPr/>
        </p:nvSpPr>
        <p:spPr>
          <a:xfrm>
            <a:off x="8340314" y="2524252"/>
            <a:ext cx="3266414" cy="110970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32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Благотворительность: </a:t>
            </a:r>
            <a:r>
              <a:rPr lang="ru-RU" sz="1332" dirty="0">
                <a:solidFill>
                  <a:srgbClr val="000000">
                    <a:lumMod val="65000"/>
                    <a:lumOff val="35000"/>
                  </a:srgbClr>
                </a:solidFill>
              </a:rPr>
              <a:t>поддержка ППМИ, мастер-классы и субботники, целевое финансирование благотворительных организаций, праздники для детей, волонтерство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DD4184-57CC-3AF9-8126-A04D00888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55" y="3667405"/>
            <a:ext cx="2682750" cy="178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93064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BB62831-F430-D840-BB3E-C208ED4D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11" y="371495"/>
            <a:ext cx="8029876" cy="611889"/>
          </a:xfrm>
        </p:spPr>
        <p:txBody>
          <a:bodyPr>
            <a:normAutofit/>
          </a:bodyPr>
          <a:lstStyle/>
          <a:p>
            <a:r>
              <a:rPr lang="ru-RU" sz="2660" b="1" dirty="0">
                <a:latin typeface="Montserrat   "/>
              </a:rPr>
              <a:t>ПРОГРАММЫ </a:t>
            </a:r>
            <a:r>
              <a:rPr lang="ru-RU" sz="2660" dirty="0">
                <a:latin typeface="Montserrat   "/>
              </a:rPr>
              <a:t>РАЗВИТИЯ И УДЕРЖАНИЯ</a:t>
            </a:r>
          </a:p>
        </p:txBody>
      </p:sp>
      <p:sp>
        <p:nvSpPr>
          <p:cNvPr id="4" name="Прямоугольник с двумя скругленными противолежащими углами 16">
            <a:extLst>
              <a:ext uri="{FF2B5EF4-FFF2-40B4-BE49-F238E27FC236}">
                <a16:creationId xmlns:a16="http://schemas.microsoft.com/office/drawing/2014/main" id="{6485B966-4431-92D8-4011-51C95B0E5C2B}"/>
              </a:ext>
            </a:extLst>
          </p:cNvPr>
          <p:cNvSpPr/>
          <p:nvPr/>
        </p:nvSpPr>
        <p:spPr>
          <a:xfrm>
            <a:off x="401884" y="1134135"/>
            <a:ext cx="3638550" cy="4018444"/>
          </a:xfrm>
          <a:prstGeom prst="round2DiagRect">
            <a:avLst/>
          </a:prstGeom>
          <a:ln w="1905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54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0" tIns="36000" rIns="72000" bIns="36000" anchor="ctr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660" dirty="0">
                <a:solidFill>
                  <a:srgbClr val="1F497D"/>
                </a:solidFill>
                <a:latin typeface="Montserrat   "/>
                <a:ea typeface="+mj-ea"/>
                <a:cs typeface="+mj-cs"/>
              </a:rPr>
              <a:t>«Развивайся «Нанолек»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kern="0" dirty="0">
              <a:solidFill>
                <a:srgbClr val="000000">
                  <a:lumMod val="65000"/>
                  <a:lumOff val="35000"/>
                </a:srgbClr>
              </a:solidFill>
              <a:latin typeface="Montserrat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Окно возможностей для продвижения внутри компании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</a:b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Развитие по горизонтали и вертикали</a:t>
            </a:r>
            <a:b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</a:br>
            <a:endParaRPr lang="ru-RU" sz="1400" kern="0" dirty="0">
              <a:solidFill>
                <a:srgbClr val="000000">
                  <a:lumMod val="65000"/>
                  <a:lumOff val="35000"/>
                </a:srgbClr>
              </a:solidFill>
              <a:latin typeface="Montserrat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Материальная мотивация перспективных сотрудников</a:t>
            </a:r>
          </a:p>
        </p:txBody>
      </p:sp>
      <p:sp>
        <p:nvSpPr>
          <p:cNvPr id="3" name="Прямоугольник с двумя скругленными противолежащими углами 16">
            <a:extLst>
              <a:ext uri="{FF2B5EF4-FFF2-40B4-BE49-F238E27FC236}">
                <a16:creationId xmlns:a16="http://schemas.microsoft.com/office/drawing/2014/main" id="{CDE0B801-BB30-C885-012D-DEF970A15016}"/>
              </a:ext>
            </a:extLst>
          </p:cNvPr>
          <p:cNvSpPr/>
          <p:nvPr/>
        </p:nvSpPr>
        <p:spPr>
          <a:xfrm>
            <a:off x="4268588" y="1134135"/>
            <a:ext cx="3638551" cy="3961402"/>
          </a:xfrm>
          <a:prstGeom prst="round2DiagRect">
            <a:avLst/>
          </a:prstGeom>
          <a:ln w="1905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54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0" tIns="36000" rIns="72000" bIns="36000" anchor="ctr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660" dirty="0">
                <a:solidFill>
                  <a:srgbClr val="1F497D"/>
                </a:solidFill>
                <a:latin typeface="Montserrat   "/>
                <a:ea typeface="+mj-ea"/>
                <a:cs typeface="+mj-cs"/>
              </a:rPr>
              <a:t>«Программа удержания для ключевых сотрудников»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kern="0" dirty="0">
              <a:solidFill>
                <a:srgbClr val="000000">
                  <a:lumMod val="65000"/>
                  <a:lumOff val="35000"/>
                </a:srgbClr>
              </a:solidFill>
              <a:latin typeface="Montserrat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Материальное стимулирование дефицитных кадров (стаж в компании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&gt;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3 лет)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</a:b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Биотехнологи, ИТ-специалисты, технические специалисты и т.д.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E4F634F-73BF-5F06-BC27-FE5AB8F36AB3}"/>
              </a:ext>
            </a:extLst>
          </p:cNvPr>
          <p:cNvGrpSpPr/>
          <p:nvPr/>
        </p:nvGrpSpPr>
        <p:grpSpPr>
          <a:xfrm>
            <a:off x="4466427" y="5442769"/>
            <a:ext cx="3305973" cy="1022270"/>
            <a:chOff x="8971048" y="5488574"/>
            <a:chExt cx="3305973" cy="10222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0FEBEF-BD75-152F-95C2-502B3DF91B65}"/>
                </a:ext>
              </a:extLst>
            </p:cNvPr>
            <p:cNvSpPr txBox="1"/>
            <p:nvPr/>
          </p:nvSpPr>
          <p:spPr>
            <a:xfrm>
              <a:off x="9493340" y="5910680"/>
              <a:ext cx="278368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i="0" u="none" strike="noStrike" kern="1200" cap="none" spc="0" normalizeH="0" baseline="0" noProof="0" dirty="0">
                  <a:ln>
                    <a:noFill/>
                  </a:ln>
                  <a:solidFill>
                    <a:srgbClr val="5C678E"/>
                  </a:solidFill>
                  <a:uLnTx/>
                  <a:uFillTx/>
                  <a:latin typeface="Montserrat" pitchFamily="2" charset="-52"/>
                </a:rPr>
                <a:t>в среднем увеличение ЗП в 2022 году для ключевого и производственного персонала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01E988-2B9C-E7F1-D6BA-B46E4A8ABD22}"/>
                </a:ext>
              </a:extLst>
            </p:cNvPr>
            <p:cNvSpPr txBox="1"/>
            <p:nvPr/>
          </p:nvSpPr>
          <p:spPr>
            <a:xfrm>
              <a:off x="8971048" y="5488574"/>
              <a:ext cx="19755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b="1" dirty="0">
                  <a:solidFill>
                    <a:srgbClr val="5C678E"/>
                  </a:solidFill>
                  <a:latin typeface="Montserrat" pitchFamily="2" charset="-52"/>
                </a:rPr>
                <a:t>+8%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2E9C119-4EA2-97A6-FE04-4F472695BA29}"/>
              </a:ext>
            </a:extLst>
          </p:cNvPr>
          <p:cNvGrpSpPr/>
          <p:nvPr/>
        </p:nvGrpSpPr>
        <p:grpSpPr>
          <a:xfrm>
            <a:off x="917473" y="5442769"/>
            <a:ext cx="3638550" cy="1014744"/>
            <a:chOff x="7348134" y="1308447"/>
            <a:chExt cx="3638550" cy="10147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059451-A396-5BF1-99C8-E3C7EF939AA7}"/>
                </a:ext>
              </a:extLst>
            </p:cNvPr>
            <p:cNvSpPr txBox="1"/>
            <p:nvPr/>
          </p:nvSpPr>
          <p:spPr>
            <a:xfrm>
              <a:off x="7495319" y="1697892"/>
              <a:ext cx="3031539" cy="625299"/>
            </a:xfrm>
            <a:prstGeom prst="rect">
              <a:avLst/>
            </a:prstGeom>
            <a:noFill/>
          </p:spPr>
          <p:txBody>
            <a:bodyPr wrap="square" numCol="1" spcCol="180000">
              <a:spAutoFit/>
            </a:bodyPr>
            <a:lstStyle/>
            <a:p>
              <a:pPr>
                <a:lnSpc>
                  <a:spcPct val="107000"/>
                </a:lnSpc>
                <a:tabLst>
                  <a:tab pos="270510" algn="l"/>
                </a:tabLst>
              </a:pPr>
              <a:r>
                <a:rPr lang="ru-RU" sz="1100" dirty="0">
                  <a:solidFill>
                    <a:srgbClr val="212533">
                      <a:lumMod val="65000"/>
                      <a:lumOff val="35000"/>
                    </a:srgbClr>
                  </a:solidFill>
                  <a:latin typeface="Montserrat" pitchFamily="2" charset="-52"/>
                </a:rPr>
                <a:t>внутренних вакансий закрыто за 2022 год по Программе «Развивайся с «Нанолек»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001A73-82EB-6876-74C0-BD9735B18507}"/>
                </a:ext>
              </a:extLst>
            </p:cNvPr>
            <p:cNvSpPr txBox="1"/>
            <p:nvPr/>
          </p:nvSpPr>
          <p:spPr>
            <a:xfrm>
              <a:off x="7348134" y="1308447"/>
              <a:ext cx="3638550" cy="526876"/>
            </a:xfrm>
            <a:prstGeom prst="rect">
              <a:avLst/>
            </a:prstGeom>
            <a:noFill/>
          </p:spPr>
          <p:txBody>
            <a:bodyPr wrap="square" numCol="1" spcCol="18000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800" b="1" dirty="0">
                  <a:solidFill>
                    <a:srgbClr val="212533">
                      <a:lumMod val="65000"/>
                      <a:lumOff val="35000"/>
                    </a:srgbClr>
                  </a:solidFill>
                  <a:latin typeface="Montserrat" pitchFamily="2" charset="-52"/>
                </a:rPr>
                <a:t>56</a:t>
              </a:r>
            </a:p>
          </p:txBody>
        </p:sp>
      </p:grpSp>
      <p:sp>
        <p:nvSpPr>
          <p:cNvPr id="19" name="Прямоугольник с двумя скругленными противолежащими углами 16">
            <a:extLst>
              <a:ext uri="{FF2B5EF4-FFF2-40B4-BE49-F238E27FC236}">
                <a16:creationId xmlns:a16="http://schemas.microsoft.com/office/drawing/2014/main" id="{67D73CD8-0D28-828A-23F9-613501AB381E}"/>
              </a:ext>
            </a:extLst>
          </p:cNvPr>
          <p:cNvSpPr/>
          <p:nvPr/>
        </p:nvSpPr>
        <p:spPr>
          <a:xfrm>
            <a:off x="8113021" y="1095874"/>
            <a:ext cx="3638550" cy="3961402"/>
          </a:xfrm>
          <a:prstGeom prst="round2DiagRect">
            <a:avLst/>
          </a:prstGeom>
          <a:ln w="1905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54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0" tIns="36000" rIns="72000" bIns="36000" anchor="ctr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660" dirty="0">
                <a:solidFill>
                  <a:srgbClr val="1F497D"/>
                </a:solidFill>
                <a:latin typeface="Montserrat   "/>
                <a:ea typeface="+mj-ea"/>
                <a:cs typeface="+mj-cs"/>
              </a:rPr>
              <a:t>«Программа «Чемпионы «Нанолек»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kern="0" dirty="0">
              <a:solidFill>
                <a:srgbClr val="000000">
                  <a:lumMod val="65000"/>
                  <a:lumOff val="35000"/>
                </a:srgbClr>
              </a:solidFill>
              <a:latin typeface="Montserrat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Выявляем лучших сотрудников квартала и года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A4ABEDA-D253-EB8F-7E1C-29D492B10F1B}"/>
              </a:ext>
            </a:extLst>
          </p:cNvPr>
          <p:cNvGrpSpPr/>
          <p:nvPr/>
        </p:nvGrpSpPr>
        <p:grpSpPr>
          <a:xfrm>
            <a:off x="8337989" y="5435243"/>
            <a:ext cx="3110614" cy="691242"/>
            <a:chOff x="8971048" y="5488574"/>
            <a:chExt cx="3110614" cy="69124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9B785A-1122-B7B5-2F72-DBCC91E252F1}"/>
                </a:ext>
              </a:extLst>
            </p:cNvPr>
            <p:cNvSpPr txBox="1"/>
            <p:nvPr/>
          </p:nvSpPr>
          <p:spPr>
            <a:xfrm>
              <a:off x="9297981" y="5918206"/>
              <a:ext cx="27836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i="0" u="none" strike="noStrike" kern="1200" cap="none" spc="0" normalizeH="0" baseline="0" noProof="0" dirty="0">
                  <a:ln>
                    <a:noFill/>
                  </a:ln>
                  <a:solidFill>
                    <a:srgbClr val="5C678E"/>
                  </a:solidFill>
                  <a:uLnTx/>
                  <a:uFillTx/>
                  <a:latin typeface="Montserrat" pitchFamily="2" charset="-52"/>
                </a:rPr>
                <a:t>сотрудников в год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11309B-26D9-996A-CE4F-FA9E5CA980DE}"/>
                </a:ext>
              </a:extLst>
            </p:cNvPr>
            <p:cNvSpPr txBox="1"/>
            <p:nvPr/>
          </p:nvSpPr>
          <p:spPr>
            <a:xfrm>
              <a:off x="8971048" y="5488574"/>
              <a:ext cx="19755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b="1" dirty="0">
                  <a:solidFill>
                    <a:srgbClr val="5C678E"/>
                  </a:solidFill>
                  <a:latin typeface="Montserrat" pitchFamily="2" charset="-52"/>
                </a:rPr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5656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8B1BE8A-5B22-D5E9-A849-010BAD26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84" y="258065"/>
            <a:ext cx="9469041" cy="700087"/>
          </a:xfrm>
        </p:spPr>
        <p:txBody>
          <a:bodyPr>
            <a:noAutofit/>
          </a:bodyPr>
          <a:lstStyle/>
          <a:p>
            <a:r>
              <a:rPr lang="ru-RU" sz="2663" b="1" dirty="0">
                <a:solidFill>
                  <a:srgbClr val="1F497D"/>
                </a:solidFill>
                <a:latin typeface="Montserrat "/>
              </a:rPr>
              <a:t>ОБУЧЕНИЕ И «ЛАБОРАТОРИЯ ЛИДЕРСТВА»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8980C-52BC-55E3-E588-9A76CF2228C6}"/>
              </a:ext>
            </a:extLst>
          </p:cNvPr>
          <p:cNvSpPr txBox="1"/>
          <p:nvPr/>
        </p:nvSpPr>
        <p:spPr>
          <a:xfrm>
            <a:off x="462884" y="874671"/>
            <a:ext cx="9824116" cy="340606"/>
          </a:xfrm>
          <a:prstGeom prst="rect">
            <a:avLst/>
          </a:prstGeom>
          <a:noFill/>
        </p:spPr>
        <p:txBody>
          <a:bodyPr wrap="square" numCol="1" spcCol="180000">
            <a:spAutoFit/>
          </a:bodyPr>
          <a:lstStyle/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ru-RU" sz="1600" dirty="0">
                <a:solidFill>
                  <a:srgbClr val="212533">
                    <a:lumMod val="65000"/>
                    <a:lumOff val="35000"/>
                  </a:srgbClr>
                </a:solidFill>
                <a:latin typeface="Montserrat" pitchFamily="2" charset="-52"/>
              </a:rPr>
              <a:t>Мы развиваем как собственные обучающие программы, так и внешнее обучение.</a:t>
            </a:r>
          </a:p>
        </p:txBody>
      </p:sp>
      <p:sp>
        <p:nvSpPr>
          <p:cNvPr id="10" name="Прямоугольник с двумя скругленными противолежащими углами 16">
            <a:extLst>
              <a:ext uri="{FF2B5EF4-FFF2-40B4-BE49-F238E27FC236}">
                <a16:creationId xmlns:a16="http://schemas.microsoft.com/office/drawing/2014/main" id="{EA4E6D90-F18C-FD74-D8F3-5EC75D0E9389}"/>
              </a:ext>
            </a:extLst>
          </p:cNvPr>
          <p:cNvSpPr/>
          <p:nvPr/>
        </p:nvSpPr>
        <p:spPr>
          <a:xfrm>
            <a:off x="540222" y="1574758"/>
            <a:ext cx="3638550" cy="4768052"/>
          </a:xfrm>
          <a:prstGeom prst="round2DiagRect">
            <a:avLst/>
          </a:prstGeom>
          <a:ln w="1905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54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0" tIns="36000" rIns="72000" bIns="36000" anchor="ctr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kern="0" dirty="0">
              <a:solidFill>
                <a:srgbClr val="000000">
                  <a:lumMod val="65000"/>
                  <a:lumOff val="35000"/>
                </a:srgbClr>
              </a:solidFill>
              <a:latin typeface="Montserrat" pitchFamily="2" charset="0"/>
            </a:endParaRPr>
          </a:p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ru-RU" sz="2660" dirty="0">
                <a:solidFill>
                  <a:srgbClr val="1F497D"/>
                </a:solidFill>
                <a:latin typeface="Montserrat   "/>
                <a:ea typeface="+mj-ea"/>
                <a:cs typeface="+mj-cs"/>
              </a:rPr>
              <a:t>Развитие потенциала сотрудников</a:t>
            </a:r>
          </a:p>
          <a:p>
            <a:pPr>
              <a:lnSpc>
                <a:spcPct val="107000"/>
              </a:lnSpc>
              <a:tabLst>
                <a:tab pos="270510" algn="l"/>
              </a:tabLst>
            </a:pPr>
            <a:endParaRPr lang="ru-RU" sz="1400" kern="0" dirty="0">
              <a:solidFill>
                <a:srgbClr val="000000">
                  <a:lumMod val="65000"/>
                  <a:lumOff val="35000"/>
                </a:srgbClr>
              </a:solidFill>
              <a:latin typeface="Montserrat" pitchFamily="2" charset="0"/>
            </a:endParaRPr>
          </a:p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ru-RU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Внешнее обучение:</a:t>
            </a:r>
          </a:p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Киров – 146 сотрудников прошли обучение</a:t>
            </a:r>
          </a:p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Москва – 47 сотрудников прошли обучение</a:t>
            </a:r>
          </a:p>
          <a:p>
            <a:pPr>
              <a:lnSpc>
                <a:spcPct val="107000"/>
              </a:lnSpc>
              <a:tabLst>
                <a:tab pos="270510" algn="l"/>
              </a:tabLst>
            </a:pPr>
            <a:endParaRPr lang="ru-RU" sz="1400" kern="0" dirty="0">
              <a:solidFill>
                <a:srgbClr val="000000">
                  <a:lumMod val="65000"/>
                  <a:lumOff val="35000"/>
                </a:srgbClr>
              </a:solidFill>
              <a:latin typeface="Montserrat" pitchFamily="2" charset="0"/>
            </a:endParaRPr>
          </a:p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ru-RU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Корпоративное изучение английского языка (январь-май 2022):</a:t>
            </a:r>
          </a:p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Киров – 38 сотрудников</a:t>
            </a:r>
          </a:p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Москва – 18 сотрудников</a:t>
            </a:r>
            <a:endParaRPr lang="en-US" sz="1400" kern="0" dirty="0">
              <a:solidFill>
                <a:srgbClr val="000000">
                  <a:lumMod val="65000"/>
                  <a:lumOff val="35000"/>
                </a:srgbClr>
              </a:solidFill>
              <a:latin typeface="Montserrat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2" name="Прямоугольник с двумя скругленными противолежащими углами 16">
            <a:extLst>
              <a:ext uri="{FF2B5EF4-FFF2-40B4-BE49-F238E27FC236}">
                <a16:creationId xmlns:a16="http://schemas.microsoft.com/office/drawing/2014/main" id="{CA056F50-68F4-2C55-B471-CAFFF273B1D5}"/>
              </a:ext>
            </a:extLst>
          </p:cNvPr>
          <p:cNvSpPr/>
          <p:nvPr/>
        </p:nvSpPr>
        <p:spPr>
          <a:xfrm>
            <a:off x="4509247" y="1574758"/>
            <a:ext cx="6990741" cy="4768052"/>
          </a:xfrm>
          <a:prstGeom prst="round2DiagRect">
            <a:avLst/>
          </a:prstGeom>
          <a:ln w="19050" cap="rnd">
            <a:gradFill>
              <a:gsLst>
                <a:gs pos="0">
                  <a:srgbClr val="15D1AA"/>
                </a:gs>
                <a:gs pos="100000">
                  <a:srgbClr val="23A3D4"/>
                </a:gs>
              </a:gsLst>
              <a:lin ang="5400000" scaled="1"/>
            </a:gradFill>
            <a:prstDash val="solid"/>
            <a:headEnd type="non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0" tIns="36000" rIns="72000" bIns="36000" anchor="ctr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kern="0" dirty="0">
              <a:solidFill>
                <a:srgbClr val="000000">
                  <a:lumMod val="65000"/>
                  <a:lumOff val="35000"/>
                </a:srgbClr>
              </a:solidFill>
              <a:latin typeface="Montserrat" pitchFamily="2" charset="0"/>
            </a:endParaRPr>
          </a:p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ru-RU" sz="2660" dirty="0">
                <a:solidFill>
                  <a:srgbClr val="1F497D"/>
                </a:solidFill>
                <a:latin typeface="Montserrat   "/>
                <a:ea typeface="+mj-ea"/>
                <a:cs typeface="+mj-cs"/>
              </a:rPr>
              <a:t>Внутреннее обучение и развитие сотрудников в </a:t>
            </a:r>
            <a:r>
              <a:rPr lang="en-US" sz="2660" dirty="0">
                <a:solidFill>
                  <a:srgbClr val="1F497D"/>
                </a:solidFill>
                <a:latin typeface="Montserrat   "/>
                <a:ea typeface="+mj-ea"/>
                <a:cs typeface="+mj-cs"/>
              </a:rPr>
              <a:t>2022 </a:t>
            </a:r>
            <a:r>
              <a:rPr lang="ru-RU" sz="2660" dirty="0">
                <a:solidFill>
                  <a:srgbClr val="1F497D"/>
                </a:solidFill>
                <a:latin typeface="Montserrat   "/>
                <a:ea typeface="+mj-ea"/>
                <a:cs typeface="+mj-cs"/>
              </a:rPr>
              <a:t>году</a:t>
            </a:r>
          </a:p>
          <a:p>
            <a:pPr indent="-2857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270510" algn="l"/>
              </a:tabLst>
              <a:defRPr/>
            </a:pPr>
            <a:r>
              <a:rPr 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Sales  force</a:t>
            </a: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: тренинги  «Управление территорией» - 2 тренинга</a:t>
            </a:r>
          </a:p>
          <a:p>
            <a:pPr indent="-2857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270510" algn="l"/>
              </a:tabLst>
              <a:defRPr/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Полевые визиты - </a:t>
            </a:r>
            <a:r>
              <a:rPr 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16</a:t>
            </a: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 дней</a:t>
            </a:r>
          </a:p>
          <a:p>
            <a:pPr marR="0" lvl="0" indent="-28575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0510" algn="l"/>
              </a:tabLst>
              <a:defRPr/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Вебинары: «Навыки продаж», «Чек-лист Двойные визиты» - 10 вебинаров</a:t>
            </a:r>
          </a:p>
          <a:p>
            <a:pPr indent="-2857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270510" algn="l"/>
              </a:tabLst>
              <a:defRPr/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Сотрудники завода: тренинги «Эффективная коммуникация», «Мотивационное управление» - 4 тренинга</a:t>
            </a:r>
          </a:p>
          <a:p>
            <a:pPr indent="-2857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270510" algn="l"/>
              </a:tabLst>
              <a:defRPr/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Московский офис: тренинги «Эффективная коммуникация», «Мотивационное управление», «Навыки презентации», «Управление переговорами» - 11 тренингов +12 вебинаров</a:t>
            </a:r>
          </a:p>
          <a:p>
            <a:pPr indent="-28575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270510" algn="l"/>
              </a:tabLst>
              <a:defRPr/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Вводный тренинг новых сотрудников  - 7 Тренингов</a:t>
            </a:r>
            <a:endParaRPr lang="en-US" sz="1400" kern="0" dirty="0">
              <a:solidFill>
                <a:srgbClr val="000000">
                  <a:lumMod val="65000"/>
                  <a:lumOff val="35000"/>
                </a:srgbClr>
              </a:solidFill>
              <a:latin typeface="Montserrat" pitchFamily="2" charset="0"/>
            </a:endParaRPr>
          </a:p>
          <a:p>
            <a: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 (</a:t>
            </a: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Москва</a:t>
            </a:r>
            <a:r>
              <a:rPr 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 </a:t>
            </a: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и БМК</a:t>
            </a:r>
          </a:p>
          <a:p>
            <a:pPr marR="0" lvl="0" indent="-17145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0510" algn="l"/>
              </a:tabLst>
              <a:defRPr/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Ассесмент центры/оценка кандидатов - 64 человека</a:t>
            </a:r>
          </a:p>
          <a:p>
            <a:pPr marR="0" lvl="0" indent="-17145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0510" algn="l"/>
              </a:tabLst>
              <a:defRPr/>
            </a:pP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Проект «</a:t>
            </a:r>
            <a:r>
              <a:rPr lang="ru-RU" sz="1400" kern="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Менторинг</a:t>
            </a: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  в «Нанолек» - 6 пар ментор\</a:t>
            </a:r>
            <a:r>
              <a:rPr lang="ru-RU" sz="1400" kern="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менти</a:t>
            </a:r>
            <a:r>
              <a:rPr lang="ru-RU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ontserrat" pitchFamily="2" charset="0"/>
              </a:rPr>
              <a:t>.</a:t>
            </a:r>
            <a:endParaRPr lang="en-GB" sz="1400" kern="0" dirty="0">
              <a:solidFill>
                <a:srgbClr val="000000">
                  <a:lumMod val="65000"/>
                  <a:lumOff val="35000"/>
                </a:srgbClr>
              </a:solidFill>
              <a:latin typeface="Montserrat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34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6C5EEE4-51B9-A5E8-6ABB-C74E2A016401}"/>
              </a:ext>
            </a:extLst>
          </p:cNvPr>
          <p:cNvGrpSpPr/>
          <p:nvPr/>
        </p:nvGrpSpPr>
        <p:grpSpPr bwMode="auto">
          <a:xfrm>
            <a:off x="564547" y="1811312"/>
            <a:ext cx="3630017" cy="4456978"/>
            <a:chOff x="1865615" y="1580987"/>
            <a:chExt cx="2959513" cy="2699958"/>
          </a:xfrm>
        </p:grpSpPr>
        <p:sp>
          <p:nvSpPr>
            <p:cNvPr id="26" name="Прямоугольник: скругленные углы 76">
              <a:extLst>
                <a:ext uri="{FF2B5EF4-FFF2-40B4-BE49-F238E27FC236}">
                  <a16:creationId xmlns:a16="http://schemas.microsoft.com/office/drawing/2014/main" id="{814E7F14-9103-F78D-F203-EFF403942BA9}"/>
                </a:ext>
              </a:extLst>
            </p:cNvPr>
            <p:cNvSpPr/>
            <p:nvPr/>
          </p:nvSpPr>
          <p:spPr bwMode="auto">
            <a:xfrm>
              <a:off x="1865615" y="1580987"/>
              <a:ext cx="2959513" cy="2393730"/>
            </a:xfrm>
            <a:prstGeom prst="roundRect">
              <a:avLst>
                <a:gd name="adj" fmla="val 4498"/>
              </a:avLst>
            </a:prstGeom>
            <a:solidFill>
              <a:schemeClr val="bg1"/>
            </a:solidFill>
            <a:ln w="25400" cap="rnd">
              <a:gradFill>
                <a:gsLst>
                  <a:gs pos="0">
                    <a:srgbClr val="15D1AA"/>
                  </a:gs>
                  <a:gs pos="100000">
                    <a:srgbClr val="23A3D4"/>
                  </a:gs>
                </a:gsLst>
                <a:lin ang="5400000" scaled="1"/>
              </a:gradFill>
              <a:prstDash val="solid"/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3822" tIns="95882" rIns="143822" bIns="95882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799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/>
                <a:ea typeface="Arial"/>
                <a:cs typeface="Times New Roman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547B75-8DD2-D585-8D4E-552BE54809B9}"/>
                </a:ext>
              </a:extLst>
            </p:cNvPr>
            <p:cNvSpPr txBox="1"/>
            <p:nvPr/>
          </p:nvSpPr>
          <p:spPr bwMode="auto">
            <a:xfrm>
              <a:off x="2102741" y="1664181"/>
              <a:ext cx="2582808" cy="26167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60" dirty="0">
                  <a:solidFill>
                    <a:srgbClr val="1F497D"/>
                  </a:solidFill>
                  <a:latin typeface="Montserrat   "/>
                  <a:ea typeface="+mj-ea"/>
                  <a:cs typeface="+mj-cs"/>
                </a:rPr>
                <a:t>Постоянно держим в курсе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Tx/>
                <a:buNone/>
                <a:tabLst/>
                <a:defRPr/>
              </a:pPr>
              <a:endParaRPr lang="ru-RU" sz="1350" b="1" kern="0" dirty="0">
                <a:solidFill>
                  <a:srgbClr val="1F4B83"/>
                </a:solidFill>
                <a:latin typeface="Montserrat   "/>
                <a:ea typeface="Calibri"/>
                <a:cs typeface="Times New Roman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350" i="0" u="none" strike="noStrike" kern="0" cap="none" spc="0" normalizeH="0" baseline="0" noProof="0" dirty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Montserrat   "/>
                  <a:ea typeface="Calibri"/>
                  <a:cs typeface="Times New Roman"/>
                </a:rPr>
                <a:t>Корпоративный журнал «НАНОЛЕК INSIGHT»</a:t>
              </a:r>
              <a:endParaRPr lang="ru-RU" sz="1350" kern="0" dirty="0">
                <a:solidFill>
                  <a:srgbClr val="848484"/>
                </a:solidFill>
                <a:latin typeface="Montserrat   "/>
                <a:ea typeface="Calibri"/>
                <a:cs typeface="Times New Roman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66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i="0" u="none" strike="noStrike" kern="0" cap="none" spc="0" normalizeH="0" baseline="0" noProof="0" dirty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Montserrat   "/>
                  <a:ea typeface="Calibri"/>
                  <a:cs typeface="Times New Roman"/>
                </a:rPr>
                <a:t>Соцсети: ВКонтакте, закрытый </a:t>
              </a:r>
              <a:r>
                <a:rPr kumimoji="0" lang="ru-RU" sz="1400" i="0" u="none" strike="noStrike" kern="0" cap="none" spc="0" normalizeH="0" baseline="0" noProof="0" dirty="0" err="1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Montserrat   "/>
                  <a:ea typeface="Arial"/>
                  <a:cs typeface="Arial"/>
                </a:rPr>
                <a:t>Telegram</a:t>
              </a:r>
              <a:endParaRPr lang="ru-RU" sz="1400" kern="0" dirty="0">
                <a:solidFill>
                  <a:srgbClr val="848484"/>
                </a:solidFill>
                <a:latin typeface="Montserrat   "/>
                <a:ea typeface="Calibri"/>
                <a:cs typeface="Times New Roman"/>
              </a:endParaRPr>
            </a:p>
            <a:p>
              <a:pPr marL="285750" indent="-285750">
                <a:spcAft>
                  <a:spcPts val="266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ru-RU" sz="1400" i="0" u="none" strike="noStrike" kern="0" cap="none" spc="0" normalizeH="0" baseline="0" noProof="0" dirty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Montserrat   "/>
                  <a:ea typeface="Calibri"/>
                  <a:cs typeface="Times New Roman"/>
                </a:rPr>
                <a:t>Коммуникационные рассылк</a:t>
              </a:r>
              <a:r>
                <a:rPr kumimoji="0" lang="ru-RU" sz="1400" i="0" u="none" strike="noStrike" kern="0" cap="none" spc="0" normalizeH="0" baseline="0" noProof="0" dirty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Montserrat   "/>
                  <a:ea typeface="Arial"/>
                  <a:cs typeface="Times New Roman"/>
                </a:rPr>
                <a:t>и.</a:t>
              </a:r>
            </a:p>
            <a:p>
              <a:pPr marL="285750" indent="-285750">
                <a:spcAft>
                  <a:spcPts val="266"/>
                </a:spcAft>
                <a:buFont typeface="Arial" panose="020B0604020202020204" pitchFamily="34" charset="0"/>
                <a:buChar char="•"/>
                <a:defRPr/>
              </a:pPr>
              <a:endParaRPr lang="ru-RU" sz="1400" b="1" kern="0" dirty="0">
                <a:solidFill>
                  <a:srgbClr val="848484"/>
                </a:solidFill>
                <a:latin typeface="Montserrat   "/>
                <a:cs typeface="Times New Roman"/>
              </a:endParaRPr>
            </a:p>
            <a:p>
              <a:pPr>
                <a:spcAft>
                  <a:spcPts val="266"/>
                </a:spcAft>
                <a:defRPr/>
              </a:pPr>
              <a:r>
                <a:rPr lang="ru-RU" sz="1400" b="1" kern="0" dirty="0">
                  <a:solidFill>
                    <a:srgbClr val="848484"/>
                  </a:solidFill>
                  <a:latin typeface="Montserrat   "/>
                  <a:cs typeface="Times New Roman"/>
                </a:rPr>
                <a:t>Коммуницируем, выявляем потребности и окутываем заботой</a:t>
              </a:r>
              <a:r>
                <a:rPr lang="ru-RU" sz="1400" kern="0" dirty="0">
                  <a:solidFill>
                    <a:srgbClr val="848484"/>
                  </a:solidFill>
                  <a:latin typeface="Montserrat   "/>
                  <a:cs typeface="Times New Roman"/>
                </a:rPr>
                <a:t>.</a:t>
              </a:r>
            </a:p>
            <a:p>
              <a:pPr>
                <a:spcAft>
                  <a:spcPts val="266"/>
                </a:spcAft>
                <a:defRPr/>
              </a:pPr>
              <a:endPara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Montserrat   "/>
                <a:cs typeface="Arial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66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  "/>
                <a:ea typeface="Calibri"/>
                <a:cs typeface="Times New Roma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169DD9"/>
                </a:solidFill>
                <a:effectLst/>
                <a:uLnTx/>
                <a:uFillTx/>
                <a:latin typeface="Montserrat"/>
                <a:ea typeface="Calibri"/>
                <a:cs typeface="Times New Roman"/>
              </a:endParaRPr>
            </a:p>
          </p:txBody>
        </p:sp>
      </p:grp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B99B5081-A932-A2CA-A39A-F1A367A86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64547" y="296921"/>
            <a:ext cx="10932053" cy="6633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660" b="1" dirty="0">
                <a:solidFill>
                  <a:srgbClr val="1F497D"/>
                </a:solidFill>
                <a:latin typeface="Montserrat   "/>
              </a:rPr>
              <a:t>ЗАБОТА О СОТРУДНИКАХ: </a:t>
            </a:r>
            <a:r>
              <a:rPr lang="ru-RU" sz="2660" dirty="0">
                <a:solidFill>
                  <a:srgbClr val="1F497D"/>
                </a:solidFill>
                <a:latin typeface="Montserrat   "/>
              </a:rPr>
              <a:t>КОРПОРАТИВНАЯ КУЛЬТУРА</a:t>
            </a:r>
            <a:endParaRPr sz="2660" dirty="0">
              <a:solidFill>
                <a:srgbClr val="1F497D"/>
              </a:solidFill>
              <a:latin typeface="Montserrat   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DF34F3-8DFE-C736-8838-224F73B33BDB}"/>
              </a:ext>
            </a:extLst>
          </p:cNvPr>
          <p:cNvSpPr txBox="1"/>
          <p:nvPr/>
        </p:nvSpPr>
        <p:spPr>
          <a:xfrm>
            <a:off x="564547" y="988799"/>
            <a:ext cx="10932052" cy="604076"/>
          </a:xfrm>
          <a:prstGeom prst="rect">
            <a:avLst/>
          </a:prstGeom>
          <a:noFill/>
        </p:spPr>
        <p:txBody>
          <a:bodyPr wrap="square" numCol="1" spcCol="180000">
            <a:spAutoFit/>
          </a:bodyPr>
          <a:lstStyle/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ru-RU" sz="1600" dirty="0">
                <a:solidFill>
                  <a:srgbClr val="5C678E"/>
                </a:solidFill>
                <a:latin typeface="Montserrat" pitchFamily="2" charset="-52"/>
              </a:rPr>
              <a:t>Создаем гибкую корпоративную культуру, которая помогает сотрудникам реализовывать свой потенциал, развиваться и получать достойную оплату труда.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F9C4ABC-EE66-A519-AB44-343674D8A3ED}"/>
              </a:ext>
            </a:extLst>
          </p:cNvPr>
          <p:cNvGrpSpPr/>
          <p:nvPr/>
        </p:nvGrpSpPr>
        <p:grpSpPr bwMode="auto">
          <a:xfrm>
            <a:off x="4367421" y="1811310"/>
            <a:ext cx="3630017" cy="3951469"/>
            <a:chOff x="1865615" y="1580987"/>
            <a:chExt cx="2959513" cy="2393730"/>
          </a:xfrm>
        </p:grpSpPr>
        <p:sp>
          <p:nvSpPr>
            <p:cNvPr id="11" name="Прямоугольник: скругленные углы 76">
              <a:extLst>
                <a:ext uri="{FF2B5EF4-FFF2-40B4-BE49-F238E27FC236}">
                  <a16:creationId xmlns:a16="http://schemas.microsoft.com/office/drawing/2014/main" id="{AC9ED8F0-F965-BF11-6E4F-AA71869C99C3}"/>
                </a:ext>
              </a:extLst>
            </p:cNvPr>
            <p:cNvSpPr/>
            <p:nvPr/>
          </p:nvSpPr>
          <p:spPr bwMode="auto">
            <a:xfrm>
              <a:off x="1865615" y="1580987"/>
              <a:ext cx="2959513" cy="2393730"/>
            </a:xfrm>
            <a:prstGeom prst="roundRect">
              <a:avLst>
                <a:gd name="adj" fmla="val 4498"/>
              </a:avLst>
            </a:prstGeom>
            <a:solidFill>
              <a:schemeClr val="bg1"/>
            </a:solidFill>
            <a:ln w="25400" cap="rnd">
              <a:gradFill>
                <a:gsLst>
                  <a:gs pos="0">
                    <a:srgbClr val="15D1AA"/>
                  </a:gs>
                  <a:gs pos="100000">
                    <a:srgbClr val="23A3D4"/>
                  </a:gs>
                </a:gsLst>
                <a:lin ang="5400000" scaled="1"/>
              </a:gradFill>
              <a:prstDash val="solid"/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3822" tIns="95882" rIns="143822" bIns="95882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799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/>
                <a:ea typeface="Arial"/>
                <a:cs typeface="Times New Roman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20AEF4-DB8F-88F4-F732-D090123290D7}"/>
                </a:ext>
              </a:extLst>
            </p:cNvPr>
            <p:cNvSpPr txBox="1"/>
            <p:nvPr/>
          </p:nvSpPr>
          <p:spPr bwMode="auto">
            <a:xfrm>
              <a:off x="2052327" y="1733552"/>
              <a:ext cx="2582808" cy="219176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60" dirty="0">
                  <a:solidFill>
                    <a:srgbClr val="1F497D"/>
                  </a:solidFill>
                  <a:latin typeface="Montserrat   "/>
                  <a:ea typeface="+mj-ea"/>
                  <a:cs typeface="+mj-cs"/>
                </a:rPr>
                <a:t>Well-being</a:t>
              </a:r>
              <a:r>
                <a:rPr lang="ru-RU" sz="2660" dirty="0">
                  <a:solidFill>
                    <a:srgbClr val="1F497D"/>
                  </a:solidFill>
                  <a:latin typeface="Montserrat   "/>
                  <a:ea typeface="+mj-ea"/>
                  <a:cs typeface="+mj-cs"/>
                </a:rPr>
                <a:t> через благоприятный микроклимат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Tx/>
                <a:buNone/>
                <a:tabLst/>
                <a:defRPr/>
              </a:pPr>
              <a:endParaRPr lang="ru-RU" sz="1350" b="1" kern="0" dirty="0">
                <a:solidFill>
                  <a:srgbClr val="1F4B83"/>
                </a:solidFill>
                <a:latin typeface="Montserrat   "/>
                <a:ea typeface="Calibri"/>
                <a:cs typeface="Times New Roman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350" i="0" u="none" strike="noStrike" kern="0" cap="none" spc="0" normalizeH="0" baseline="0" noProof="0" dirty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Montserrat   "/>
                  <a:ea typeface="Calibri"/>
                  <a:cs typeface="Times New Roman"/>
                </a:rPr>
                <a:t>Мероприятия, геймификация, </a:t>
              </a:r>
              <a:r>
                <a:rPr kumimoji="0" lang="ru-RU" sz="1350" i="0" u="none" strike="noStrike" kern="0" cap="none" spc="0" normalizeH="0" baseline="0" noProof="0" dirty="0" err="1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Montserrat   "/>
                  <a:ea typeface="Calibri"/>
                  <a:cs typeface="Times New Roman"/>
                </a:rPr>
                <a:t>амбассадорство</a:t>
              </a:r>
              <a:r>
                <a:rPr kumimoji="0" lang="ru-RU" sz="1350" i="0" u="none" strike="noStrike" kern="0" cap="none" spc="0" normalizeH="0" baseline="0" noProof="0" dirty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Montserrat   "/>
                  <a:ea typeface="Calibri"/>
                  <a:cs typeface="Times New Roman"/>
                </a:rPr>
                <a:t>, </a:t>
              </a:r>
              <a:r>
                <a:rPr kumimoji="0" lang="ru-RU" sz="1350" i="0" u="none" strike="noStrike" kern="0" cap="none" spc="0" normalizeH="0" baseline="0" noProof="0" dirty="0" err="1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Montserrat   "/>
                  <a:ea typeface="Calibri"/>
                  <a:cs typeface="Times New Roman"/>
                </a:rPr>
                <a:t>мерч</a:t>
              </a:r>
              <a:br>
                <a:rPr kumimoji="0" lang="ru-RU" sz="1350" i="0" u="none" strike="noStrike" kern="0" cap="none" spc="0" normalizeH="0" baseline="0" noProof="0" dirty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Montserrat   "/>
                  <a:ea typeface="Calibri"/>
                  <a:cs typeface="Times New Roman"/>
                </a:rPr>
              </a:br>
              <a:endParaRPr kumimoji="0" lang="ru-RU" sz="1350" i="0" u="none" strike="noStrike" kern="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Montserrat   "/>
                <a:ea typeface="Calibri"/>
                <a:cs typeface="Times New Roman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1350" kern="0" dirty="0">
                  <a:solidFill>
                    <a:srgbClr val="848484"/>
                  </a:solidFill>
                  <a:latin typeface="Montserrat   "/>
                  <a:ea typeface="Arial"/>
                  <a:cs typeface="Times New Roman"/>
                </a:rPr>
                <a:t>Делимся </a:t>
              </a:r>
              <a:r>
                <a:rPr lang="en-US" sz="1350" kern="0" dirty="0">
                  <a:solidFill>
                    <a:srgbClr val="848484"/>
                  </a:solidFill>
                  <a:latin typeface="Montserrat   "/>
                  <a:ea typeface="Arial"/>
                  <a:cs typeface="Times New Roman"/>
                </a:rPr>
                <a:t>wi-fi</a:t>
              </a:r>
              <a:r>
                <a:rPr lang="ru-RU" sz="1350" kern="0" dirty="0">
                  <a:solidFill>
                    <a:srgbClr val="848484"/>
                  </a:solidFill>
                  <a:latin typeface="Montserrat   "/>
                  <a:ea typeface="Arial"/>
                  <a:cs typeface="Times New Roman"/>
                </a:rPr>
                <a:t> тепла и ложечкой любви с окружающими</a:t>
              </a:r>
              <a:br>
                <a:rPr lang="ru-RU" sz="1350" kern="0" dirty="0">
                  <a:solidFill>
                    <a:srgbClr val="848484"/>
                  </a:solidFill>
                  <a:latin typeface="Montserrat   "/>
                  <a:ea typeface="Arial"/>
                  <a:cs typeface="Times New Roman"/>
                </a:rPr>
              </a:br>
              <a:endParaRPr lang="ru-RU" sz="1350" kern="0" dirty="0">
                <a:solidFill>
                  <a:srgbClr val="848484"/>
                </a:solidFill>
                <a:latin typeface="Montserrat   "/>
                <a:ea typeface="Arial"/>
                <a:cs typeface="Times New Roman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350" i="0" u="none" strike="noStrike" kern="0" cap="none" spc="0" normalizeH="0" baseline="0" noProof="0" dirty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Montserrat   "/>
                  <a:ea typeface="Arial"/>
                  <a:cs typeface="Times New Roman"/>
                </a:rPr>
                <a:t>ДМС, дотации на питание, комфортный трансфер, психолог и т.д.</a:t>
              </a: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169DD9"/>
                </a:solidFill>
                <a:effectLst/>
                <a:uLnTx/>
                <a:uFillTx/>
                <a:latin typeface="Montserrat"/>
                <a:ea typeface="Calibri"/>
                <a:cs typeface="Times New Roman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1F444D-F6BF-009A-E233-84365716BA93}"/>
              </a:ext>
            </a:extLst>
          </p:cNvPr>
          <p:cNvSpPr txBox="1"/>
          <p:nvPr/>
        </p:nvSpPr>
        <p:spPr>
          <a:xfrm>
            <a:off x="8424350" y="1738419"/>
            <a:ext cx="3203103" cy="2153731"/>
          </a:xfrm>
          <a:prstGeom prst="rect">
            <a:avLst/>
          </a:prstGeom>
          <a:noFill/>
        </p:spPr>
        <p:txBody>
          <a:bodyPr wrap="square" numCol="1" spcCol="180000">
            <a:spAutoFit/>
          </a:bodyPr>
          <a:lstStyle/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ru-RU" sz="1400" i="1" dirty="0">
                <a:solidFill>
                  <a:srgbClr val="212533">
                    <a:lumMod val="65000"/>
                    <a:lumOff val="35000"/>
                  </a:srgbClr>
                </a:solidFill>
                <a:latin typeface="Montserrat" pitchFamily="2" charset="-52"/>
              </a:rPr>
              <a:t>Нам удалось сохранить чувство стабильности и уверенности в завтрашнем дне. Помимо стабильной заработной платы мы предлагаем сотрудникам систему материальной и нематериальной мотивации, компенсации и льготы, гибкий формат работы.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74365C-C7AD-1E4C-2225-6CD772C00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50" y="3953784"/>
            <a:ext cx="2645550" cy="264555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735DE4B-FF05-2A5A-098A-3691437F6705}"/>
              </a:ext>
            </a:extLst>
          </p:cNvPr>
          <p:cNvSpPr/>
          <p:nvPr/>
        </p:nvSpPr>
        <p:spPr bwMode="auto">
          <a:xfrm>
            <a:off x="855396" y="6062224"/>
            <a:ext cx="5421579" cy="46935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2208857">
              <a:spcAft>
                <a:spcPts val="266"/>
              </a:spcAft>
              <a:buClr>
                <a:srgbClr val="4B9AD3"/>
              </a:buClr>
              <a:buSzPct val="70000"/>
              <a:defRPr/>
            </a:pPr>
            <a:r>
              <a:rPr lang="ru-RU" sz="1400" b="1" cap="all" spc="-1" dirty="0"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latin typeface="Montserrat"/>
                <a:ea typeface="Roboto"/>
              </a:rPr>
              <a:t>Уровень удовлетворенности корпоративной </a:t>
            </a:r>
          </a:p>
          <a:p>
            <a:pPr defTabSz="2208857">
              <a:spcAft>
                <a:spcPts val="266"/>
              </a:spcAft>
              <a:buClr>
                <a:srgbClr val="4B9AD3"/>
              </a:buClr>
              <a:buSzPct val="70000"/>
              <a:defRPr/>
            </a:pPr>
            <a:r>
              <a:rPr lang="ru-RU" sz="1400" b="1" cap="all" spc="-1" dirty="0"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latin typeface="Montserrat"/>
                <a:ea typeface="Roboto"/>
              </a:rPr>
              <a:t>культурой (</a:t>
            </a:r>
            <a:r>
              <a:rPr lang="ru-RU" sz="1400" b="1" cap="small" spc="-1" dirty="0"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latin typeface="Montserrat"/>
                <a:ea typeface="Roboto"/>
              </a:rPr>
              <a:t>по 10</a:t>
            </a:r>
            <a:r>
              <a:rPr lang="en-US" sz="1400" b="1" cap="small" spc="-1" dirty="0"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latin typeface="Montserrat"/>
                <a:ea typeface="Roboto"/>
              </a:rPr>
              <a:t>-</a:t>
            </a:r>
            <a:r>
              <a:rPr lang="ru-RU" sz="1400" b="1" cap="small" spc="-1" dirty="0"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latin typeface="Montserrat"/>
                <a:ea typeface="Roboto"/>
              </a:rPr>
              <a:t>балльной шкале</a:t>
            </a:r>
            <a:r>
              <a:rPr lang="ru-RU" sz="1400" b="1" cap="all" spc="-1" dirty="0"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latin typeface="Montserrat"/>
                <a:ea typeface="Roboto"/>
              </a:rPr>
              <a:t>)</a:t>
            </a:r>
            <a:endParaRPr lang="ru-RU" sz="2150" b="1" spc="-1" dirty="0">
              <a:gradFill>
                <a:gsLst>
                  <a:gs pos="0">
                    <a:srgbClr val="15D1AA"/>
                  </a:gs>
                  <a:gs pos="100000">
                    <a:srgbClr val="23A3D4"/>
                  </a:gs>
                </a:gsLst>
                <a:lin ang="5400000" scaled="1"/>
              </a:gradFill>
              <a:latin typeface="Montserrat"/>
              <a:ea typeface="Roboto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800274E-9775-6132-8590-B616B21EF5C4}"/>
              </a:ext>
            </a:extLst>
          </p:cNvPr>
          <p:cNvGrpSpPr/>
          <p:nvPr/>
        </p:nvGrpSpPr>
        <p:grpSpPr bwMode="auto">
          <a:xfrm>
            <a:off x="6797287" y="5969763"/>
            <a:ext cx="1200151" cy="654279"/>
            <a:chOff x="5448299" y="5265378"/>
            <a:chExt cx="1200151" cy="654279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05C4C934-5392-1702-98C0-2AE5173D895C}"/>
                </a:ext>
              </a:extLst>
            </p:cNvPr>
            <p:cNvSpPr/>
            <p:nvPr/>
          </p:nvSpPr>
          <p:spPr bwMode="auto">
            <a:xfrm>
              <a:off x="5448299" y="5265378"/>
              <a:ext cx="1200151" cy="654279"/>
            </a:xfrm>
            <a:prstGeom prst="roundRect">
              <a:avLst>
                <a:gd name="adj" fmla="val 16667"/>
              </a:avLst>
            </a:prstGeom>
            <a:solidFill>
              <a:srgbClr val="1F497D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l">
                <a:spcAft>
                  <a:spcPts val="200"/>
                </a:spcAft>
                <a:defRPr/>
              </a:pPr>
              <a:endParaRPr lang="ru-RU" sz="9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FB054A-19BE-0E7D-0BC5-AA40CB5FE8C8}"/>
                </a:ext>
              </a:extLst>
            </p:cNvPr>
            <p:cNvSpPr txBox="1"/>
            <p:nvPr/>
          </p:nvSpPr>
          <p:spPr bwMode="auto">
            <a:xfrm>
              <a:off x="5571384" y="5335155"/>
              <a:ext cx="100086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defRPr/>
              </a:pPr>
              <a:r>
                <a:rPr lang="ru-RU" sz="3200" b="1" dirty="0">
                  <a:solidFill>
                    <a:schemeClr val="bg1"/>
                  </a:solidFill>
                  <a:latin typeface="Montserrat"/>
                </a:rPr>
                <a:t>7,08</a:t>
              </a: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D6A9517-FB26-3FBC-A98B-5A802A2678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9973" y="404932"/>
            <a:ext cx="10932053" cy="6633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60" b="1" dirty="0">
                <a:solidFill>
                  <a:srgbClr val="1F497D"/>
                </a:solidFill>
                <a:latin typeface="Montserrat   "/>
              </a:rPr>
              <a:t>HR-</a:t>
            </a:r>
            <a:r>
              <a:rPr lang="ru-RU" sz="2660" b="1" dirty="0">
                <a:solidFill>
                  <a:srgbClr val="1F497D"/>
                </a:solidFill>
                <a:latin typeface="Montserrat   "/>
              </a:rPr>
              <a:t>БРЕНД: </a:t>
            </a:r>
            <a:r>
              <a:rPr lang="ru-RU" sz="2660" dirty="0">
                <a:latin typeface="Montserrat   "/>
              </a:rPr>
              <a:t>РЕЗУЛЬТАТ </a:t>
            </a:r>
            <a:endParaRPr sz="2660" dirty="0">
              <a:solidFill>
                <a:srgbClr val="1F497D"/>
              </a:solidFill>
              <a:latin typeface="Montserrat   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578405-FB34-5629-2BD0-7E1368D0290D}"/>
              </a:ext>
            </a:extLst>
          </p:cNvPr>
          <p:cNvSpPr/>
          <p:nvPr/>
        </p:nvSpPr>
        <p:spPr bwMode="auto">
          <a:xfrm>
            <a:off x="629973" y="1083066"/>
            <a:ext cx="2574456" cy="90024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2208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6"/>
              </a:spcAft>
              <a:buClr>
                <a:srgbClr val="4B9AD3"/>
              </a:buClr>
              <a:buSzPct val="70000"/>
              <a:buFontTx/>
              <a:buNone/>
              <a:tabLst/>
              <a:defRPr/>
            </a:pPr>
            <a:r>
              <a:rPr kumimoji="0" lang="ru-RU" sz="1400" b="1" i="0" u="none" strike="noStrike" kern="0" cap="all" spc="-1" normalizeH="0" baseline="0" noProof="0" dirty="0">
                <a:ln>
                  <a:noFill/>
                </a:ln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effectLst/>
                <a:uLnTx/>
                <a:uFillTx/>
                <a:latin typeface="Montserrat"/>
                <a:ea typeface="Roboto"/>
                <a:cs typeface="Arial"/>
              </a:rPr>
              <a:t>СЕРЕБРЯННЫЙ ПРИЗЕР </a:t>
            </a:r>
            <a:r>
              <a:rPr kumimoji="0" lang="ru-RU" sz="1400" b="1" i="0" u="none" strike="noStrike" kern="0" cap="all" spc="-1" normalizeH="0" baseline="0" noProof="0" dirty="0" err="1">
                <a:ln>
                  <a:noFill/>
                </a:ln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effectLst/>
                <a:uLnTx/>
                <a:uFillTx/>
                <a:latin typeface="Montserrat"/>
                <a:ea typeface="Roboto"/>
                <a:cs typeface="Arial"/>
              </a:rPr>
              <a:t>РейтингА</a:t>
            </a:r>
            <a:r>
              <a:rPr kumimoji="0" lang="ru-RU" sz="1400" b="1" i="0" u="none" strike="noStrike" kern="0" cap="all" spc="-1" normalizeH="0" baseline="0" noProof="0" dirty="0">
                <a:ln>
                  <a:noFill/>
                </a:ln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effectLst/>
                <a:uLnTx/>
                <a:uFillTx/>
                <a:latin typeface="Montserrat"/>
                <a:ea typeface="Roboto"/>
                <a:cs typeface="Arial"/>
              </a:rPr>
              <a:t> </a:t>
            </a:r>
            <a:r>
              <a:rPr kumimoji="0" lang="en-US" sz="1400" b="1" i="0" u="none" strike="noStrike" kern="0" cap="all" spc="-1" normalizeH="0" baseline="0" noProof="0" dirty="0">
                <a:ln>
                  <a:noFill/>
                </a:ln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effectLst/>
                <a:uLnTx/>
                <a:uFillTx/>
                <a:latin typeface="Montserrat"/>
                <a:ea typeface="Roboto"/>
                <a:cs typeface="Arial"/>
              </a:rPr>
              <a:t>FORBES</a:t>
            </a:r>
            <a:r>
              <a:rPr kumimoji="0" lang="ru-RU" sz="1400" b="1" i="0" u="none" strike="noStrike" kern="0" cap="all" spc="-1" normalizeH="0" baseline="0" noProof="0" dirty="0">
                <a:ln>
                  <a:noFill/>
                </a:ln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effectLst/>
                <a:uLnTx/>
                <a:uFillTx/>
                <a:latin typeface="Montserrat"/>
                <a:ea typeface="Roboto"/>
                <a:cs typeface="Arial"/>
              </a:rPr>
              <a:t> </a:t>
            </a:r>
            <a:endParaRPr kumimoji="0" lang="en-US" sz="1400" b="1" i="0" u="none" strike="noStrike" kern="0" cap="all" spc="-1" normalizeH="0" baseline="0" noProof="0" dirty="0">
              <a:ln>
                <a:noFill/>
              </a:ln>
              <a:gradFill>
                <a:gsLst>
                  <a:gs pos="0">
                    <a:srgbClr val="15D1AA"/>
                  </a:gs>
                  <a:gs pos="100000">
                    <a:srgbClr val="23A3D4"/>
                  </a:gs>
                </a:gsLst>
                <a:lin ang="5400000" scaled="1"/>
              </a:gradFill>
              <a:effectLst/>
              <a:uLnTx/>
              <a:uFillTx/>
              <a:latin typeface="Montserrat"/>
              <a:ea typeface="Roboto"/>
              <a:cs typeface="Arial"/>
            </a:endParaRPr>
          </a:p>
          <a:p>
            <a:pPr marL="0" marR="0" lvl="0" indent="0" algn="l" defTabSz="2208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6"/>
              </a:spcAft>
              <a:buClr>
                <a:srgbClr val="4B9AD3"/>
              </a:buClr>
              <a:buSzPct val="70000"/>
              <a:buFontTx/>
              <a:buNone/>
              <a:tabLst/>
              <a:defRPr/>
            </a:pPr>
            <a:r>
              <a:rPr kumimoji="0" lang="ru-RU" sz="1400" b="1" i="0" u="none" strike="noStrike" kern="0" cap="all" spc="-1" normalizeH="0" baseline="0" noProof="0" dirty="0">
                <a:ln>
                  <a:noFill/>
                </a:ln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effectLst/>
                <a:uLnTx/>
                <a:uFillTx/>
                <a:latin typeface="Montserrat"/>
                <a:ea typeface="Roboto"/>
                <a:cs typeface="Arial"/>
              </a:rPr>
              <a:t>в номинации «Работодатель года» </a:t>
            </a:r>
            <a:endParaRPr kumimoji="0" lang="ru-RU" sz="2150" b="1" i="0" u="none" strike="noStrike" kern="0" cap="none" spc="-1" normalizeH="0" baseline="0" noProof="0" dirty="0">
              <a:ln>
                <a:noFill/>
              </a:ln>
              <a:gradFill>
                <a:gsLst>
                  <a:gs pos="0">
                    <a:srgbClr val="15D1AA"/>
                  </a:gs>
                  <a:gs pos="100000">
                    <a:srgbClr val="23A3D4"/>
                  </a:gs>
                </a:gsLst>
                <a:lin ang="5400000" scaled="1"/>
              </a:gradFill>
              <a:effectLst/>
              <a:uLnTx/>
              <a:uFillTx/>
              <a:latin typeface="Montserrat"/>
              <a:ea typeface="Roboto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99C169-2792-CBC4-0F03-0E085E6D4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973" y="3470950"/>
            <a:ext cx="2049554" cy="106116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2E51E0-DC2D-9A2B-C7AC-4FEAC59EE1C8}"/>
              </a:ext>
            </a:extLst>
          </p:cNvPr>
          <p:cNvSpPr/>
          <p:nvPr/>
        </p:nvSpPr>
        <p:spPr bwMode="auto">
          <a:xfrm>
            <a:off x="4728166" y="1068254"/>
            <a:ext cx="2480575" cy="270073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2208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6"/>
              </a:spcAft>
              <a:buClr>
                <a:srgbClr val="4B9AD3"/>
              </a:buClr>
              <a:buSzPct val="70000"/>
              <a:buFontTx/>
              <a:buNone/>
              <a:tabLst/>
              <a:defRPr/>
            </a:pPr>
            <a:r>
              <a:rPr kumimoji="0" lang="ru-RU" sz="1400" b="1" i="0" u="none" strike="noStrike" kern="0" cap="all" spc="-1" normalizeH="0" baseline="0" noProof="0" dirty="0">
                <a:ln>
                  <a:noFill/>
                </a:ln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effectLst/>
                <a:uLnTx/>
                <a:uFillTx/>
                <a:latin typeface="Montserrat"/>
                <a:ea typeface="Roboto"/>
                <a:cs typeface="Arial"/>
              </a:rPr>
              <a:t>вошел в рейтинг лучших работодателей России по версии</a:t>
            </a:r>
            <a:r>
              <a:rPr kumimoji="0" lang="en-US" sz="1400" b="1" i="0" u="none" strike="noStrike" kern="0" cap="all" spc="-1" normalizeH="0" baseline="0" noProof="0" dirty="0">
                <a:ln>
                  <a:noFill/>
                </a:ln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effectLst/>
                <a:uLnTx/>
                <a:uFillTx/>
                <a:latin typeface="Montserrat"/>
                <a:ea typeface="Roboto"/>
                <a:cs typeface="Arial"/>
              </a:rPr>
              <a:t> hh.ru</a:t>
            </a:r>
            <a:endParaRPr kumimoji="0" lang="ru-RU" sz="1400" b="1" i="0" u="none" strike="noStrike" kern="0" cap="all" spc="-1" normalizeH="0" baseline="0" noProof="0" dirty="0">
              <a:ln>
                <a:noFill/>
              </a:ln>
              <a:gradFill>
                <a:gsLst>
                  <a:gs pos="0">
                    <a:srgbClr val="15D1AA"/>
                  </a:gs>
                  <a:gs pos="100000">
                    <a:srgbClr val="23A3D4"/>
                  </a:gs>
                </a:gsLst>
                <a:lin ang="5400000" scaled="1"/>
              </a:gradFill>
              <a:effectLst/>
              <a:uLnTx/>
              <a:uFillTx/>
              <a:latin typeface="Montserrat"/>
              <a:ea typeface="Roboto"/>
              <a:cs typeface="Arial"/>
            </a:endParaRPr>
          </a:p>
          <a:p>
            <a:pPr marL="0" marR="0" lvl="0" indent="0" algn="l" defTabSz="2208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6"/>
              </a:spcAft>
              <a:buClr>
                <a:srgbClr val="4B9AD3"/>
              </a:buClr>
              <a:buSzPct val="70000"/>
              <a:buFontTx/>
              <a:buNone/>
              <a:tabLst/>
              <a:defRPr/>
            </a:pPr>
            <a:endParaRPr lang="ru-RU" sz="1400" b="1" kern="0" cap="all" spc="-1" dirty="0">
              <a:gradFill>
                <a:gsLst>
                  <a:gs pos="0">
                    <a:srgbClr val="15D1AA"/>
                  </a:gs>
                  <a:gs pos="100000">
                    <a:srgbClr val="23A3D4"/>
                  </a:gs>
                </a:gsLst>
                <a:lin ang="5400000" scaled="1"/>
              </a:gradFill>
              <a:latin typeface="Montserrat"/>
              <a:ea typeface="Roboto"/>
              <a:cs typeface="Arial"/>
            </a:endParaRPr>
          </a:p>
          <a:p>
            <a:pPr defTabSz="2208857">
              <a:spcAft>
                <a:spcPts val="266"/>
              </a:spcAft>
              <a:buClr>
                <a:srgbClr val="4B9AD3"/>
              </a:buClr>
              <a:buSzPct val="70000"/>
              <a:defRPr/>
            </a:pP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srgbClr val="1F4B83"/>
                </a:solidFill>
                <a:effectLst/>
                <a:uLnTx/>
                <a:uFillTx/>
                <a:latin typeface="Montserrat"/>
                <a:ea typeface="Roboto"/>
                <a:cs typeface="Arial"/>
              </a:rPr>
              <a:t>Мы заняли 22 место в отрасли «Фармацевтика и медицина» в категории «средние компании от 251 до 1000 сотрудников» </a:t>
            </a:r>
          </a:p>
          <a:p>
            <a:pPr marL="0" marR="0" lvl="0" indent="0" algn="l" defTabSz="2208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6"/>
              </a:spcAft>
              <a:buClr>
                <a:srgbClr val="4B9AD3"/>
              </a:buClr>
              <a:buSzPct val="70000"/>
              <a:buFontTx/>
              <a:buNone/>
              <a:tabLst/>
              <a:defRPr/>
            </a:pPr>
            <a:r>
              <a:rPr kumimoji="0" lang="ru-RU" sz="1400" b="1" i="0" u="none" strike="noStrike" kern="0" cap="all" spc="-1" normalizeH="0" baseline="0" noProof="0" dirty="0">
                <a:ln>
                  <a:noFill/>
                </a:ln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effectLst/>
                <a:uLnTx/>
                <a:uFillTx/>
                <a:latin typeface="Montserrat"/>
                <a:ea typeface="Roboto"/>
                <a:cs typeface="Arial"/>
              </a:rPr>
              <a:t> </a:t>
            </a:r>
            <a:endParaRPr kumimoji="0" lang="ru-RU" sz="2150" b="1" i="0" u="none" strike="noStrike" kern="0" cap="none" spc="-1" normalizeH="0" baseline="0" noProof="0" dirty="0">
              <a:ln>
                <a:noFill/>
              </a:ln>
              <a:gradFill>
                <a:gsLst>
                  <a:gs pos="0">
                    <a:srgbClr val="15D1AA"/>
                  </a:gs>
                  <a:gs pos="100000">
                    <a:srgbClr val="23A3D4"/>
                  </a:gs>
                </a:gsLst>
                <a:lin ang="5400000" scaled="1"/>
              </a:gradFill>
              <a:effectLst/>
              <a:uLnTx/>
              <a:uFillTx/>
              <a:latin typeface="Montserrat"/>
              <a:ea typeface="Roboto"/>
              <a:cs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0AF5EC-A53A-529D-7E41-65F7F81FB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28166" y="3673453"/>
            <a:ext cx="2129834" cy="6561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E42C16-078B-CDC4-7325-FCB28A396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5897" y="3429000"/>
            <a:ext cx="2065692" cy="106116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DDF391-D842-E228-EAB3-E68BF93E2641}"/>
              </a:ext>
            </a:extLst>
          </p:cNvPr>
          <p:cNvSpPr/>
          <p:nvPr/>
        </p:nvSpPr>
        <p:spPr bwMode="auto">
          <a:xfrm>
            <a:off x="8732478" y="1068254"/>
            <a:ext cx="2480575" cy="248529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2208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6"/>
              </a:spcAft>
              <a:buClr>
                <a:srgbClr val="4B9AD3"/>
              </a:buClr>
              <a:buSzPct val="70000"/>
              <a:buFontTx/>
              <a:buNone/>
              <a:tabLst/>
              <a:defRPr/>
            </a:pPr>
            <a:r>
              <a:rPr kumimoji="0" lang="ru-RU" sz="1400" b="1" i="0" u="none" strike="noStrike" kern="0" cap="all" spc="-1" normalizeH="0" baseline="0" noProof="0" dirty="0">
                <a:ln>
                  <a:noFill/>
                </a:ln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effectLst/>
                <a:uLnTx/>
                <a:uFillTx/>
                <a:latin typeface="Montserrat"/>
                <a:ea typeface="Roboto"/>
                <a:cs typeface="Arial"/>
              </a:rPr>
              <a:t>ПОБЕДИТЕЛЬ ПРЕМИИ «РАБОТОДАТЕЛЬ БУДУЩЕГО»</a:t>
            </a:r>
          </a:p>
          <a:p>
            <a:pPr marL="0" marR="0" lvl="0" indent="0" algn="l" defTabSz="2208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6"/>
              </a:spcAft>
              <a:buClr>
                <a:srgbClr val="4B9AD3"/>
              </a:buClr>
              <a:buSzPct val="70000"/>
              <a:buFontTx/>
              <a:buNone/>
              <a:tabLst/>
              <a:defRPr/>
            </a:pPr>
            <a:endParaRPr lang="ru-RU" sz="1400" b="1" kern="0" cap="all" spc="-1" dirty="0">
              <a:gradFill>
                <a:gsLst>
                  <a:gs pos="0">
                    <a:srgbClr val="15D1AA"/>
                  </a:gs>
                  <a:gs pos="100000">
                    <a:srgbClr val="23A3D4"/>
                  </a:gs>
                </a:gsLst>
                <a:lin ang="5400000" scaled="1"/>
              </a:gradFill>
              <a:latin typeface="Montserrat"/>
              <a:ea typeface="Roboto"/>
              <a:cs typeface="Arial"/>
            </a:endParaRPr>
          </a:p>
          <a:p>
            <a:pPr defTabSz="2208857">
              <a:spcAft>
                <a:spcPts val="266"/>
              </a:spcAft>
              <a:buClr>
                <a:srgbClr val="4B9AD3"/>
              </a:buClr>
              <a:buSzPct val="70000"/>
              <a:defRPr/>
            </a:pP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srgbClr val="1F4B83"/>
                </a:solidFill>
                <a:effectLst/>
                <a:uLnTx/>
                <a:uFillTx/>
                <a:latin typeface="Montserrat"/>
                <a:ea typeface="Roboto"/>
                <a:cs typeface="Arial"/>
              </a:rPr>
              <a:t>Мы заняли 1 место в номинации «Компания года» в Ежегодной премии в области </a:t>
            </a:r>
            <a:r>
              <a:rPr kumimoji="0" lang="en-US" sz="1400" b="0" i="0" u="none" strike="noStrike" kern="0" cap="none" spc="-1" normalizeH="0" baseline="0" noProof="0" dirty="0">
                <a:ln>
                  <a:noFill/>
                </a:ln>
                <a:solidFill>
                  <a:srgbClr val="1F4B83"/>
                </a:solidFill>
                <a:effectLst/>
                <a:uLnTx/>
                <a:uFillTx/>
                <a:latin typeface="Montserrat"/>
                <a:ea typeface="Roboto"/>
                <a:cs typeface="Arial"/>
              </a:rPr>
              <a:t>HR</a:t>
            </a:r>
            <a:r>
              <a:rPr kumimoji="0" lang="ru-RU" sz="1400" b="0" i="0" u="none" strike="noStrike" kern="0" cap="none" spc="-1" normalizeH="0" baseline="0" noProof="0" dirty="0">
                <a:ln>
                  <a:noFill/>
                </a:ln>
                <a:solidFill>
                  <a:srgbClr val="1F4B83"/>
                </a:solidFill>
                <a:effectLst/>
                <a:uLnTx/>
                <a:uFillTx/>
                <a:latin typeface="Montserrat"/>
                <a:ea typeface="Roboto"/>
                <a:cs typeface="Arial"/>
              </a:rPr>
              <a:t> в фармацевтической отрасли</a:t>
            </a:r>
          </a:p>
          <a:p>
            <a:pPr marL="0" marR="0" lvl="0" indent="0" algn="l" defTabSz="2208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6"/>
              </a:spcAft>
              <a:buClr>
                <a:srgbClr val="4B9AD3"/>
              </a:buClr>
              <a:buSzPct val="70000"/>
              <a:buFontTx/>
              <a:buNone/>
              <a:tabLst/>
              <a:defRPr/>
            </a:pPr>
            <a:r>
              <a:rPr kumimoji="0" lang="ru-RU" sz="1400" b="1" i="0" u="none" strike="noStrike" kern="0" cap="all" spc="-1" normalizeH="0" baseline="0" noProof="0" dirty="0">
                <a:ln>
                  <a:noFill/>
                </a:ln>
                <a:gradFill>
                  <a:gsLst>
                    <a:gs pos="0">
                      <a:srgbClr val="15D1AA"/>
                    </a:gs>
                    <a:gs pos="100000">
                      <a:srgbClr val="23A3D4"/>
                    </a:gs>
                  </a:gsLst>
                  <a:lin ang="5400000" scaled="1"/>
                </a:gradFill>
                <a:effectLst/>
                <a:uLnTx/>
                <a:uFillTx/>
                <a:latin typeface="Montserrat"/>
                <a:ea typeface="Roboto"/>
                <a:cs typeface="Arial"/>
              </a:rPr>
              <a:t> </a:t>
            </a:r>
            <a:endParaRPr kumimoji="0" lang="ru-RU" sz="2150" b="1" i="0" u="none" strike="noStrike" kern="0" cap="none" spc="-1" normalizeH="0" baseline="0" noProof="0" dirty="0">
              <a:ln>
                <a:noFill/>
              </a:ln>
              <a:gradFill>
                <a:gsLst>
                  <a:gs pos="0">
                    <a:srgbClr val="15D1AA"/>
                  </a:gs>
                  <a:gs pos="100000">
                    <a:srgbClr val="23A3D4"/>
                  </a:gs>
                </a:gsLst>
                <a:lin ang="5400000" scaled="1"/>
              </a:gradFill>
              <a:effectLst/>
              <a:uLnTx/>
              <a:uFillTx/>
              <a:latin typeface="Montserrat"/>
              <a:ea typeface="Roboto"/>
              <a:cs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30A326B-76FF-952A-82E5-A6ACD55CA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0150" y="4757120"/>
            <a:ext cx="2792501" cy="18616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8939587-4DD5-DDED-329F-D576ED97F6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279" y="4767739"/>
            <a:ext cx="2799513" cy="186634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43C5CEE-6582-E1D9-3FFC-8975EF843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8992" y="4772414"/>
            <a:ext cx="2792501" cy="18616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61B95E8-D1BC-BB32-D839-E462A0C9D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110" y="4757432"/>
            <a:ext cx="2799512" cy="18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7321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vfpd12T1iMrUJ2jT1Of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vfpd12T1iMrUJ2jT1Of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vfpd12T1iMrUJ2jT1Of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vfpd12T1iMrUJ2jT1Of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vfpd12T1iMrUJ2jT1Of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vfpd12T1iMrUJ2jT1Of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vfpd12T1iMrUJ2jT1Of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vfpd12T1iMrUJ2jT1Of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vfpd12T1iMrUJ2jT1Of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vfpd12T1iMrUJ2jT1Of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vfpd12T1iMrUJ2jT1OfA"/>
</p:tagLst>
</file>

<file path=ppt/theme/theme1.xml><?xml version="1.0" encoding="utf-8"?>
<a:theme xmlns:a="http://schemas.openxmlformats.org/drawingml/2006/main" name="Office Theme">
  <a:themeElements>
    <a:clrScheme name="НАНОЛЕК">
      <a:dk1>
        <a:srgbClr val="000000"/>
      </a:dk1>
      <a:lt1>
        <a:srgbClr val="FFFFFF"/>
      </a:lt1>
      <a:dk2>
        <a:srgbClr val="1F4B83"/>
      </a:dk2>
      <a:lt2>
        <a:srgbClr val="EEECE1"/>
      </a:lt2>
      <a:accent1>
        <a:srgbClr val="1F4B83"/>
      </a:accent1>
      <a:accent2>
        <a:srgbClr val="169DD9"/>
      </a:accent2>
      <a:accent3>
        <a:srgbClr val="1FCEAA"/>
      </a:accent3>
      <a:accent4>
        <a:srgbClr val="66D8EB"/>
      </a:accent4>
      <a:accent5>
        <a:srgbClr val="61B4CB"/>
      </a:accent5>
      <a:accent6>
        <a:srgbClr val="A1E4CA"/>
      </a:accent6>
      <a:hlink>
        <a:srgbClr val="0000FF"/>
      </a:hlink>
      <a:folHlink>
        <a:srgbClr val="DF72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97D"/>
        </a:solidFill>
      </a:spPr>
      <a:bodyPr wrap="square" lIns="0" tIns="0" rIns="0" bIns="0" rtlCol="0" anchor="ctr">
        <a:spAutoFit/>
      </a:bodyPr>
      <a:lstStyle>
        <a:defPPr algn="l">
          <a:spcAft>
            <a:spcPts val="200"/>
          </a:spcAft>
          <a:defRPr sz="900" dirty="0">
            <a:solidFill>
              <a:schemeClr val="tx1">
                <a:lumMod val="65000"/>
                <a:lumOff val="35000"/>
              </a:schemeClr>
            </a:solidFill>
            <a:latin typeface="Montserrat" panose="00000500000000000000" pitchFamily="2" charset="-52"/>
          </a:defRPr>
        </a:defPPr>
      </a:lstStyle>
    </a:spDef>
    <a:lnDef>
      <a:spPr>
        <a:ln w="25400" cap="rnd">
          <a:gradFill>
            <a:gsLst>
              <a:gs pos="0">
                <a:srgbClr val="15D1AA"/>
              </a:gs>
              <a:gs pos="100000">
                <a:srgbClr val="23A3D4"/>
              </a:gs>
            </a:gsLst>
            <a:lin ang="5400000" scaled="1"/>
          </a:gradFill>
          <a:prstDash val="solid"/>
          <a:headEnd type="none" w="sm" len="sm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>
            <a:solidFill>
              <a:srgbClr val="23A3D4"/>
            </a:solidFill>
            <a:latin typeface="Montserrat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LK_default">
  <a:themeElements>
    <a:clrScheme name="NLK v1">
      <a:dk1>
        <a:srgbClr val="212533"/>
      </a:dk1>
      <a:lt1>
        <a:sysClr val="window" lastClr="FFFFFF"/>
      </a:lt1>
      <a:dk2>
        <a:srgbClr val="898A8F"/>
      </a:dk2>
      <a:lt2>
        <a:srgbClr val="E7E6E6"/>
      </a:lt2>
      <a:accent1>
        <a:srgbClr val="7D87AB"/>
      </a:accent1>
      <a:accent2>
        <a:srgbClr val="9DC6BD"/>
      </a:accent2>
      <a:accent3>
        <a:srgbClr val="74B2DE"/>
      </a:accent3>
      <a:accent4>
        <a:srgbClr val="707D99"/>
      </a:accent4>
      <a:accent5>
        <a:srgbClr val="74B2DE"/>
      </a:accent5>
      <a:accent6>
        <a:srgbClr val="9DC6BD"/>
      </a:accent6>
      <a:hlink>
        <a:srgbClr val="48A1FA"/>
      </a:hlink>
      <a:folHlink>
        <a:srgbClr val="6F3B55"/>
      </a:folHlink>
    </a:clrScheme>
    <a:fontScheme name="НАНОЛЕК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НАНОЛЕК">
      <a:dk1>
        <a:srgbClr val="000000"/>
      </a:dk1>
      <a:lt1>
        <a:srgbClr val="FFFFFF"/>
      </a:lt1>
      <a:dk2>
        <a:srgbClr val="1F4B83"/>
      </a:dk2>
      <a:lt2>
        <a:srgbClr val="EEECE1"/>
      </a:lt2>
      <a:accent1>
        <a:srgbClr val="1F4B83"/>
      </a:accent1>
      <a:accent2>
        <a:srgbClr val="169DD9"/>
      </a:accent2>
      <a:accent3>
        <a:srgbClr val="1FCEAA"/>
      </a:accent3>
      <a:accent4>
        <a:srgbClr val="66D8EB"/>
      </a:accent4>
      <a:accent5>
        <a:srgbClr val="61B4CB"/>
      </a:accent5>
      <a:accent6>
        <a:srgbClr val="A1E4CA"/>
      </a:accent6>
      <a:hlink>
        <a:srgbClr val="0000FF"/>
      </a:hlink>
      <a:folHlink>
        <a:srgbClr val="DF72D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1F497D"/>
        </a:solidFill>
      </a:spPr>
      <a:bodyPr/>
      <a:lstStyle/>
    </a:spDef>
    <a:lnDef>
      <a:spPr bwMode="auto">
        <a:prstGeom prst="rect">
          <a:avLst/>
        </a:prstGeom>
        <a:ln w="25400" cap="rnd">
          <a:gradFill>
            <a:gsLst>
              <a:gs pos="0">
                <a:srgbClr val="15D1AA"/>
              </a:gs>
              <a:gs pos="100000">
                <a:srgbClr val="23A3D4"/>
              </a:gs>
            </a:gsLst>
            <a:lin ang="5400000" scaled="1"/>
          </a:gradFill>
          <a:prstDash val="solid"/>
          <a:headEnd type="none" w="sm" len="sm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НАНОЛЕК">
      <a:dk1>
        <a:srgbClr val="000000"/>
      </a:dk1>
      <a:lt1>
        <a:srgbClr val="FFFFFF"/>
      </a:lt1>
      <a:dk2>
        <a:srgbClr val="1F4B83"/>
      </a:dk2>
      <a:lt2>
        <a:srgbClr val="EEECE1"/>
      </a:lt2>
      <a:accent1>
        <a:srgbClr val="1F4B83"/>
      </a:accent1>
      <a:accent2>
        <a:srgbClr val="169DD9"/>
      </a:accent2>
      <a:accent3>
        <a:srgbClr val="1FCEAA"/>
      </a:accent3>
      <a:accent4>
        <a:srgbClr val="66D8EB"/>
      </a:accent4>
      <a:accent5>
        <a:srgbClr val="61B4CB"/>
      </a:accent5>
      <a:accent6>
        <a:srgbClr val="A1E4CA"/>
      </a:accent6>
      <a:hlink>
        <a:srgbClr val="0000FF"/>
      </a:hlink>
      <a:folHlink>
        <a:srgbClr val="DF72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97D"/>
        </a:solidFill>
      </a:spPr>
      <a:bodyPr wrap="square" lIns="0" tIns="0" rIns="0" bIns="0" rtlCol="0" anchor="ctr">
        <a:spAutoFit/>
      </a:bodyPr>
      <a:lstStyle>
        <a:defPPr algn="l">
          <a:spcAft>
            <a:spcPts val="200"/>
          </a:spcAft>
          <a:defRPr sz="900" dirty="0">
            <a:solidFill>
              <a:schemeClr val="tx1">
                <a:lumMod val="65000"/>
                <a:lumOff val="35000"/>
              </a:schemeClr>
            </a:solidFill>
            <a:latin typeface="Montserrat" panose="00000500000000000000" pitchFamily="2" charset="-52"/>
          </a:defRPr>
        </a:defPPr>
      </a:lstStyle>
    </a:spDef>
    <a:lnDef>
      <a:spPr>
        <a:ln w="25400" cap="rnd">
          <a:gradFill>
            <a:gsLst>
              <a:gs pos="0">
                <a:srgbClr val="15D1AA"/>
              </a:gs>
              <a:gs pos="100000">
                <a:srgbClr val="23A3D4"/>
              </a:gs>
            </a:gsLst>
            <a:lin ang="5400000" scaled="1"/>
          </a:gradFill>
          <a:prstDash val="solid"/>
          <a:headEnd type="none" w="sm" len="sm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>
            <a:solidFill>
              <a:srgbClr val="23A3D4"/>
            </a:solidFill>
            <a:latin typeface="Montserrat" pitchFamily="2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927</Words>
  <Application>Microsoft Office PowerPoint</Application>
  <PresentationFormat>Широкоэкранный</PresentationFormat>
  <Paragraphs>153</Paragraphs>
  <Slides>10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30" baseType="lpstr">
      <vt:lpstr>Arial</vt:lpstr>
      <vt:lpstr>Arial Unicode MS</vt:lpstr>
      <vt:lpstr>Calibri</vt:lpstr>
      <vt:lpstr>Calibri Light</vt:lpstr>
      <vt:lpstr>HelveticaNeueCyr</vt:lpstr>
      <vt:lpstr>Montserrat</vt:lpstr>
      <vt:lpstr>Montserrat </vt:lpstr>
      <vt:lpstr>Montserrat   </vt:lpstr>
      <vt:lpstr>Montserrat Light</vt:lpstr>
      <vt:lpstr>Montserrat Medium</vt:lpstr>
      <vt:lpstr>Montserrat SemiBold</vt:lpstr>
      <vt:lpstr>Poppins Light</vt:lpstr>
      <vt:lpstr>Office Theme</vt:lpstr>
      <vt:lpstr>Тема Office</vt:lpstr>
      <vt:lpstr>NLK_default</vt:lpstr>
      <vt:lpstr>2_Office Theme</vt:lpstr>
      <vt:lpstr>3_Office Theme</vt:lpstr>
      <vt:lpstr>Слайд think-cell</vt:lpstr>
      <vt:lpstr>oleObj</vt:lpstr>
      <vt:lpstr>think-cell Slide</vt:lpstr>
      <vt:lpstr>Презентация PowerPoint</vt:lpstr>
      <vt:lpstr>ДАВАЙТЕ ЗНАКОМИТЬСЯ: МАРИЯ ВОРОНИНА</vt:lpstr>
      <vt:lpstr>РЫНОЧНАЯ СТРАТЕГИЯ «НАНОЛЕК»</vt:lpstr>
      <vt:lpstr>КОМАНДООБРАЗОВАНИЕ: ТРАНСФОРМАЦИЯ</vt:lpstr>
      <vt:lpstr>КОМАНДООБРАЗОВАНИЕ: СПОРТ, КОРПОРАТИВНОЕ ВОЛОНТЕРСТВО, БЛАГОТВОРИТЕЛЬНОСТЬ</vt:lpstr>
      <vt:lpstr>ПРОГРАММЫ РАЗВИТИЯ И УДЕРЖАНИЯ</vt:lpstr>
      <vt:lpstr>ОБУЧЕНИЕ И «ЛАБОРАТОРИЯ ЛИДЕРСТВА»</vt:lpstr>
      <vt:lpstr>ЗАБОТА О СОТРУДНИКАХ: КОРПОРАТИВНАЯ КУЛЬТУРА</vt:lpstr>
      <vt:lpstr>HR-БРЕНД: РЕЗУЛЬТАТ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 Voronina</dc:creator>
  <cp:lastModifiedBy>Tatiana Zaytseva</cp:lastModifiedBy>
  <cp:revision>41</cp:revision>
  <dcterms:created xsi:type="dcterms:W3CDTF">2023-03-07T06:51:17Z</dcterms:created>
  <dcterms:modified xsi:type="dcterms:W3CDTF">2023-04-13T15:25:01Z</dcterms:modified>
</cp:coreProperties>
</file>