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8"/>
  </p:notesMasterIdLst>
  <p:sldIdLst>
    <p:sldId id="367" r:id="rId4"/>
    <p:sldId id="3259" r:id="rId5"/>
    <p:sldId id="3257" r:id="rId6"/>
    <p:sldId id="328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1DBB6-C036-40B9-A3F4-C7FEEC560EF6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95CC1-1532-43A4-8C7D-59AA8756E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53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8E91A-BC28-4049-912D-A7888E1D97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129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Growth in ecosystem is not just additive but exponential in value/benefit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67CCA-E3B0-403D-B32D-DCB779A6A7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085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F0421-BBDE-4171-90BD-D10EE04FF0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48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6800C-DF27-43D9-B33A-24E745BA4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BC561-AA65-41FA-9638-E09B4F278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FC3E1-CCDC-4110-97CF-56D398943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E030-562A-467A-91FE-AF39D97A209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FCFA6-D277-439F-938C-0F1600E05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0B4A4-9CEB-4D02-974F-2333AECF6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05A8-DD8E-45F1-9B3C-FDAF7BE3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18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804E7-4519-4D86-9702-A1B77B1C4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D17C4B-8D44-45F8-BC91-A41D5D1E0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D2800-A967-4917-90B0-EE52814E8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E030-562A-467A-91FE-AF39D97A209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15113-D42F-488C-8B29-4B128B315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0A023-5000-433C-B783-C309CE76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05A8-DD8E-45F1-9B3C-FDAF7BE3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AE1637-6FD6-494B-B89D-D6C5A90B61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E4B468-F036-462F-AEEE-2D41BE630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63884-9D62-4CE5-A860-FA3A75273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E030-562A-467A-91FE-AF39D97A209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B9284-663A-46B7-AF41-6AD05A753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6E3B3-9344-4D09-A4DF-0EFE119F1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05A8-DD8E-45F1-9B3C-FDAF7BE3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35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E7E6E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71277-009F-DF47-BC44-A98B5714B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000" b="1" i="0" baseline="0">
                <a:latin typeface="Garamond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734074-9A7E-F648-952E-B07B627E3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B6E9A-84A4-DD46-954C-1BEFE8E6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 b="0" i="0" baseline="0">
                <a:latin typeface="Garamond Bold"/>
              </a:defRPr>
            </a:lvl1pPr>
          </a:lstStyle>
          <a:p>
            <a:r>
              <a:rPr lang="en-US"/>
              <a:t>CONFIDENTIAL - DO NOT DISTRIBUTE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2E22C07-306F-1544-A00C-5C301D9B8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83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0" i="0" baseline="0">
                <a:latin typeface="Garamond Bold"/>
              </a:defRPr>
            </a:lvl1pPr>
          </a:lstStyle>
          <a:p>
            <a:fld id="{FD92767E-0AF6-43F4-9A8E-775334671920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6D552FE-2727-CB4B-8079-FB2E79087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2969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0" i="0" baseline="0">
                <a:latin typeface="Garamond Bold"/>
              </a:defRPr>
            </a:lvl1pPr>
          </a:lstStyle>
          <a:p>
            <a:fld id="{E6DD375C-CA5B-0E43-BCEB-E4BC755ACD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671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E7436-4940-F64E-8E64-60794E24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5" y="229733"/>
            <a:ext cx="10393345" cy="451304"/>
          </a:xfrm>
          <a:prstGeom prst="rect">
            <a:avLst/>
          </a:prstGeom>
        </p:spPr>
        <p:txBody>
          <a:bodyPr/>
          <a:lstStyle>
            <a:lvl1pPr>
              <a:defRPr sz="2400" b="1" i="0" baseline="0">
                <a:latin typeface="Garamond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25DCF-0B52-7747-B389-3E53431DB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" y="1121229"/>
            <a:ext cx="10885714" cy="5055734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defRPr>
            </a:lvl1pPr>
            <a:lvl2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defRPr>
            </a:lvl2pPr>
            <a:lvl3pPr>
              <a:buClr>
                <a:schemeClr val="tx1"/>
              </a:buClr>
              <a:defRPr sz="1600" b="0" i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defRPr>
            </a:lvl3pPr>
            <a:lvl4pPr>
              <a:buClr>
                <a:schemeClr val="tx1"/>
              </a:buClr>
              <a:defRPr sz="1600" b="0" i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defRPr>
            </a:lvl4pPr>
            <a:lvl5pPr>
              <a:buClr>
                <a:schemeClr val="tx1"/>
              </a:buClr>
              <a:defRPr sz="1600" b="0" i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E78ED-401E-E04F-9AAA-D52301A0C4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83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0" i="0" baseline="0">
                <a:latin typeface="Garamond Bold"/>
              </a:defRPr>
            </a:lvl1pPr>
          </a:lstStyle>
          <a:p>
            <a:fld id="{FAE9F7A9-D1C1-424F-AD75-0ABB1942E8E2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D1B9C-3CA4-EB4D-A394-A1C24ACD1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2969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Garamond Bold"/>
              </a:defRPr>
            </a:lvl1pPr>
          </a:lstStyle>
          <a:p>
            <a:fld id="{E6DD375C-CA5B-0E43-BCEB-E4BC755ACD6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B1A2C5-1A45-497D-AFB6-405309FC4B43}"/>
              </a:ext>
            </a:extLst>
          </p:cNvPr>
          <p:cNvCxnSpPr>
            <a:cxnSpLocks/>
          </p:cNvCxnSpPr>
          <p:nvPr userDrawn="1"/>
        </p:nvCxnSpPr>
        <p:spPr>
          <a:xfrm flipH="1">
            <a:off x="246000" y="893462"/>
            <a:ext cx="11700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23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A0479-EB70-AC4F-B10E-F3D9407E5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3600" b="1" i="0" baseline="0">
                <a:latin typeface="Garamond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A0209-9F9E-5740-8625-9ADCB20D5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1E200-745C-0A42-B46E-D8737EEAC3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0" i="0" baseline="0">
                <a:latin typeface="Garamond Bold"/>
              </a:defRPr>
            </a:lvl1pPr>
          </a:lstStyle>
          <a:p>
            <a:fld id="{7017454B-94B6-4FE6-AF04-9D1FDBCD9A3D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01FF2-0422-5E44-ACB2-0D0AB6262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 b="0" i="0" baseline="0">
                <a:latin typeface="Garamond Bold"/>
              </a:defRPr>
            </a:lvl1pPr>
          </a:lstStyle>
          <a:p>
            <a:r>
              <a:rPr lang="en-US"/>
              <a:t>CONFIDENTIAL - DO NOT DISTRIBUTE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ABFD-B7C3-324B-A303-C81110D9F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Garamond Bold"/>
              </a:defRPr>
            </a:lvl1pPr>
          </a:lstStyle>
          <a:p>
            <a:fld id="{E6DD375C-CA5B-0E43-BCEB-E4BC755ACD6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6C23D84-F2C5-401D-83FA-173627F587CF}"/>
              </a:ext>
            </a:extLst>
          </p:cNvPr>
          <p:cNvCxnSpPr>
            <a:cxnSpLocks/>
          </p:cNvCxnSpPr>
          <p:nvPr userDrawn="1"/>
        </p:nvCxnSpPr>
        <p:spPr>
          <a:xfrm flipH="1">
            <a:off x="246000" y="893462"/>
            <a:ext cx="11700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93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9160B-C95F-9647-8D62-7F023F3DA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4460"/>
            <a:ext cx="5181600" cy="4782503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1pPr>
            <a:lvl2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2pPr>
            <a:lvl3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3pPr>
            <a:lvl4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4pPr>
            <a:lvl5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0DB39-D1CB-BC42-A253-16E4E57B9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94460"/>
            <a:ext cx="5181600" cy="4782503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1pPr>
            <a:lvl2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2pPr>
            <a:lvl3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3pPr>
            <a:lvl4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4pPr>
            <a:lvl5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68EFD-7450-3E41-8973-E9558F10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 b="0" i="0" baseline="0">
                <a:latin typeface="Garamond Bold"/>
              </a:defRPr>
            </a:lvl1pPr>
          </a:lstStyle>
          <a:p>
            <a:r>
              <a:rPr lang="en-US"/>
              <a:t>CONFIDENTIAL - DO NOT DISTRIBUTE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523A388-BD8F-244E-A254-BE17CDA55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83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0" i="0" baseline="0">
                <a:latin typeface="Garamond Bold"/>
              </a:defRPr>
            </a:lvl1pPr>
          </a:lstStyle>
          <a:p>
            <a:fld id="{7BF243E8-A36C-42EB-94E6-7848BB6A1043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7AC4CB6-DF4E-CB4D-82BC-C940F48A5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2969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Garamond Bold"/>
              </a:defRPr>
            </a:lvl1pPr>
          </a:lstStyle>
          <a:p>
            <a:fld id="{E6DD375C-CA5B-0E43-BCEB-E4BC755ACD6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0A9EDF-8813-4FD0-A033-038534EA7805}"/>
              </a:ext>
            </a:extLst>
          </p:cNvPr>
          <p:cNvCxnSpPr>
            <a:cxnSpLocks/>
          </p:cNvCxnSpPr>
          <p:nvPr userDrawn="1"/>
        </p:nvCxnSpPr>
        <p:spPr>
          <a:xfrm flipH="1">
            <a:off x="246000" y="893462"/>
            <a:ext cx="11700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4410E6A-5853-41F2-96C1-F66F742D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29733"/>
            <a:ext cx="10099430" cy="451304"/>
          </a:xfrm>
          <a:prstGeom prst="rect">
            <a:avLst/>
          </a:prstGeom>
        </p:spPr>
        <p:txBody>
          <a:bodyPr/>
          <a:lstStyle>
            <a:lvl1pPr>
              <a:defRPr sz="2400" b="1" i="0" baseline="0">
                <a:latin typeface="Garamond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3433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9160B-C95F-9647-8D62-7F023F3DA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4460"/>
            <a:ext cx="5181600" cy="4782503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1pPr>
            <a:lvl2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2pPr>
            <a:lvl3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3pPr>
            <a:lvl4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4pPr>
            <a:lvl5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0DB39-D1CB-BC42-A253-16E4E57B9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94460"/>
            <a:ext cx="5181600" cy="4782503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1pPr>
            <a:lvl2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2pPr>
            <a:lvl3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3pPr>
            <a:lvl4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4pPr>
            <a:lvl5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68EFD-7450-3E41-8973-E9558F10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 b="0" i="0" baseline="0">
                <a:latin typeface="Garamond Bold"/>
              </a:defRPr>
            </a:lvl1pPr>
          </a:lstStyle>
          <a:p>
            <a:r>
              <a:rPr lang="en-US"/>
              <a:t>CONFIDENTIAL - DO NOT DISTRIBUTE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523A388-BD8F-244E-A254-BE17CDA55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83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0" i="0" baseline="0">
                <a:latin typeface="Garamond Bold"/>
              </a:defRPr>
            </a:lvl1pPr>
          </a:lstStyle>
          <a:p>
            <a:fld id="{BBCF2D32-1099-42B7-82AB-E6F669E72529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7AC4CB6-DF4E-CB4D-82BC-C940F48A5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2969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Garamond Bold"/>
              </a:defRPr>
            </a:lvl1pPr>
          </a:lstStyle>
          <a:p>
            <a:fld id="{E6DD375C-CA5B-0E43-BCEB-E4BC755ACD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4410E6A-5853-41F2-96C1-F66F742D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732"/>
            <a:ext cx="10023230" cy="1065667"/>
          </a:xfrm>
          <a:prstGeom prst="rect">
            <a:avLst/>
          </a:prstGeom>
        </p:spPr>
        <p:txBody>
          <a:bodyPr/>
          <a:lstStyle>
            <a:lvl1pPr>
              <a:defRPr sz="2400" b="1" i="0" baseline="0">
                <a:latin typeface="Garamond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540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83174-D40D-CF4C-8160-9C48DAB85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525"/>
            <a:ext cx="10072052" cy="701675"/>
          </a:xfrm>
          <a:prstGeom prst="rect">
            <a:avLst/>
          </a:prstGeom>
        </p:spPr>
        <p:txBody>
          <a:bodyPr/>
          <a:lstStyle>
            <a:lvl1pPr>
              <a:defRPr sz="2400" b="1" i="0" baseline="0">
                <a:latin typeface="Garamond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16112-CC61-E94C-8627-25892A15D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 i="0">
                <a:latin typeface="Garamond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A2A1B6-CE32-674B-8CDA-4E700B0C6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1pPr>
            <a:lvl2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2pPr>
            <a:lvl3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3pPr>
            <a:lvl4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4pPr>
            <a:lvl5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1091FC-3012-2849-8FCC-6B395BB0D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 i="0">
                <a:latin typeface="Garamond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EC2D0D-A7AD-F346-AA3B-E5C310BEDA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1pPr>
            <a:lvl2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2pPr>
            <a:lvl3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3pPr>
            <a:lvl4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4pPr>
            <a:lvl5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D99737-9538-884D-A39E-23D1FED70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 b="0" i="0" baseline="0">
                <a:latin typeface="Garamond Bold"/>
              </a:defRPr>
            </a:lvl1pPr>
          </a:lstStyle>
          <a:p>
            <a:r>
              <a:rPr lang="en-US"/>
              <a:t>CONFIDENTIAL - DO NOT DISTRIBUTE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A08FF05-8235-4A43-8990-447DEE6FBE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83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0" i="0" baseline="0">
                <a:latin typeface="Garamond Bold"/>
              </a:defRPr>
            </a:lvl1pPr>
          </a:lstStyle>
          <a:p>
            <a:fld id="{A6739D9A-55C5-4717-9C0E-817A05464623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ACF73F4-B8FD-DC49-B34D-6481DB599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2969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Garamond Bold"/>
              </a:defRPr>
            </a:lvl1pPr>
          </a:lstStyle>
          <a:p>
            <a:fld id="{E6DD375C-CA5B-0E43-BCEB-E4BC755ACD6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312B45B-B530-4912-A45E-F618EF8701B0}"/>
              </a:ext>
            </a:extLst>
          </p:cNvPr>
          <p:cNvCxnSpPr>
            <a:cxnSpLocks/>
          </p:cNvCxnSpPr>
          <p:nvPr userDrawn="1"/>
        </p:nvCxnSpPr>
        <p:spPr>
          <a:xfrm flipH="1">
            <a:off x="246000" y="893462"/>
            <a:ext cx="11700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862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B3FE3-97C7-244C-8F18-4F929E155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 b="1" i="0" baseline="0">
                <a:latin typeface="Garamond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E8322-63FD-054F-9919-DED7FC4E8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1pPr>
            <a:lvl2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2pPr>
            <a:lvl3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3pPr>
            <a:lvl4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4pPr>
            <a:lvl5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2F715-0451-9E41-A58D-72423D01E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12FFF6-AD62-124E-A851-F0E76E5C8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 b="0" i="0" baseline="0">
                <a:latin typeface="Garamond Bold"/>
              </a:defRPr>
            </a:lvl1pPr>
          </a:lstStyle>
          <a:p>
            <a:r>
              <a:rPr lang="en-US"/>
              <a:t>CONFIDENTIAL - DO NOT DISTRIBUTE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CC3CF05-D373-4B41-A710-EDE0ED35F1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83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0" i="0" baseline="0">
                <a:latin typeface="Garamond Bold"/>
              </a:defRPr>
            </a:lvl1pPr>
          </a:lstStyle>
          <a:p>
            <a:fld id="{EC502F66-56B2-4E09-BFE5-E858605D5362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32FBE0-EA7D-634B-974F-0D18FBCA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2969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Garamond Bold"/>
              </a:defRPr>
            </a:lvl1pPr>
          </a:lstStyle>
          <a:p>
            <a:fld id="{E6DD375C-CA5B-0E43-BCEB-E4BC755ACD6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10731C-AC0C-4E07-9411-979C8D74CFF9}"/>
              </a:ext>
            </a:extLst>
          </p:cNvPr>
          <p:cNvCxnSpPr>
            <a:cxnSpLocks/>
          </p:cNvCxnSpPr>
          <p:nvPr userDrawn="1"/>
        </p:nvCxnSpPr>
        <p:spPr>
          <a:xfrm flipH="1">
            <a:off x="246000" y="893462"/>
            <a:ext cx="11700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55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C1BA-2DCF-6A49-822F-3D644F484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 b="1" i="0" baseline="0">
                <a:latin typeface="Garamond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02568C-965B-1540-8FBB-9B146B503B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F271A-EC24-1A40-B599-8858A0435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77C40-687F-624D-AFB8-CFD39767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 b="0" i="0" baseline="0">
                <a:latin typeface="Garamond Bold"/>
              </a:defRPr>
            </a:lvl1pPr>
          </a:lstStyle>
          <a:p>
            <a:r>
              <a:rPr lang="en-US"/>
              <a:t>CONFIDENTIAL - DO NOT DISTRIBUTE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4223724-738F-1B41-9020-76F01FC7DD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83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0" i="0" baseline="0">
                <a:latin typeface="Garamond Bold"/>
              </a:defRPr>
            </a:lvl1pPr>
          </a:lstStyle>
          <a:p>
            <a:fld id="{A315BCAC-4093-4178-AE35-841938EE17F7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177CD34-2582-D847-B372-E1F57B66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2969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Garamond Bold"/>
              </a:defRPr>
            </a:lvl1pPr>
          </a:lstStyle>
          <a:p>
            <a:fld id="{E6DD375C-CA5B-0E43-BCEB-E4BC755ACD6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5CCCA8-1C0D-4BF7-9536-69C516488C0B}"/>
              </a:ext>
            </a:extLst>
          </p:cNvPr>
          <p:cNvCxnSpPr>
            <a:cxnSpLocks/>
          </p:cNvCxnSpPr>
          <p:nvPr userDrawn="1"/>
        </p:nvCxnSpPr>
        <p:spPr>
          <a:xfrm flipH="1">
            <a:off x="246000" y="893462"/>
            <a:ext cx="11700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93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429E5-7E88-4C1A-B760-94023CBA1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905E6-8B66-4AAF-BE76-E6FFA4286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0CB2F-B24B-40E7-BCE7-646BA3C13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E030-562A-467A-91FE-AF39D97A209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C08B-B183-4DB8-A086-48BDF4433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2F6E-D713-44F3-BA51-844D1BCE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05A8-DD8E-45F1-9B3C-FDAF7BE3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24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40D8F-7C0A-804D-83A8-A3FB99C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73135" cy="1325563"/>
          </a:xfrm>
          <a:prstGeom prst="rect">
            <a:avLst/>
          </a:prstGeom>
        </p:spPr>
        <p:txBody>
          <a:bodyPr/>
          <a:lstStyle>
            <a:lvl1pPr>
              <a:defRPr sz="2400" b="1" i="0" baseline="0">
                <a:latin typeface="Garamond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5437CC-2D98-C846-900D-A77E1E0DB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buClr>
                <a:schemeClr val="tx1"/>
              </a:buClr>
              <a:defRPr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1pPr>
            <a:lvl2pPr>
              <a:buClr>
                <a:schemeClr val="tx1"/>
              </a:buClr>
              <a:defRPr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2pPr>
            <a:lvl3pPr>
              <a:buClr>
                <a:schemeClr val="tx1"/>
              </a:buClr>
              <a:defRPr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3pPr>
            <a:lvl4pPr>
              <a:buClr>
                <a:schemeClr val="tx1"/>
              </a:buClr>
              <a:defRPr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4pPr>
            <a:lvl5pPr>
              <a:buClr>
                <a:schemeClr val="tx1"/>
              </a:buClr>
              <a:defRPr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F10E1-424D-2F48-BB85-4EDE0AF2F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 b="0" i="0" baseline="0">
                <a:latin typeface="Garamond Bold"/>
              </a:defRPr>
            </a:lvl1pPr>
          </a:lstStyle>
          <a:p>
            <a:r>
              <a:rPr lang="en-US"/>
              <a:t>CONFIDENTIAL - DO NOT DISTRIBUTE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D0DA06D-911E-1D44-97D2-A2C627567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83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0" i="0" baseline="0">
                <a:latin typeface="Garamond Bold"/>
              </a:defRPr>
            </a:lvl1pPr>
          </a:lstStyle>
          <a:p>
            <a:fld id="{15D6C595-8601-42A5-819D-C6CF14418979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93B3788-A093-3248-9077-8E3877EFB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2969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Garamond Bold"/>
              </a:defRPr>
            </a:lvl1pPr>
          </a:lstStyle>
          <a:p>
            <a:fld id="{E6DD375C-CA5B-0E43-BCEB-E4BC755ACD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3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B6BEAA-9B54-C64B-8DCC-06C6704202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94374" y="365125"/>
            <a:ext cx="1397357" cy="5811838"/>
          </a:xfrm>
          <a:prstGeom prst="rect">
            <a:avLst/>
          </a:prstGeom>
        </p:spPr>
        <p:txBody>
          <a:bodyPr vert="eaVert"/>
          <a:lstStyle>
            <a:lvl1pPr>
              <a:defRPr sz="2400" b="1" i="0" baseline="0">
                <a:latin typeface="Garamond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6B0B0-9F9C-BC4D-8A1A-482D5360C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1pPr>
            <a:lvl2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2pPr>
            <a:lvl3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3pPr>
            <a:lvl4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4pPr>
            <a:lvl5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F1002-A716-3C43-8820-AF81B172C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 b="0" i="0" baseline="0">
                <a:latin typeface="Garamond Bold"/>
              </a:defRPr>
            </a:lvl1pPr>
          </a:lstStyle>
          <a:p>
            <a:r>
              <a:rPr lang="en-US"/>
              <a:t>CONFIDENTIAL - DO NOT DISTRIBUTE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4938753-0AC4-B941-BA28-17B7227BF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83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0" i="0" baseline="0">
                <a:latin typeface="Garamond Bold"/>
              </a:defRPr>
            </a:lvl1pPr>
          </a:lstStyle>
          <a:p>
            <a:fld id="{54BD9098-E5DC-4B3E-8447-64619C71A8B1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6FE1811-E990-DB4D-94FD-17C868A2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2969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Garamond Bold"/>
              </a:defRPr>
            </a:lvl1pPr>
          </a:lstStyle>
          <a:p>
            <a:fld id="{E6DD375C-CA5B-0E43-BCEB-E4BC755ACD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55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43536"/>
            <a:ext cx="12192000" cy="609600"/>
          </a:xfrm>
          <a:prstGeom prst="rect">
            <a:avLst/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304800" y="4114800"/>
            <a:ext cx="9652000" cy="533400"/>
          </a:xfrm>
          <a:noFill/>
        </p:spPr>
        <p:txBody>
          <a:bodyPr vert="horz"/>
          <a:lstStyle>
            <a:lvl1pPr algn="l" eaLnBrk="1" latinLnBrk="0" hangingPunct="1">
              <a:defRPr kumimoji="0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304800" y="6477000"/>
            <a:ext cx="2133600" cy="304800"/>
          </a:xfrm>
        </p:spPr>
        <p:txBody>
          <a:bodyPr anchor="ctr"/>
          <a:lstStyle>
            <a:lvl1pPr algn="l" eaLnBrk="1" latinLnBrk="0" hangingPunct="1">
              <a:defRPr kumimoji="0">
                <a:solidFill>
                  <a:srgbClr val="A0A0A0"/>
                </a:solidFill>
              </a:defRPr>
            </a:lvl1pPr>
            <a:extLst/>
          </a:lstStyle>
          <a:p>
            <a:fld id="{19EE734E-98CC-4597-BCFD-A98E1E76DCB9}" type="datetime1">
              <a:rPr kumimoji="0" lang="en-US" smtClean="0"/>
              <a:t>12/7/2021</a:t>
            </a:fld>
            <a:endParaRPr kumimoji="0"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3606800" y="6477000"/>
            <a:ext cx="4978400" cy="304800"/>
          </a:xfrm>
        </p:spPr>
        <p:txBody>
          <a:bodyPr/>
          <a:lstStyle>
            <a:lvl1pPr eaLnBrk="1" latinLnBrk="0" hangingPunct="1">
              <a:defRPr kumimoji="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>
                <a:solidFill>
                  <a:schemeClr val="bg1"/>
                </a:solidFill>
              </a:rPr>
              <a:t>CONFIDENTIAL - DO NOT DISTRIBUTE</a:t>
            </a:r>
            <a:endParaRPr kumimoji="0"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36000" y="6477000"/>
            <a:ext cx="1361440" cy="304800"/>
          </a:xfrm>
        </p:spPr>
        <p:txBody>
          <a:bodyPr anchor="ctr"/>
          <a:lstStyle/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645880"/>
            <a:ext cx="12192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0DAE11-2680-4A61-8976-0E4A634E5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878" y="6386202"/>
            <a:ext cx="1191885" cy="30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9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B7D0A-2E5C-6847-862A-A9CF5E9A8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ADF28-C1E2-024E-A4A1-23C113D8B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E5421-D6A1-124F-A052-E5318C910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04D1-F59B-6F4E-87D2-91C8CA78C1FB}" type="datetime1">
              <a:rPr lang="en-GB" smtClean="0"/>
              <a:t>07/12/2021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0DF932-8D98-47D2-8234-C3CD9C6E614C}"/>
              </a:ext>
            </a:extLst>
          </p:cNvPr>
          <p:cNvCxnSpPr>
            <a:cxnSpLocks/>
          </p:cNvCxnSpPr>
          <p:nvPr userDrawn="1"/>
        </p:nvCxnSpPr>
        <p:spPr>
          <a:xfrm flipH="1">
            <a:off x="246000" y="893462"/>
            <a:ext cx="11700000" cy="0"/>
          </a:xfrm>
          <a:prstGeom prst="line">
            <a:avLst/>
          </a:prstGeom>
          <a:noFill/>
          <a:ln w="15875" cap="flat" cmpd="sng" algn="ctr">
            <a:solidFill>
              <a:srgbClr val="9E0E0E"/>
            </a:solidFill>
            <a:prstDash val="solid"/>
            <a:miter lim="800000"/>
          </a:ln>
          <a:effectLst/>
        </p:spPr>
      </p:cxnSp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A27CC813-AD5D-4E95-9904-2E078228E54D}"/>
              </a:ext>
            </a:extLst>
          </p:cNvPr>
          <p:cNvSpPr txBox="1">
            <a:spLocks/>
          </p:cNvSpPr>
          <p:nvPr userDrawn="1"/>
        </p:nvSpPr>
        <p:spPr>
          <a:xfrm>
            <a:off x="533206" y="123610"/>
            <a:ext cx="10515600" cy="640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9E0E0E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606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2FE76-261E-8245-9054-3BF4E13AB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3B1B-D5A6-B24C-859D-865CA2D66856}" type="datetime1">
              <a:rPr lang="en-GB" smtClean="0"/>
              <a:t>07/12/2021</a:t>
            </a:fld>
            <a:endParaRPr lang="en-GB"/>
          </a:p>
        </p:txBody>
      </p:sp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9799E376-946E-432A-89D4-396C5F572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206" y="123610"/>
            <a:ext cx="10515600" cy="640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1629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E7436-4940-F64E-8E64-60794E24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5" y="229733"/>
            <a:ext cx="10393345" cy="451304"/>
          </a:xfrm>
          <a:prstGeom prst="rect">
            <a:avLst/>
          </a:prstGeom>
        </p:spPr>
        <p:txBody>
          <a:bodyPr/>
          <a:lstStyle>
            <a:lvl1pPr>
              <a:defRPr sz="2400" b="1" i="0" baseline="0">
                <a:latin typeface="Garamond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25DCF-0B52-7747-B389-3E53431DB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" y="1121229"/>
            <a:ext cx="10885714" cy="5055734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defRPr>
            </a:lvl1pPr>
            <a:lvl2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defRPr>
            </a:lvl2pPr>
            <a:lvl3pPr>
              <a:buClr>
                <a:schemeClr val="tx1"/>
              </a:buClr>
              <a:defRPr sz="1600" b="0" i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defRPr>
            </a:lvl3pPr>
            <a:lvl4pPr>
              <a:buClr>
                <a:schemeClr val="tx1"/>
              </a:buClr>
              <a:defRPr sz="1600" b="0" i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defRPr>
            </a:lvl4pPr>
            <a:lvl5pPr>
              <a:buClr>
                <a:schemeClr val="tx1"/>
              </a:buClr>
              <a:defRPr sz="1600" b="0" i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E78ED-401E-E04F-9AAA-D52301A0C4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83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0" i="0" baseline="0">
                <a:latin typeface="Garamond Bold"/>
              </a:defRPr>
            </a:lvl1pPr>
          </a:lstStyle>
          <a:p>
            <a:fld id="{FAE9F7A9-D1C1-424F-AD75-0ABB1942E8E2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D1B9C-3CA4-EB4D-A394-A1C24ACD1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2969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Garamond Bold"/>
              </a:defRPr>
            </a:lvl1pPr>
          </a:lstStyle>
          <a:p>
            <a:fld id="{E6DD375C-CA5B-0E43-BCEB-E4BC755ACD6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B1A2C5-1A45-497D-AFB6-405309FC4B43}"/>
              </a:ext>
            </a:extLst>
          </p:cNvPr>
          <p:cNvCxnSpPr>
            <a:cxnSpLocks/>
          </p:cNvCxnSpPr>
          <p:nvPr userDrawn="1"/>
        </p:nvCxnSpPr>
        <p:spPr>
          <a:xfrm flipH="1">
            <a:off x="246000" y="893462"/>
            <a:ext cx="11700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629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9160B-C95F-9647-8D62-7F023F3DA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4460"/>
            <a:ext cx="5181600" cy="4782503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1pPr>
            <a:lvl2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2pPr>
            <a:lvl3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3pPr>
            <a:lvl4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4pPr>
            <a:lvl5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0DB39-D1CB-BC42-A253-16E4E57B9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94460"/>
            <a:ext cx="5181600" cy="4782503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1pPr>
            <a:lvl2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2pPr>
            <a:lvl3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3pPr>
            <a:lvl4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4pPr>
            <a:lvl5pPr>
              <a:buClr>
                <a:schemeClr val="tx1"/>
              </a:buClr>
              <a:defRPr sz="1600" b="0" i="0" baseline="0">
                <a:solidFill>
                  <a:schemeClr val="accent1">
                    <a:lumMod val="50000"/>
                  </a:schemeClr>
                </a:solidFill>
                <a:latin typeface="Garamond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68EFD-7450-3E41-8973-E9558F10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 b="0" i="0" baseline="0">
                <a:latin typeface="Garamond Bold"/>
              </a:defRPr>
            </a:lvl1pPr>
          </a:lstStyle>
          <a:p>
            <a:r>
              <a:rPr lang="en-US"/>
              <a:t>CONFIDENTIAL - DO NOT DISTRIBUTE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523A388-BD8F-244E-A254-BE17CDA55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83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0" i="0" baseline="0">
                <a:latin typeface="Garamond Bold"/>
              </a:defRPr>
            </a:lvl1pPr>
          </a:lstStyle>
          <a:p>
            <a:fld id="{7BF243E8-A36C-42EB-94E6-7848BB6A1043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7AC4CB6-DF4E-CB4D-82BC-C940F48A5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2969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Garamond Bold"/>
              </a:defRPr>
            </a:lvl1pPr>
          </a:lstStyle>
          <a:p>
            <a:fld id="{E6DD375C-CA5B-0E43-BCEB-E4BC755ACD6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0A9EDF-8813-4FD0-A033-038534EA7805}"/>
              </a:ext>
            </a:extLst>
          </p:cNvPr>
          <p:cNvCxnSpPr>
            <a:cxnSpLocks/>
          </p:cNvCxnSpPr>
          <p:nvPr userDrawn="1"/>
        </p:nvCxnSpPr>
        <p:spPr>
          <a:xfrm flipH="1">
            <a:off x="246000" y="893462"/>
            <a:ext cx="11700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4410E6A-5853-41F2-96C1-F66F742D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29733"/>
            <a:ext cx="10099430" cy="451304"/>
          </a:xfrm>
          <a:prstGeom prst="rect">
            <a:avLst/>
          </a:prstGeom>
        </p:spPr>
        <p:txBody>
          <a:bodyPr/>
          <a:lstStyle>
            <a:lvl1pPr>
              <a:defRPr sz="2400" b="1" i="0" baseline="0">
                <a:latin typeface="Garamond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438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06AF3-114A-4F13-BC07-ED933BA59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62BB0-AD29-48FE-9591-71240B124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EF84E-8AA6-4A34-BE0E-10E04B53E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E030-562A-467A-91FE-AF39D97A209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47E17-D26B-4CB5-974E-765946257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129C0-2A95-443C-899C-B199BA368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05A8-DD8E-45F1-9B3C-FDAF7BE3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61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C8D71-36FF-4D5D-A4C3-C071555B6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02BDE-384F-460C-8C44-83B723A63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23DFAA-09C4-4217-9542-2841A64A7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1DD2B-8B5A-4343-A988-AFD07BE12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E030-562A-467A-91FE-AF39D97A209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5EC1C-3943-43DF-AF4B-57B861C24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5E3CA-EBC7-43BE-B40B-E1A278175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05A8-DD8E-45F1-9B3C-FDAF7BE3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8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DF75D-E556-4174-8BDE-4A74C8135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F00F0-536A-4643-AE4A-6A9985172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1D9EC-0EBD-4ADB-AE10-B31A5A234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7C79D1-23E8-4A09-8AD5-2EBF7CB3F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256DEB-1A95-44C1-836F-22A6F92BCE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E2652A-A94A-4423-96B7-DFD6CE8F7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E030-562A-467A-91FE-AF39D97A209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0F319C-77E0-4E92-A187-6153FA4CC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D78269-9544-4089-B995-4D0F59F89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05A8-DD8E-45F1-9B3C-FDAF7BE3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23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5AB23-0D70-4D24-9C28-ED69F8142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9767F-C5EF-4FA5-98A9-C0FEACCA4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E030-562A-467A-91FE-AF39D97A209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911B-8B1E-4A97-9506-F04E09FAC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6390D9-CCE7-4DFF-AA6F-61DB957A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05A8-DD8E-45F1-9B3C-FDAF7BE3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2CC7BF-A8EF-434D-9E07-3E23C4877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E030-562A-467A-91FE-AF39D97A209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D1B7A8-89DC-4312-9828-42201E91B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0C6E2-B375-4CA2-B0BA-6FA29B98B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05A8-DD8E-45F1-9B3C-FDAF7BE3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00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8F4E9-CE9E-4460-B510-470E7BC07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48D3A-6E81-4EB6-BB85-19EF8D877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AFCA7-536F-4BF6-BB27-C1198EBB3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D4247-B344-432B-894E-F1555ECFB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E030-562A-467A-91FE-AF39D97A209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7825E-3682-4100-841A-662157D0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64D88-102E-4B60-AD89-A80ED8EC2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05A8-DD8E-45F1-9B3C-FDAF7BE3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52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E1AE4-2A7F-4487-8708-5B45CE34A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D6AB25-A996-4662-ADEF-11D4F2FF6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F8F7B2-7673-4B03-81F1-9CBC15600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B07F25-E61E-4305-9448-DE68EA761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E030-562A-467A-91FE-AF39D97A209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02EBBB-A9B7-4BD9-A140-5BA1C4108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1593D-CF7F-42CB-98AC-11C5BF3C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05A8-DD8E-45F1-9B3C-FDAF7BE3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74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FB4760-C287-4656-BB6E-E8FB6F6D0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3A435-CC9A-47EE-A399-770591AB8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4D9F9-D930-4AFE-8E45-B58065C594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5E030-562A-467A-91FE-AF39D97A209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19D3B-3CE2-4161-A704-FCAB92DA90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4500F-9088-48BB-88C8-D584F3E32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305A8-DD8E-45F1-9B3C-FDAF7BE3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3737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41D602-68E0-B046-92BB-EBB1975EAA3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079" y="64113"/>
            <a:ext cx="1119600" cy="699749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924157B-95E8-E747-B9FA-57C9C759F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4477" y="6550783"/>
            <a:ext cx="3237523" cy="365125"/>
          </a:xfrm>
          <a:prstGeom prst="rect">
            <a:avLst/>
          </a:prstGeom>
        </p:spPr>
        <p:txBody>
          <a:bodyPr/>
          <a:lstStyle>
            <a:lvl1pPr algn="r">
              <a:defRPr sz="1400" b="0" i="0" baseline="0">
                <a:latin typeface="Garamond Bold"/>
              </a:defRPr>
            </a:lvl1pPr>
          </a:lstStyle>
          <a:p>
            <a:fld id="{E6DD375C-CA5B-0E43-BCEB-E4BC755ACD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44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401">
          <p15:clr>
            <a:srgbClr val="F26B43"/>
          </p15:clr>
        </p15:guide>
        <p15:guide id="3" pos="27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4EB8E-BD19-DB46-91CD-995C567655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321" y="64763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5C2ED-70BB-3542-AE92-3F1F2B579CF4}" type="datetime1">
              <a:rPr lang="en-GB" smtClean="0"/>
              <a:t>07/12/2021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FB27C5-9954-4F98-8C48-9DBBBBD5C6D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079" y="64113"/>
            <a:ext cx="1119600" cy="69974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C957A3-57CA-4CD6-98E7-27EA39244564}"/>
              </a:ext>
            </a:extLst>
          </p:cNvPr>
          <p:cNvCxnSpPr>
            <a:cxnSpLocks/>
          </p:cNvCxnSpPr>
          <p:nvPr userDrawn="1"/>
        </p:nvCxnSpPr>
        <p:spPr>
          <a:xfrm flipH="1">
            <a:off x="246000" y="893462"/>
            <a:ext cx="11700000" cy="0"/>
          </a:xfrm>
          <a:prstGeom prst="line">
            <a:avLst/>
          </a:prstGeom>
          <a:noFill/>
          <a:ln w="15875" cap="flat" cmpd="sng" algn="ctr">
            <a:solidFill>
              <a:srgbClr val="9E0E0E"/>
            </a:solidFill>
            <a:prstDash val="solid"/>
            <a:miter lim="800000"/>
          </a:ln>
          <a:effectLst/>
        </p:spPr>
      </p:cxnSp>
      <p:sp>
        <p:nvSpPr>
          <p:cNvPr id="2" name="Footer Placeholder 11">
            <a:extLst>
              <a:ext uri="{FF2B5EF4-FFF2-40B4-BE49-F238E27FC236}">
                <a16:creationId xmlns:a16="http://schemas.microsoft.com/office/drawing/2014/main" id="{201C9C29-68A6-435A-B17B-5345F0327AD0}"/>
              </a:ext>
            </a:extLst>
          </p:cNvPr>
          <p:cNvSpPr txBox="1">
            <a:spLocks/>
          </p:cNvSpPr>
          <p:nvPr userDrawn="1"/>
        </p:nvSpPr>
        <p:spPr>
          <a:xfrm>
            <a:off x="4038600" y="652046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CONFIDENTIAL - DO NOT DISTRIBUTE</a:t>
            </a: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C8C6E2E0-A435-48E5-8C09-04A4B1F73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206" y="123610"/>
            <a:ext cx="10515600" cy="640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5E94577-9372-4CA7-9DEC-1531F6284B88}"/>
              </a:ext>
            </a:extLst>
          </p:cNvPr>
          <p:cNvSpPr txBox="1">
            <a:spLocks/>
          </p:cNvSpPr>
          <p:nvPr userDrawn="1"/>
        </p:nvSpPr>
        <p:spPr>
          <a:xfrm>
            <a:off x="9448800" y="655182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 baseline="0">
                <a:solidFill>
                  <a:schemeClr val="tx1"/>
                </a:solidFill>
                <a:latin typeface="Garamond Bold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6DD375C-CA5B-0E43-BCEB-E4BC755ACD67}" type="slidenum">
              <a:rPr lang="en-US" sz="1400" smtClean="0">
                <a:solidFill>
                  <a:srgbClr val="9E0E0E"/>
                </a:solidFill>
              </a:rPr>
              <a:pPr algn="r">
                <a:defRPr/>
              </a:pPr>
              <a:t>‹#›</a:t>
            </a:fld>
            <a:endParaRPr lang="en-US" sz="1400" dirty="0">
              <a:solidFill>
                <a:srgbClr val="9E0E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5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9E0E0E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tiff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3">
            <a:extLst>
              <a:ext uri="{FF2B5EF4-FFF2-40B4-BE49-F238E27FC236}">
                <a16:creationId xmlns:a16="http://schemas.microsoft.com/office/drawing/2014/main" id="{FF0D0BD1-00AF-D849-BC37-B851FCBEB0AE}"/>
              </a:ext>
            </a:extLst>
          </p:cNvPr>
          <p:cNvSpPr/>
          <p:nvPr/>
        </p:nvSpPr>
        <p:spPr>
          <a:xfrm>
            <a:off x="747265" y="2884153"/>
            <a:ext cx="5544000" cy="0"/>
          </a:xfrm>
          <a:custGeom>
            <a:avLst/>
            <a:gdLst/>
            <a:ahLst/>
            <a:cxnLst/>
            <a:rect l="l" t="t" r="r" b="b"/>
            <a:pathLst>
              <a:path w="4024629">
                <a:moveTo>
                  <a:pt x="0" y="0"/>
                </a:moveTo>
                <a:lnTo>
                  <a:pt x="4024289" y="1"/>
                </a:lnTo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B3D99C2-B7BB-4AE4-B073-2F297F9C80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465" b="17508"/>
          <a:stretch/>
        </p:blipFill>
        <p:spPr>
          <a:xfrm>
            <a:off x="1034383" y="839330"/>
            <a:ext cx="4969764" cy="1794156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DB29EA8B-6F59-482D-AE55-51168D1927BA}"/>
              </a:ext>
            </a:extLst>
          </p:cNvPr>
          <p:cNvSpPr txBox="1"/>
          <p:nvPr/>
        </p:nvSpPr>
        <p:spPr>
          <a:xfrm>
            <a:off x="557343" y="6147911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December 2021</a:t>
            </a:r>
          </a:p>
        </p:txBody>
      </p:sp>
      <p:pic>
        <p:nvPicPr>
          <p:cNvPr id="67" name="object 2">
            <a:extLst>
              <a:ext uri="{FF2B5EF4-FFF2-40B4-BE49-F238E27FC236}">
                <a16:creationId xmlns:a16="http://schemas.microsoft.com/office/drawing/2014/main" id="{91DC77F6-8D53-47F9-A31D-3B996D9E219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52411" y="4115227"/>
            <a:ext cx="3332485" cy="10090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750897-9FAD-433B-980D-81390AA7CC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9368" y="1421409"/>
            <a:ext cx="3947544" cy="39475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5AF5E19-1331-477B-B4CC-B18B2254957F}"/>
              </a:ext>
            </a:extLst>
          </p:cNvPr>
          <p:cNvSpPr/>
          <p:nvPr/>
        </p:nvSpPr>
        <p:spPr>
          <a:xfrm>
            <a:off x="10855354" y="0"/>
            <a:ext cx="1336646" cy="771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2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What is a Fractal anyway? - The marketing agency for Startup Founders and  Entrepreneurs">
            <a:extLst>
              <a:ext uri="{FF2B5EF4-FFF2-40B4-BE49-F238E27FC236}">
                <a16:creationId xmlns:a16="http://schemas.microsoft.com/office/drawing/2014/main" id="{5ADF42BF-EB70-4FDE-AA65-59C56CCCB6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9170" y="948393"/>
            <a:ext cx="5643350" cy="411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5DFE38-EFFF-4186-A655-3C06D3817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83" y="257879"/>
            <a:ext cx="10393345" cy="451304"/>
          </a:xfrm>
        </p:spPr>
        <p:txBody>
          <a:bodyPr>
            <a:noAutofit/>
          </a:bodyPr>
          <a:lstStyle/>
          <a:p>
            <a:r>
              <a:rPr lang="en-GB" dirty="0"/>
              <a:t>Our Global Ecosystem is an unparalleled source of impact solutions and innovation for Conduit Capital to incubate from idea to execution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C1F8A1-06BC-45AF-9485-EAC69E2361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5697" y="5619449"/>
            <a:ext cx="1764000" cy="9602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F6CA38-DAE0-41BF-A85B-D06CF47711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9796" y="5626657"/>
            <a:ext cx="1764000" cy="953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99AF59-994E-495E-9AC9-77A8C2E352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0172" y="5617880"/>
            <a:ext cx="1764000" cy="9618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EDE615-7A02-4C9B-80F4-0B8AB121DA65}"/>
              </a:ext>
            </a:extLst>
          </p:cNvPr>
          <p:cNvSpPr txBox="1"/>
          <p:nvPr/>
        </p:nvSpPr>
        <p:spPr>
          <a:xfrm>
            <a:off x="280895" y="1013232"/>
            <a:ext cx="591434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The relationships of whole Conduit Ecosystem – members, impact partners, companies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–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provide deep and fertile opportunities for connections and engagement that produce innovative ideas.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Our variety of mission aligned stakeholders share the same purpose which fosters collaboration and engagement for deep value creation and sustained impact. They provide the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9E0E0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knowledge, networks and capital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needed to take these concepts from ideas to scaled success.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003A2-F597-4DA4-8266-EB115E9D92A6}"/>
              </a:ext>
            </a:extLst>
          </p:cNvPr>
          <p:cNvSpPr/>
          <p:nvPr/>
        </p:nvSpPr>
        <p:spPr>
          <a:xfrm>
            <a:off x="7375355" y="2688718"/>
            <a:ext cx="1727614" cy="769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9C58319-70A5-4308-AD6F-827A32613C69}"/>
              </a:ext>
            </a:extLst>
          </p:cNvPr>
          <p:cNvSpPr/>
          <p:nvPr/>
        </p:nvSpPr>
        <p:spPr>
          <a:xfrm>
            <a:off x="8386675" y="2003336"/>
            <a:ext cx="1360349" cy="584332"/>
          </a:xfrm>
          <a:prstGeom prst="roundRect">
            <a:avLst>
              <a:gd name="adj" fmla="val 25226"/>
            </a:avLst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6AC407-F504-42F0-8809-BC435AC517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62" b="20629"/>
          <a:stretch/>
        </p:blipFill>
        <p:spPr>
          <a:xfrm>
            <a:off x="7113138" y="2614620"/>
            <a:ext cx="2249148" cy="85339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979CFEFB-C183-4FFA-976E-4801C0A3C20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3862" y="2095057"/>
            <a:ext cx="991306" cy="4109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4DC975C-3C4C-4C7D-9E32-6CD2E586F6ED}"/>
              </a:ext>
            </a:extLst>
          </p:cNvPr>
          <p:cNvSpPr/>
          <p:nvPr/>
        </p:nvSpPr>
        <p:spPr>
          <a:xfrm>
            <a:off x="8321916" y="3656537"/>
            <a:ext cx="1185859" cy="4477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Members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5D54DC-5860-426C-BB73-1DC1FF59FFBF}"/>
              </a:ext>
            </a:extLst>
          </p:cNvPr>
          <p:cNvSpPr/>
          <p:nvPr/>
        </p:nvSpPr>
        <p:spPr>
          <a:xfrm>
            <a:off x="9376194" y="3184869"/>
            <a:ext cx="1016346" cy="4477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Impact Partners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A7D88B-A23D-4F1F-89F5-BFE60E101A26}"/>
              </a:ext>
            </a:extLst>
          </p:cNvPr>
          <p:cNvSpPr txBox="1"/>
          <p:nvPr/>
        </p:nvSpPr>
        <p:spPr>
          <a:xfrm>
            <a:off x="2741111" y="3439712"/>
            <a:ext cx="29138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9E0E0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made up of entrepreneurs, global institutions, large asset managers &amp; foundations, governments, and many other impact partners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45BDC9-C82D-4790-B239-567324B804DA}"/>
              </a:ext>
            </a:extLst>
          </p:cNvPr>
          <p:cNvSpPr txBox="1"/>
          <p:nvPr/>
        </p:nvSpPr>
        <p:spPr>
          <a:xfrm>
            <a:off x="-135689" y="3422008"/>
            <a:ext cx="2740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9E0E0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~10,000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9E0E0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addressable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9E0E0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audience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B4D952-146F-4941-BDD9-23FB00E22211}"/>
              </a:ext>
            </a:extLst>
          </p:cNvPr>
          <p:cNvSpPr txBox="1"/>
          <p:nvPr/>
        </p:nvSpPr>
        <p:spPr>
          <a:xfrm>
            <a:off x="982463" y="4727005"/>
            <a:ext cx="18756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9E0E0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&gt;500,000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9E0E0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ppl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03FC0F-2EF3-454E-B876-F2411631E9AA}"/>
              </a:ext>
            </a:extLst>
          </p:cNvPr>
          <p:cNvSpPr txBox="1"/>
          <p:nvPr/>
        </p:nvSpPr>
        <p:spPr>
          <a:xfrm>
            <a:off x="2741111" y="4692126"/>
            <a:ext cx="1875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9E0E0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have had an interaction in 2yrs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20F275-38D9-4018-97CF-2412B0B5641C}"/>
              </a:ext>
            </a:extLst>
          </p:cNvPr>
          <p:cNvSpPr txBox="1"/>
          <p:nvPr/>
        </p:nvSpPr>
        <p:spPr>
          <a:xfrm>
            <a:off x="152936" y="5365945"/>
            <a:ext cx="25142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9E0E0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3x growth in ecosystem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16A699-6450-47FE-A70E-2B06BBBA2392}"/>
              </a:ext>
            </a:extLst>
          </p:cNvPr>
          <p:cNvSpPr txBox="1"/>
          <p:nvPr/>
        </p:nvSpPr>
        <p:spPr>
          <a:xfrm>
            <a:off x="2745933" y="5410151"/>
            <a:ext cx="29138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9E0E0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targeted in next five years through additional clubs and networks, expanding our global reach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9B25798-A2C4-4715-B7F7-A5525E6135D9}"/>
              </a:ext>
            </a:extLst>
          </p:cNvPr>
          <p:cNvCxnSpPr>
            <a:cxnSpLocks/>
          </p:cNvCxnSpPr>
          <p:nvPr/>
        </p:nvCxnSpPr>
        <p:spPr>
          <a:xfrm>
            <a:off x="422186" y="4639257"/>
            <a:ext cx="4932000" cy="0"/>
          </a:xfrm>
          <a:prstGeom prst="line">
            <a:avLst/>
          </a:prstGeom>
          <a:ln w="19050">
            <a:solidFill>
              <a:srgbClr val="9E0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8421A1-EA87-424B-9009-9445E270B24B}"/>
              </a:ext>
            </a:extLst>
          </p:cNvPr>
          <p:cNvCxnSpPr>
            <a:cxnSpLocks/>
          </p:cNvCxnSpPr>
          <p:nvPr/>
        </p:nvCxnSpPr>
        <p:spPr>
          <a:xfrm>
            <a:off x="465924" y="5343420"/>
            <a:ext cx="4932000" cy="0"/>
          </a:xfrm>
          <a:prstGeom prst="line">
            <a:avLst/>
          </a:prstGeom>
          <a:ln w="19050">
            <a:solidFill>
              <a:srgbClr val="9E0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Half Frame 22">
            <a:extLst>
              <a:ext uri="{FF2B5EF4-FFF2-40B4-BE49-F238E27FC236}">
                <a16:creationId xmlns:a16="http://schemas.microsoft.com/office/drawing/2014/main" id="{7A3F0A2F-248D-4FC8-9CB3-C5D5C02FDAFA}"/>
              </a:ext>
            </a:extLst>
          </p:cNvPr>
          <p:cNvSpPr/>
          <p:nvPr/>
        </p:nvSpPr>
        <p:spPr>
          <a:xfrm rot="13450532">
            <a:off x="8852669" y="4635704"/>
            <a:ext cx="124354" cy="137048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9E0E0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44890A-B6A4-436F-830F-0AD2617C8B11}"/>
              </a:ext>
            </a:extLst>
          </p:cNvPr>
          <p:cNvSpPr/>
          <p:nvPr/>
        </p:nvSpPr>
        <p:spPr>
          <a:xfrm>
            <a:off x="10651773" y="3343610"/>
            <a:ext cx="899637" cy="5647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World-Class Speakers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2D8678-0259-4F50-9C91-9506626E70C4}"/>
              </a:ext>
            </a:extLst>
          </p:cNvPr>
          <p:cNvSpPr/>
          <p:nvPr/>
        </p:nvSpPr>
        <p:spPr>
          <a:xfrm>
            <a:off x="9793057" y="2253199"/>
            <a:ext cx="1443913" cy="5647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Impact Orgs/ Entrepreneurs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AA8DBF-8975-4216-B177-D734D449501A}"/>
              </a:ext>
            </a:extLst>
          </p:cNvPr>
          <p:cNvSpPr/>
          <p:nvPr/>
        </p:nvSpPr>
        <p:spPr>
          <a:xfrm>
            <a:off x="9924156" y="4015386"/>
            <a:ext cx="941138" cy="5647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Dynamic Media Connections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DB604D-B13E-41B5-9B04-1A0E717FC7CC}"/>
              </a:ext>
            </a:extLst>
          </p:cNvPr>
          <p:cNvSpPr/>
          <p:nvPr/>
        </p:nvSpPr>
        <p:spPr>
          <a:xfrm>
            <a:off x="9484178" y="1486097"/>
            <a:ext cx="1016347" cy="5647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Robust Govt/Policy Relationships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6C7013-C0EC-4C62-987B-28FB64A9DE27}"/>
              </a:ext>
            </a:extLst>
          </p:cNvPr>
          <p:cNvSpPr/>
          <p:nvPr/>
        </p:nvSpPr>
        <p:spPr>
          <a:xfrm>
            <a:off x="6499746" y="2076321"/>
            <a:ext cx="1016347" cy="5647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Renowned Advisors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0107F4-62C8-45D1-9B59-3F557D626998}"/>
              </a:ext>
            </a:extLst>
          </p:cNvPr>
          <p:cNvSpPr/>
          <p:nvPr/>
        </p:nvSpPr>
        <p:spPr>
          <a:xfrm>
            <a:off x="7526693" y="1420595"/>
            <a:ext cx="1149159" cy="5647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Subject Matter Experts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C430234-45DF-49AE-BF73-E175D717465B}"/>
              </a:ext>
            </a:extLst>
          </p:cNvPr>
          <p:cNvSpPr/>
          <p:nvPr/>
        </p:nvSpPr>
        <p:spPr>
          <a:xfrm>
            <a:off x="6478497" y="5077857"/>
            <a:ext cx="5202037" cy="318811"/>
          </a:xfrm>
          <a:prstGeom prst="round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907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The Conduit is a community of people who aim to change the world.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816E11A-CC10-4C8D-A05F-715B9CCC6D36}"/>
              </a:ext>
            </a:extLst>
          </p:cNvPr>
          <p:cNvSpPr>
            <a:spLocks noChangeAspect="1"/>
          </p:cNvSpPr>
          <p:nvPr/>
        </p:nvSpPr>
        <p:spPr>
          <a:xfrm>
            <a:off x="6327651" y="5319409"/>
            <a:ext cx="1449042" cy="360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89996" rtlCol="0" anchor="t" anchorCtr="0"/>
          <a:lstStyle/>
          <a:p>
            <a:pPr marL="0" marR="0" lvl="0" indent="0" algn="ctr" defTabSz="9143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9E0E0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Community</a:t>
            </a:r>
          </a:p>
          <a:p>
            <a:pPr marL="0" marR="0" lvl="0" indent="0" algn="ctr" defTabSz="9143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9E0E0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FDAB55-3A6C-45E5-9626-B0FA1F665C24}"/>
              </a:ext>
            </a:extLst>
          </p:cNvPr>
          <p:cNvSpPr>
            <a:spLocks noChangeAspect="1"/>
          </p:cNvSpPr>
          <p:nvPr/>
        </p:nvSpPr>
        <p:spPr>
          <a:xfrm>
            <a:off x="8167152" y="5319409"/>
            <a:ext cx="1509288" cy="360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89996" rtlCol="0" anchor="t" anchorCtr="0"/>
          <a:lstStyle/>
          <a:p>
            <a:pPr marL="0" marR="0" lvl="0" indent="0" algn="ctr" defTabSz="9143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9E0E0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Content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28BD42A-D7E2-4019-B818-6029E7F0EBC9}"/>
              </a:ext>
            </a:extLst>
          </p:cNvPr>
          <p:cNvSpPr>
            <a:spLocks noChangeAspect="1"/>
          </p:cNvSpPr>
          <p:nvPr/>
        </p:nvSpPr>
        <p:spPr>
          <a:xfrm>
            <a:off x="9979712" y="5319409"/>
            <a:ext cx="1615971" cy="360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89996" rtlCol="0" anchor="t" anchorCtr="0"/>
          <a:lstStyle/>
          <a:p>
            <a:pPr marL="0" marR="0" lvl="0" indent="0" algn="ctr" defTabSz="9143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9E0E0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Action</a:t>
            </a:r>
          </a:p>
          <a:p>
            <a:pPr marL="0" marR="0" lvl="0" indent="0" algn="ctr" defTabSz="9143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9E0E0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ECE8A1-FA05-4B10-906F-AC789C17E631}"/>
              </a:ext>
            </a:extLst>
          </p:cNvPr>
          <p:cNvSpPr/>
          <p:nvPr/>
        </p:nvSpPr>
        <p:spPr>
          <a:xfrm>
            <a:off x="6250797" y="5626657"/>
            <a:ext cx="1602750" cy="9530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3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3,500+ gender and diversity balanced global members &amp; impact partners</a:t>
            </a:r>
          </a:p>
          <a:p>
            <a:pPr marL="0" marR="0" lvl="0" indent="0" algn="ctr" defTabSz="9143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7F38F1-64F7-4AD0-92BB-4B6D8AED15AA}"/>
              </a:ext>
            </a:extLst>
          </p:cNvPr>
          <p:cNvSpPr/>
          <p:nvPr/>
        </p:nvSpPr>
        <p:spPr>
          <a:xfrm>
            <a:off x="9839399" y="5785028"/>
            <a:ext cx="1896596" cy="71931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Conduit Foundation </a:t>
            </a:r>
          </a:p>
          <a:p>
            <a:pPr marL="0" marR="0" lvl="0" indent="0" algn="ctr" defTabSz="9143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The Conduit Connect</a:t>
            </a:r>
          </a:p>
          <a:p>
            <a:pPr marL="0" marR="0" lvl="0" indent="0" algn="ctr" defTabSz="9143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Conduit Capital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47E1CCD-2546-4ECC-8F97-8EF069F0D074}"/>
              </a:ext>
            </a:extLst>
          </p:cNvPr>
          <p:cNvSpPr/>
          <p:nvPr/>
        </p:nvSpPr>
        <p:spPr>
          <a:xfrm>
            <a:off x="7959226" y="5711857"/>
            <a:ext cx="1925141" cy="8259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7 core themes</a:t>
            </a:r>
          </a:p>
          <a:p>
            <a:pPr marL="0" marR="0" lvl="0" indent="0" algn="ctr" defTabSz="9143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250 annual events</a:t>
            </a:r>
          </a:p>
          <a:p>
            <a:pPr marL="0" marR="0" lvl="0" indent="0" algn="ctr" defTabSz="9143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3,500+ attendees</a:t>
            </a:r>
          </a:p>
          <a:p>
            <a:pPr marL="0" marR="0" lvl="0" indent="0" algn="ctr" defTabSz="9143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Global digital platform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6FD1671-055E-424A-93D9-07CD02AE5364}"/>
              </a:ext>
            </a:extLst>
          </p:cNvPr>
          <p:cNvSpPr/>
          <p:nvPr/>
        </p:nvSpPr>
        <p:spPr>
          <a:xfrm>
            <a:off x="8718149" y="4761940"/>
            <a:ext cx="437188" cy="349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38" name="Picture 37" descr="Logo, company name&#10;&#10;Description automatically generated">
            <a:extLst>
              <a:ext uri="{FF2B5EF4-FFF2-40B4-BE49-F238E27FC236}">
                <a16:creationId xmlns:a16="http://schemas.microsoft.com/office/drawing/2014/main" id="{FED63E70-2B19-4BC5-9E8B-9392D3A5689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6043" y="4720953"/>
            <a:ext cx="1680726" cy="35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36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48314-E39C-4924-A114-7496B1A5E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it all 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C1F20-C35B-4574-B5EA-9BFC1F16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D375C-CA5B-0E43-BCEB-E4BC755ACD6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9E0E0E"/>
                </a:solidFill>
                <a:effectLst/>
                <a:uLnTx/>
                <a:uFillTx/>
                <a:latin typeface="Garamond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9E0E0E"/>
              </a:solidFill>
              <a:effectLst/>
              <a:uLnTx/>
              <a:uFillTx/>
              <a:latin typeface="Garamond Bold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18F679-22CC-486D-BAE6-DE8A322258B6}"/>
              </a:ext>
            </a:extLst>
          </p:cNvPr>
          <p:cNvSpPr txBox="1"/>
          <p:nvPr/>
        </p:nvSpPr>
        <p:spPr>
          <a:xfrm>
            <a:off x="6146335" y="1062185"/>
            <a:ext cx="57501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This engaged global network gives us a competitive advantage and supports our long-term success.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715020A-03BD-4642-98F1-2E60964427CC}"/>
              </a:ext>
            </a:extLst>
          </p:cNvPr>
          <p:cNvSpPr txBox="1"/>
          <p:nvPr/>
        </p:nvSpPr>
        <p:spPr>
          <a:xfrm>
            <a:off x="239958" y="1042433"/>
            <a:ext cx="60372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Our impact allies are active across all stages of our products’ lifecycles.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66DD51-9C6A-4D39-A3EF-B3993E7B154A}"/>
              </a:ext>
            </a:extLst>
          </p:cNvPr>
          <p:cNvSpPr txBox="1"/>
          <p:nvPr/>
        </p:nvSpPr>
        <p:spPr>
          <a:xfrm>
            <a:off x="8172528" y="1988003"/>
            <a:ext cx="38221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9E0E0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Scale in Impact due to </a:t>
            </a:r>
          </a:p>
          <a:p>
            <a:pPr marL="285750" marR="0" lvl="0" indent="-10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9E0E0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Efficiency of Cost</a:t>
            </a:r>
          </a:p>
          <a:p>
            <a:pPr marL="285750" marR="0" lvl="0" indent="-10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9E0E0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Execution &amp; Collaboration across Investment Strategies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86287B8-43E1-4133-B6CB-7DC2AFA554EB}"/>
              </a:ext>
            </a:extLst>
          </p:cNvPr>
          <p:cNvSpPr txBox="1"/>
          <p:nvPr/>
        </p:nvSpPr>
        <p:spPr>
          <a:xfrm>
            <a:off x="8172528" y="4567712"/>
            <a:ext cx="35536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9E0E0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Outsized brand strength and influence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6C5816-4FAA-4FD6-A1ED-57F3D4B09EC0}"/>
              </a:ext>
            </a:extLst>
          </p:cNvPr>
          <p:cNvSpPr txBox="1"/>
          <p:nvPr/>
        </p:nvSpPr>
        <p:spPr>
          <a:xfrm>
            <a:off x="8172528" y="5522818"/>
            <a:ext cx="3454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9E0E0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De-risks our products through the collective wisdom of the ecosystem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4F2D13-D644-41B4-BE2E-F7A900B5F285}"/>
              </a:ext>
            </a:extLst>
          </p:cNvPr>
          <p:cNvSpPr txBox="1"/>
          <p:nvPr/>
        </p:nvSpPr>
        <p:spPr>
          <a:xfrm>
            <a:off x="8172528" y="3484099"/>
            <a:ext cx="36927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600">
                <a:latin typeface="Garamond" panose="02020404030301010803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9E0E0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Accelerates value creation to generate better returns</a:t>
            </a: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D91CAD92-A7D4-48B7-8427-5290130247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839" y="2088574"/>
            <a:ext cx="828000" cy="828000"/>
          </a:xfrm>
          <a:prstGeom prst="rect">
            <a:avLst/>
          </a:prstGeom>
        </p:spPr>
      </p:pic>
      <p:pic>
        <p:nvPicPr>
          <p:cNvPr id="30" name="Graphic 29" descr="Influencer with solid fill">
            <a:extLst>
              <a:ext uri="{FF2B5EF4-FFF2-40B4-BE49-F238E27FC236}">
                <a16:creationId xmlns:a16="http://schemas.microsoft.com/office/drawing/2014/main" id="{A8A402A6-5300-40CF-BB64-10515996F8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84059" y="4376283"/>
            <a:ext cx="828000" cy="828000"/>
          </a:xfrm>
          <a:prstGeom prst="rect">
            <a:avLst/>
          </a:prstGeom>
        </p:spPr>
      </p:pic>
      <p:pic>
        <p:nvPicPr>
          <p:cNvPr id="32" name="Picture 31" descr="A light in the dark&#10;&#10;Description automatically generated with low confidence">
            <a:extLst>
              <a:ext uri="{FF2B5EF4-FFF2-40B4-BE49-F238E27FC236}">
                <a16:creationId xmlns:a16="http://schemas.microsoft.com/office/drawing/2014/main" id="{EB7DE5B6-6119-451F-89B9-31F1435DFC1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871" y="5322797"/>
            <a:ext cx="741936" cy="828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93EADDB-ADEA-42DC-B527-97E5AA32178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820" y="3474720"/>
            <a:ext cx="883019" cy="936000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A6E6C27-079F-4C19-B945-CDE6755ECF2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60628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CONFIDENTIAL - DO NOT DISTRIBUTE</a:t>
            </a:r>
          </a:p>
        </p:txBody>
      </p:sp>
      <p:sp>
        <p:nvSpPr>
          <p:cNvPr id="55" name="Hexagon 54">
            <a:extLst>
              <a:ext uri="{FF2B5EF4-FFF2-40B4-BE49-F238E27FC236}">
                <a16:creationId xmlns:a16="http://schemas.microsoft.com/office/drawing/2014/main" id="{71FAF2A1-3ACD-4610-A489-A39D54F7D8D9}"/>
              </a:ext>
            </a:extLst>
          </p:cNvPr>
          <p:cNvSpPr/>
          <p:nvPr/>
        </p:nvSpPr>
        <p:spPr>
          <a:xfrm>
            <a:off x="724590" y="1960854"/>
            <a:ext cx="5040000" cy="432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097F6B4-043F-45FD-9CDD-74D920E2D606}"/>
              </a:ext>
            </a:extLst>
          </p:cNvPr>
          <p:cNvSpPr txBox="1"/>
          <p:nvPr/>
        </p:nvSpPr>
        <p:spPr>
          <a:xfrm>
            <a:off x="2211449" y="2000443"/>
            <a:ext cx="2472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Future Product Design 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Sectoral Leadership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A760C1A-9027-43FC-8DA8-5BBD9176B117}"/>
              </a:ext>
            </a:extLst>
          </p:cNvPr>
          <p:cNvSpPr txBox="1"/>
          <p:nvPr/>
        </p:nvSpPr>
        <p:spPr>
          <a:xfrm rot="3780000">
            <a:off x="4552895" y="3445411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Fundraising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E7081F9-60A1-40D2-9CB5-E36A2FB4FA81}"/>
              </a:ext>
            </a:extLst>
          </p:cNvPr>
          <p:cNvSpPr txBox="1"/>
          <p:nvPr/>
        </p:nvSpPr>
        <p:spPr>
          <a:xfrm rot="17820000">
            <a:off x="4163438" y="5237262"/>
            <a:ext cx="1114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Deal Flow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9FDE220-36F1-422B-8F38-8D8D4F487CAF}"/>
              </a:ext>
            </a:extLst>
          </p:cNvPr>
          <p:cNvSpPr txBox="1"/>
          <p:nvPr/>
        </p:nvSpPr>
        <p:spPr>
          <a:xfrm>
            <a:off x="2530941" y="5590074"/>
            <a:ext cx="1032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Due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Diligence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DE2AC5D-06D6-4A1B-9F21-802D12EA6069}"/>
              </a:ext>
            </a:extLst>
          </p:cNvPr>
          <p:cNvSpPr txBox="1"/>
          <p:nvPr/>
        </p:nvSpPr>
        <p:spPr>
          <a:xfrm rot="3780000">
            <a:off x="689383" y="4623287"/>
            <a:ext cx="151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Value Creation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1C52745-CA9E-4BB1-BA2F-12F350B6D783}"/>
              </a:ext>
            </a:extLst>
          </p:cNvPr>
          <p:cNvSpPr txBox="1"/>
          <p:nvPr/>
        </p:nvSpPr>
        <p:spPr>
          <a:xfrm rot="17820000">
            <a:off x="1138221" y="2724726"/>
            <a:ext cx="1007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Strategic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Exit</a:t>
            </a:r>
          </a:p>
        </p:txBody>
      </p:sp>
      <p:sp>
        <p:nvSpPr>
          <p:cNvPr id="65" name="Hexagon 64">
            <a:extLst>
              <a:ext uri="{FF2B5EF4-FFF2-40B4-BE49-F238E27FC236}">
                <a16:creationId xmlns:a16="http://schemas.microsoft.com/office/drawing/2014/main" id="{15C8C225-D3D1-40B1-9936-34455ADB8BB8}"/>
              </a:ext>
            </a:extLst>
          </p:cNvPr>
          <p:cNvSpPr/>
          <p:nvPr/>
        </p:nvSpPr>
        <p:spPr>
          <a:xfrm>
            <a:off x="1452309" y="2688276"/>
            <a:ext cx="3600000" cy="2880000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6972E8F-321E-4BC3-9CF9-5C6FC4ED3F4E}"/>
              </a:ext>
            </a:extLst>
          </p:cNvPr>
          <p:cNvSpPr/>
          <p:nvPr/>
        </p:nvSpPr>
        <p:spPr>
          <a:xfrm rot="9303796">
            <a:off x="4378851" y="2671592"/>
            <a:ext cx="842221" cy="238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FB840E0-D354-428C-BC9F-D4891731DAF5}"/>
              </a:ext>
            </a:extLst>
          </p:cNvPr>
          <p:cNvSpPr/>
          <p:nvPr/>
        </p:nvSpPr>
        <p:spPr>
          <a:xfrm rot="12216415">
            <a:off x="4768221" y="4450889"/>
            <a:ext cx="842221" cy="238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EEEB229-CDA8-47C9-8082-2F14C248CC44}"/>
              </a:ext>
            </a:extLst>
          </p:cNvPr>
          <p:cNvSpPr/>
          <p:nvPr/>
        </p:nvSpPr>
        <p:spPr>
          <a:xfrm rot="16260000">
            <a:off x="3586413" y="5810473"/>
            <a:ext cx="842221" cy="238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ABB73FD-B8A5-4F34-B1CC-287CAFBA78A9}"/>
              </a:ext>
            </a:extLst>
          </p:cNvPr>
          <p:cNvSpPr/>
          <p:nvPr/>
        </p:nvSpPr>
        <p:spPr>
          <a:xfrm rot="17841240">
            <a:off x="1554055" y="5805476"/>
            <a:ext cx="936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C5ACD0D-1703-4BB2-82AF-65D8D61EF7CB}"/>
              </a:ext>
            </a:extLst>
          </p:cNvPr>
          <p:cNvSpPr/>
          <p:nvPr/>
        </p:nvSpPr>
        <p:spPr>
          <a:xfrm rot="12480000">
            <a:off x="866796" y="3587798"/>
            <a:ext cx="842221" cy="238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601A8C8-27F2-464A-98FA-88939972ADA8}"/>
              </a:ext>
            </a:extLst>
          </p:cNvPr>
          <p:cNvSpPr/>
          <p:nvPr/>
        </p:nvSpPr>
        <p:spPr>
          <a:xfrm rot="3875505">
            <a:off x="1532078" y="2240503"/>
            <a:ext cx="97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2" name="Arrow: Up 71">
            <a:extLst>
              <a:ext uri="{FF2B5EF4-FFF2-40B4-BE49-F238E27FC236}">
                <a16:creationId xmlns:a16="http://schemas.microsoft.com/office/drawing/2014/main" id="{4B6EDF81-76B6-4E2B-BAA7-6EA7AC13FBE7}"/>
              </a:ext>
            </a:extLst>
          </p:cNvPr>
          <p:cNvSpPr/>
          <p:nvPr/>
        </p:nvSpPr>
        <p:spPr>
          <a:xfrm rot="4453240">
            <a:off x="4565222" y="3625646"/>
            <a:ext cx="189496" cy="162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3" name="Arrow: Up 72">
            <a:extLst>
              <a:ext uri="{FF2B5EF4-FFF2-40B4-BE49-F238E27FC236}">
                <a16:creationId xmlns:a16="http://schemas.microsoft.com/office/drawing/2014/main" id="{6421A2F3-78E7-4E2B-9EF6-2D4E4825EEF5}"/>
              </a:ext>
            </a:extLst>
          </p:cNvPr>
          <p:cNvSpPr/>
          <p:nvPr/>
        </p:nvSpPr>
        <p:spPr>
          <a:xfrm rot="2228184">
            <a:off x="4007523" y="2782425"/>
            <a:ext cx="189496" cy="162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4" name="Arrow: Up 73">
            <a:extLst>
              <a:ext uri="{FF2B5EF4-FFF2-40B4-BE49-F238E27FC236}">
                <a16:creationId xmlns:a16="http://schemas.microsoft.com/office/drawing/2014/main" id="{3736DE7C-C04B-454A-A632-89586D382EC8}"/>
              </a:ext>
            </a:extLst>
          </p:cNvPr>
          <p:cNvSpPr/>
          <p:nvPr/>
        </p:nvSpPr>
        <p:spPr>
          <a:xfrm rot="6724856">
            <a:off x="4476449" y="4691117"/>
            <a:ext cx="189496" cy="162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5" name="Arrow: Up 74">
            <a:extLst>
              <a:ext uri="{FF2B5EF4-FFF2-40B4-BE49-F238E27FC236}">
                <a16:creationId xmlns:a16="http://schemas.microsoft.com/office/drawing/2014/main" id="{1E812201-8EA7-45F0-AC83-601560A380FA}"/>
              </a:ext>
            </a:extLst>
          </p:cNvPr>
          <p:cNvSpPr/>
          <p:nvPr/>
        </p:nvSpPr>
        <p:spPr>
          <a:xfrm rot="11423785">
            <a:off x="2577002" y="5369811"/>
            <a:ext cx="189496" cy="162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6" name="Arrow: Up 75">
            <a:extLst>
              <a:ext uri="{FF2B5EF4-FFF2-40B4-BE49-F238E27FC236}">
                <a16:creationId xmlns:a16="http://schemas.microsoft.com/office/drawing/2014/main" id="{F9B04A8F-5491-4FC5-8987-CB01C48E503E}"/>
              </a:ext>
            </a:extLst>
          </p:cNvPr>
          <p:cNvSpPr/>
          <p:nvPr/>
        </p:nvSpPr>
        <p:spPr>
          <a:xfrm rot="14612369">
            <a:off x="1947001" y="4888670"/>
            <a:ext cx="189496" cy="162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7" name="Arrow: Up 76">
            <a:extLst>
              <a:ext uri="{FF2B5EF4-FFF2-40B4-BE49-F238E27FC236}">
                <a16:creationId xmlns:a16="http://schemas.microsoft.com/office/drawing/2014/main" id="{F61CB472-A08C-4591-BE9B-A63D2CE9DFF4}"/>
              </a:ext>
            </a:extLst>
          </p:cNvPr>
          <p:cNvSpPr/>
          <p:nvPr/>
        </p:nvSpPr>
        <p:spPr>
          <a:xfrm rot="18172253">
            <a:off x="1924200" y="3241448"/>
            <a:ext cx="189496" cy="162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8" name="Arrow: Up 77">
            <a:extLst>
              <a:ext uri="{FF2B5EF4-FFF2-40B4-BE49-F238E27FC236}">
                <a16:creationId xmlns:a16="http://schemas.microsoft.com/office/drawing/2014/main" id="{EE9E7395-D79F-4A66-97BA-35B1B23CB8F4}"/>
              </a:ext>
            </a:extLst>
          </p:cNvPr>
          <p:cNvSpPr/>
          <p:nvPr/>
        </p:nvSpPr>
        <p:spPr>
          <a:xfrm>
            <a:off x="2515717" y="2755050"/>
            <a:ext cx="189496" cy="162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9" name="Arrow: Up 78">
            <a:extLst>
              <a:ext uri="{FF2B5EF4-FFF2-40B4-BE49-F238E27FC236}">
                <a16:creationId xmlns:a16="http://schemas.microsoft.com/office/drawing/2014/main" id="{45D9A228-8FF5-40FC-803A-6E458A50690B}"/>
              </a:ext>
            </a:extLst>
          </p:cNvPr>
          <p:cNvSpPr/>
          <p:nvPr/>
        </p:nvSpPr>
        <p:spPr>
          <a:xfrm rot="15006963">
            <a:off x="1660340" y="4075858"/>
            <a:ext cx="189496" cy="162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0" name="Arrow: Up 79">
            <a:extLst>
              <a:ext uri="{FF2B5EF4-FFF2-40B4-BE49-F238E27FC236}">
                <a16:creationId xmlns:a16="http://schemas.microsoft.com/office/drawing/2014/main" id="{4961D879-7070-4EAD-93E1-30798558DD3A}"/>
              </a:ext>
            </a:extLst>
          </p:cNvPr>
          <p:cNvSpPr/>
          <p:nvPr/>
        </p:nvSpPr>
        <p:spPr>
          <a:xfrm rot="9186280">
            <a:off x="3868990" y="5317491"/>
            <a:ext cx="189496" cy="162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81" name="Picture 80" descr="A picture containing vector graphics, dishware&#10;&#10;Description automatically generated">
            <a:extLst>
              <a:ext uri="{FF2B5EF4-FFF2-40B4-BE49-F238E27FC236}">
                <a16:creationId xmlns:a16="http://schemas.microsoft.com/office/drawing/2014/main" id="{06FA0696-5F17-489E-BC72-370679C6E4B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45" t="13226" r="21447" b="30212"/>
          <a:stretch/>
        </p:blipFill>
        <p:spPr>
          <a:xfrm>
            <a:off x="1880461" y="2769834"/>
            <a:ext cx="2728258" cy="2721224"/>
          </a:xfrm>
          <a:prstGeom prst="ellipse">
            <a:avLst/>
          </a:prstGeom>
          <a:solidFill>
            <a:schemeClr val="bg2">
              <a:alpha val="0"/>
            </a:schemeClr>
          </a:solidFill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B8D9FA18-E5EC-424E-9997-A102434180ED}"/>
              </a:ext>
            </a:extLst>
          </p:cNvPr>
          <p:cNvSpPr txBox="1"/>
          <p:nvPr/>
        </p:nvSpPr>
        <p:spPr>
          <a:xfrm>
            <a:off x="2353326" y="3707018"/>
            <a:ext cx="1685274" cy="483079"/>
          </a:xfrm>
          <a:prstGeom prst="roundRect">
            <a:avLst>
              <a:gd name="adj" fmla="val 50000"/>
            </a:avLst>
          </a:prstGeom>
          <a:solidFill>
            <a:schemeClr val="bg2">
              <a:alpha val="60000"/>
            </a:schemeClr>
          </a:solidFill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9E0E0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Impact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9E0E0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3128779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6" grpId="0"/>
      <p:bldP spid="56" grpId="0"/>
      <p:bldP spid="58" grpId="0"/>
      <p:bldP spid="60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>
            <a:extLst>
              <a:ext uri="{FF2B5EF4-FFF2-40B4-BE49-F238E27FC236}">
                <a16:creationId xmlns:a16="http://schemas.microsoft.com/office/drawing/2014/main" id="{5D5FB492-1DC8-4C78-9D17-108E32DDFD8B}"/>
              </a:ext>
            </a:extLst>
          </p:cNvPr>
          <p:cNvSpPr/>
          <p:nvPr/>
        </p:nvSpPr>
        <p:spPr>
          <a:xfrm>
            <a:off x="1652749" y="1079147"/>
            <a:ext cx="451259" cy="477457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D2DD88-B166-4C29-A9D9-AC462EC6CD4E}"/>
              </a:ext>
            </a:extLst>
          </p:cNvPr>
          <p:cNvSpPr/>
          <p:nvPr/>
        </p:nvSpPr>
        <p:spPr>
          <a:xfrm>
            <a:off x="7722319" y="2204393"/>
            <a:ext cx="451259" cy="277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555C7FF-01AD-4626-9732-2E1C9EDBFB44}"/>
              </a:ext>
            </a:extLst>
          </p:cNvPr>
          <p:cNvSpPr/>
          <p:nvPr/>
        </p:nvSpPr>
        <p:spPr>
          <a:xfrm>
            <a:off x="4650074" y="1722677"/>
            <a:ext cx="451259" cy="3600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D4059E9-A89D-4570-8262-B87513D979D5}"/>
              </a:ext>
            </a:extLst>
          </p:cNvPr>
          <p:cNvSpPr/>
          <p:nvPr/>
        </p:nvSpPr>
        <p:spPr>
          <a:xfrm>
            <a:off x="3109340" y="1481563"/>
            <a:ext cx="451259" cy="4068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4" name="Trapezoid 23">
            <a:extLst>
              <a:ext uri="{FF2B5EF4-FFF2-40B4-BE49-F238E27FC236}">
                <a16:creationId xmlns:a16="http://schemas.microsoft.com/office/drawing/2014/main" id="{DBDEC219-71E5-4C13-BB18-ADC50502004F}"/>
              </a:ext>
            </a:extLst>
          </p:cNvPr>
          <p:cNvSpPr/>
          <p:nvPr/>
        </p:nvSpPr>
        <p:spPr>
          <a:xfrm rot="5400000" flipV="1">
            <a:off x="8735778" y="1998777"/>
            <a:ext cx="3832161" cy="3097779"/>
          </a:xfrm>
          <a:prstGeom prst="trapezoid">
            <a:avLst>
              <a:gd name="adj" fmla="val 2962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39A19F-ECA9-4843-9956-8CCB97569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41300"/>
            <a:ext cx="10170551" cy="451304"/>
          </a:xfrm>
        </p:spPr>
        <p:txBody>
          <a:bodyPr>
            <a:noAutofit/>
          </a:bodyPr>
          <a:lstStyle/>
          <a:p>
            <a:r>
              <a:rPr lang="en-GB" dirty="0"/>
              <a:t>Our impact network supports Conduit Capital’s product innovation process with pipeline, expertise, relationships and capital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C8032-6D4C-44ED-A7F8-B4BC6FAC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4137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D375C-CA5B-0E43-BCEB-E4BC755ACD6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9E0E0E"/>
                </a:solidFill>
                <a:effectLst/>
                <a:uLnTx/>
                <a:uFillTx/>
                <a:latin typeface="Garamond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9E0E0E"/>
              </a:solidFill>
              <a:effectLst/>
              <a:uLnTx/>
              <a:uFillTx/>
              <a:latin typeface="Garamond Bold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38666E1-BFED-469E-9BC4-CC3DF3537045}"/>
              </a:ext>
            </a:extLst>
          </p:cNvPr>
          <p:cNvSpPr/>
          <p:nvPr/>
        </p:nvSpPr>
        <p:spPr>
          <a:xfrm>
            <a:off x="6205141" y="1922337"/>
            <a:ext cx="351173" cy="3240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6" name="Trapezoid 15">
            <a:extLst>
              <a:ext uri="{FF2B5EF4-FFF2-40B4-BE49-F238E27FC236}">
                <a16:creationId xmlns:a16="http://schemas.microsoft.com/office/drawing/2014/main" id="{D57C4BA9-6F33-4FB5-84BA-AF73A0DA55CE}"/>
              </a:ext>
            </a:extLst>
          </p:cNvPr>
          <p:cNvSpPr/>
          <p:nvPr/>
        </p:nvSpPr>
        <p:spPr>
          <a:xfrm rot="5400000">
            <a:off x="2136101" y="-1206876"/>
            <a:ext cx="5209080" cy="9481281"/>
          </a:xfrm>
          <a:prstGeom prst="trapezoid">
            <a:avLst>
              <a:gd name="adj" fmla="val 4101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A7C3E2E-9C4E-4754-96DD-387E64098535}"/>
              </a:ext>
            </a:extLst>
          </p:cNvPr>
          <p:cNvSpPr/>
          <p:nvPr/>
        </p:nvSpPr>
        <p:spPr>
          <a:xfrm rot="16200000">
            <a:off x="8624861" y="4828121"/>
            <a:ext cx="1080000" cy="2520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Capital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E1E5C264-87AA-4265-81CF-523D26C0B67D}"/>
              </a:ext>
            </a:extLst>
          </p:cNvPr>
          <p:cNvSpPr/>
          <p:nvPr/>
        </p:nvSpPr>
        <p:spPr>
          <a:xfrm rot="16200000">
            <a:off x="6058568" y="4828124"/>
            <a:ext cx="1080000" cy="2520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Expertise/Knowledge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7F816F77-0CBB-46CE-A02E-7AB465832905}"/>
              </a:ext>
            </a:extLst>
          </p:cNvPr>
          <p:cNvSpPr/>
          <p:nvPr/>
        </p:nvSpPr>
        <p:spPr>
          <a:xfrm rot="16200000">
            <a:off x="3500289" y="4828124"/>
            <a:ext cx="1080000" cy="2520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Relationships/Networks</a:t>
            </a:r>
          </a:p>
        </p:txBody>
      </p:sp>
      <p:pic>
        <p:nvPicPr>
          <p:cNvPr id="35" name="Graphic 34" descr="Brainstorm">
            <a:extLst>
              <a:ext uri="{FF2B5EF4-FFF2-40B4-BE49-F238E27FC236}">
                <a16:creationId xmlns:a16="http://schemas.microsoft.com/office/drawing/2014/main" id="{7E3CB3F3-B743-4E3B-BC57-9D2ECB912F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5321" y="5635662"/>
            <a:ext cx="566494" cy="566494"/>
          </a:xfrm>
          <a:prstGeom prst="rect">
            <a:avLst/>
          </a:prstGeom>
        </p:spPr>
      </p:pic>
      <p:pic>
        <p:nvPicPr>
          <p:cNvPr id="37" name="Graphic 36" descr="Customer review">
            <a:extLst>
              <a:ext uri="{FF2B5EF4-FFF2-40B4-BE49-F238E27FC236}">
                <a16:creationId xmlns:a16="http://schemas.microsoft.com/office/drawing/2014/main" id="{CFF13737-88A7-4628-B842-E3EBEDC46F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46785" y="5635662"/>
            <a:ext cx="587009" cy="587009"/>
          </a:xfrm>
          <a:prstGeom prst="rect">
            <a:avLst/>
          </a:prstGeom>
        </p:spPr>
      </p:pic>
      <p:pic>
        <p:nvPicPr>
          <p:cNvPr id="43" name="Graphic 42" descr="Coins">
            <a:extLst>
              <a:ext uri="{FF2B5EF4-FFF2-40B4-BE49-F238E27FC236}">
                <a16:creationId xmlns:a16="http://schemas.microsoft.com/office/drawing/2014/main" id="{C42789E0-CCFA-449C-840E-B17D36371F5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45298" y="5599345"/>
            <a:ext cx="639127" cy="639127"/>
          </a:xfrm>
          <a:prstGeom prst="rect">
            <a:avLst/>
          </a:prstGeom>
        </p:spPr>
      </p:pic>
      <p:sp>
        <p:nvSpPr>
          <p:cNvPr id="3" name="Flowchart: Stored Data 2">
            <a:extLst>
              <a:ext uri="{FF2B5EF4-FFF2-40B4-BE49-F238E27FC236}">
                <a16:creationId xmlns:a16="http://schemas.microsoft.com/office/drawing/2014/main" id="{70EEE1D9-304C-42BC-8A53-6763176C723C}"/>
              </a:ext>
            </a:extLst>
          </p:cNvPr>
          <p:cNvSpPr/>
          <p:nvPr/>
        </p:nvSpPr>
        <p:spPr>
          <a:xfrm>
            <a:off x="1864765" y="1481564"/>
            <a:ext cx="1500627" cy="4068000"/>
          </a:xfrm>
          <a:prstGeom prst="flowChartOnlineStorag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37ABEC-50DA-49F3-B3B5-FDE072F97752}"/>
              </a:ext>
            </a:extLst>
          </p:cNvPr>
          <p:cNvSpPr txBox="1"/>
          <p:nvPr/>
        </p:nvSpPr>
        <p:spPr>
          <a:xfrm>
            <a:off x="1632996" y="3143456"/>
            <a:ext cx="17520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Conduit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Capital</a:t>
            </a:r>
          </a:p>
        </p:txBody>
      </p:sp>
      <p:sp>
        <p:nvSpPr>
          <p:cNvPr id="30" name="Flowchart: Stored Data 29">
            <a:extLst>
              <a:ext uri="{FF2B5EF4-FFF2-40B4-BE49-F238E27FC236}">
                <a16:creationId xmlns:a16="http://schemas.microsoft.com/office/drawing/2014/main" id="{D613F42D-954B-4AE1-ABA2-E9FBD9682D4D}"/>
              </a:ext>
            </a:extLst>
          </p:cNvPr>
          <p:cNvSpPr/>
          <p:nvPr/>
        </p:nvSpPr>
        <p:spPr>
          <a:xfrm>
            <a:off x="3414674" y="1717904"/>
            <a:ext cx="1465075" cy="3600000"/>
          </a:xfrm>
          <a:prstGeom prst="flowChartOnlineStorage">
            <a:avLst/>
          </a:prstGeom>
          <a:solidFill>
            <a:schemeClr val="accent2">
              <a:lumMod val="75000"/>
              <a:alpha val="7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AD42D5-348A-4585-BDA7-1B088E121CE2}"/>
              </a:ext>
            </a:extLst>
          </p:cNvPr>
          <p:cNvSpPr/>
          <p:nvPr/>
        </p:nvSpPr>
        <p:spPr>
          <a:xfrm>
            <a:off x="3451273" y="2939750"/>
            <a:ext cx="1193165" cy="1053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Initial Vetting</a:t>
            </a:r>
          </a:p>
        </p:txBody>
      </p:sp>
      <p:sp>
        <p:nvSpPr>
          <p:cNvPr id="34" name="Flowchart: Stored Data 33">
            <a:extLst>
              <a:ext uri="{FF2B5EF4-FFF2-40B4-BE49-F238E27FC236}">
                <a16:creationId xmlns:a16="http://schemas.microsoft.com/office/drawing/2014/main" id="{3160906A-24B2-44C1-825E-DE4D2AA80B4B}"/>
              </a:ext>
            </a:extLst>
          </p:cNvPr>
          <p:cNvSpPr/>
          <p:nvPr/>
        </p:nvSpPr>
        <p:spPr>
          <a:xfrm>
            <a:off x="8139318" y="2412326"/>
            <a:ext cx="1402136" cy="2242876"/>
          </a:xfrm>
          <a:prstGeom prst="flowChartOnlineStorage">
            <a:avLst/>
          </a:prstGeom>
          <a:solidFill>
            <a:schemeClr val="accent2">
              <a:lumMod val="75000"/>
              <a:alpha val="7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Flowchart: Stored Data 8">
            <a:extLst>
              <a:ext uri="{FF2B5EF4-FFF2-40B4-BE49-F238E27FC236}">
                <a16:creationId xmlns:a16="http://schemas.microsoft.com/office/drawing/2014/main" id="{953DF618-1676-48C5-B358-87FF598D916F}"/>
              </a:ext>
            </a:extLst>
          </p:cNvPr>
          <p:cNvSpPr/>
          <p:nvPr/>
        </p:nvSpPr>
        <p:spPr>
          <a:xfrm>
            <a:off x="6488074" y="2204393"/>
            <a:ext cx="1465075" cy="2772000"/>
          </a:xfrm>
          <a:prstGeom prst="flowChartOnlineStorage">
            <a:avLst/>
          </a:prstGeom>
          <a:solidFill>
            <a:schemeClr val="accent2">
              <a:lumMod val="75000"/>
              <a:alpha val="7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A35007-ED5A-41CB-955C-0D7594EB473A}"/>
              </a:ext>
            </a:extLst>
          </p:cNvPr>
          <p:cNvSpPr/>
          <p:nvPr/>
        </p:nvSpPr>
        <p:spPr>
          <a:xfrm>
            <a:off x="6505454" y="3050129"/>
            <a:ext cx="1193165" cy="832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Product Development</a:t>
            </a:r>
          </a:p>
        </p:txBody>
      </p:sp>
      <p:sp>
        <p:nvSpPr>
          <p:cNvPr id="32" name="Flowchart: Stored Data 31">
            <a:extLst>
              <a:ext uri="{FF2B5EF4-FFF2-40B4-BE49-F238E27FC236}">
                <a16:creationId xmlns:a16="http://schemas.microsoft.com/office/drawing/2014/main" id="{76C62207-2668-4C6F-88CD-24C14E7C291F}"/>
              </a:ext>
            </a:extLst>
          </p:cNvPr>
          <p:cNvSpPr/>
          <p:nvPr/>
        </p:nvSpPr>
        <p:spPr>
          <a:xfrm>
            <a:off x="4971389" y="1922337"/>
            <a:ext cx="1465075" cy="3240000"/>
          </a:xfrm>
          <a:prstGeom prst="flowChartOnlineStorage">
            <a:avLst/>
          </a:prstGeom>
          <a:solidFill>
            <a:schemeClr val="accent2">
              <a:lumMod val="75000"/>
              <a:alpha val="7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943443-EB63-4A10-9483-0661BD949457}"/>
              </a:ext>
            </a:extLst>
          </p:cNvPr>
          <p:cNvSpPr/>
          <p:nvPr/>
        </p:nvSpPr>
        <p:spPr>
          <a:xfrm>
            <a:off x="4990586" y="3063850"/>
            <a:ext cx="1193165" cy="805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Investment and Impact Design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D6E5BB-0A15-486F-A79F-2247BFD4E24F}"/>
              </a:ext>
            </a:extLst>
          </p:cNvPr>
          <p:cNvSpPr/>
          <p:nvPr/>
        </p:nvSpPr>
        <p:spPr>
          <a:xfrm>
            <a:off x="8146418" y="3050129"/>
            <a:ext cx="1193165" cy="832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Execution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D3AD56-FAA1-4C45-B7C6-6B1EBE31BDA9}"/>
              </a:ext>
            </a:extLst>
          </p:cNvPr>
          <p:cNvSpPr/>
          <p:nvPr/>
        </p:nvSpPr>
        <p:spPr>
          <a:xfrm>
            <a:off x="9223312" y="2166347"/>
            <a:ext cx="2917201" cy="2525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9E0E0E"/>
                </a:solidFill>
                <a:effectLst/>
                <a:uLnTx/>
                <a:uFillTx/>
                <a:latin typeface="Garamond" panose="02020404030301010803"/>
              </a:rPr>
              <a:t>New innovative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9E0E0E"/>
                </a:solidFill>
                <a:effectLst/>
                <a:uLnTx/>
                <a:uFillTx/>
                <a:latin typeface="Garamond" panose="02020404030301010803"/>
              </a:rPr>
              <a:t>products that provide:</a:t>
            </a:r>
          </a:p>
          <a:p>
            <a:pPr marL="342900" lvl="0" indent="-165100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9E0E0E"/>
                </a:solidFill>
              </a:rPr>
              <a:t>Impact/Social returns</a:t>
            </a:r>
          </a:p>
          <a:p>
            <a:pPr marL="342900" marR="0" lvl="0" indent="-165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9E0E0E"/>
                </a:solidFill>
                <a:effectLst/>
                <a:uLnTx/>
                <a:uFillTx/>
                <a:latin typeface="Garamond" panose="02020404030301010803"/>
              </a:rPr>
              <a:t>Financial returns</a:t>
            </a:r>
          </a:p>
          <a:p>
            <a:pPr marL="342900" marR="0" lvl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9E0E0E"/>
                </a:solidFill>
                <a:effectLst/>
                <a:uLnTx/>
                <a:uFillTx/>
                <a:latin typeface="Garamond" panose="02020404030301010803"/>
              </a:rPr>
              <a:t>Sectoral leadership</a:t>
            </a:r>
          </a:p>
        </p:txBody>
      </p:sp>
      <p:sp>
        <p:nvSpPr>
          <p:cNvPr id="36" name="Flowchart: Stored Data 35">
            <a:extLst>
              <a:ext uri="{FF2B5EF4-FFF2-40B4-BE49-F238E27FC236}">
                <a16:creationId xmlns:a16="http://schemas.microsoft.com/office/drawing/2014/main" id="{899F38CC-0BC5-4120-A0E6-DD498D389CEC}"/>
              </a:ext>
            </a:extLst>
          </p:cNvPr>
          <p:cNvSpPr/>
          <p:nvPr/>
        </p:nvSpPr>
        <p:spPr>
          <a:xfrm>
            <a:off x="389888" y="1079147"/>
            <a:ext cx="1500627" cy="4774576"/>
          </a:xfrm>
          <a:prstGeom prst="flowChartOnlineStorag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E758DC9-DA2D-47BD-B1B3-EBDCEE527EAC}"/>
              </a:ext>
            </a:extLst>
          </p:cNvPr>
          <p:cNvSpPr txBox="1"/>
          <p:nvPr/>
        </p:nvSpPr>
        <p:spPr>
          <a:xfrm>
            <a:off x="325885" y="3087801"/>
            <a:ext cx="13567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bg2"/>
                </a:solidFill>
                <a:latin typeface="Garamond" panose="02020404030301010803"/>
              </a:rPr>
              <a:t>Impact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Network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2" name="Arrow: Bent-Up 21">
            <a:extLst>
              <a:ext uri="{FF2B5EF4-FFF2-40B4-BE49-F238E27FC236}">
                <a16:creationId xmlns:a16="http://schemas.microsoft.com/office/drawing/2014/main" id="{725E2A72-1616-4786-A60A-78398D4EB442}"/>
              </a:ext>
            </a:extLst>
          </p:cNvPr>
          <p:cNvSpPr/>
          <p:nvPr/>
        </p:nvSpPr>
        <p:spPr>
          <a:xfrm rot="5400000">
            <a:off x="1547572" y="5432056"/>
            <a:ext cx="585114" cy="1500627"/>
          </a:xfrm>
          <a:prstGeom prst="bentUpArrow">
            <a:avLst>
              <a:gd name="adj1" fmla="val 28206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01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3" grpId="0" animBg="1"/>
      <p:bldP spid="30" grpId="0" animBg="1"/>
      <p:bldP spid="34" grpId="0" animBg="1"/>
      <p:bldP spid="9" grpId="0" animBg="1"/>
      <p:bldP spid="32" grpId="0" animBg="1"/>
      <p:bldP spid="17" grpId="0"/>
      <p:bldP spid="36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Conduit Capital colours">
      <a:dk1>
        <a:srgbClr val="9E0E0E"/>
      </a:dk1>
      <a:lt1>
        <a:srgbClr val="FFFFFF"/>
      </a:lt1>
      <a:dk2>
        <a:srgbClr val="44546A"/>
      </a:dk2>
      <a:lt2>
        <a:srgbClr val="FFFFFF"/>
      </a:lt2>
      <a:accent1>
        <a:srgbClr val="737373"/>
      </a:accent1>
      <a:accent2>
        <a:srgbClr val="9E0E0E"/>
      </a:accent2>
      <a:accent3>
        <a:srgbClr val="737373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AP_Intro_v.5_NEW_LOGO_v3  -  Read-Only" id="{22B74B49-B4CD-4BA2-BB43-62B6C887D8F8}" vid="{9C1E9D33-D9F3-416A-BEC4-3EA5003D1537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376</Words>
  <Application>Microsoft Office PowerPoint</Application>
  <PresentationFormat>Widescreen</PresentationFormat>
  <Paragraphs>77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Garamond</vt:lpstr>
      <vt:lpstr>Garamond Bold</vt:lpstr>
      <vt:lpstr>Garamond Regular</vt:lpstr>
      <vt:lpstr>Office Theme</vt:lpstr>
      <vt:lpstr>4_Office Theme</vt:lpstr>
      <vt:lpstr>1_Office Theme</vt:lpstr>
      <vt:lpstr>PowerPoint Presentation</vt:lpstr>
      <vt:lpstr>Our Global Ecosystem is an unparalleled source of impact solutions and innovation for Conduit Capital to incubate from idea to execution</vt:lpstr>
      <vt:lpstr>How it all works</vt:lpstr>
      <vt:lpstr>Our impact network supports Conduit Capital’s product innovation process with pipeline, expertise, relationships and capital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Zulkoski</dc:creator>
  <cp:lastModifiedBy>Robert Zulkoski</cp:lastModifiedBy>
  <cp:revision>1</cp:revision>
  <dcterms:created xsi:type="dcterms:W3CDTF">2021-12-07T16:09:02Z</dcterms:created>
  <dcterms:modified xsi:type="dcterms:W3CDTF">2021-12-07T16:22:42Z</dcterms:modified>
</cp:coreProperties>
</file>