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94" r:id="rId1"/>
  </p:sldMasterIdLst>
  <p:notesMasterIdLst>
    <p:notesMasterId r:id="rId13"/>
  </p:notesMasterIdLst>
  <p:handoutMasterIdLst>
    <p:handoutMasterId r:id="rId14"/>
  </p:handoutMasterIdLst>
  <p:sldIdLst>
    <p:sldId id="904" r:id="rId2"/>
    <p:sldId id="971" r:id="rId3"/>
    <p:sldId id="982" r:id="rId4"/>
    <p:sldId id="983" r:id="rId5"/>
    <p:sldId id="984" r:id="rId6"/>
    <p:sldId id="988" r:id="rId7"/>
    <p:sldId id="908" r:id="rId8"/>
    <p:sldId id="985" r:id="rId9"/>
    <p:sldId id="986" r:id="rId10"/>
    <p:sldId id="827" r:id="rId11"/>
    <p:sldId id="987" r:id="rId12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orient="horz" pos="73" userDrawn="1">
          <p15:clr>
            <a:srgbClr val="A4A3A4"/>
          </p15:clr>
        </p15:guide>
        <p15:guide id="3" orient="horz" pos="459" userDrawn="1">
          <p15:clr>
            <a:srgbClr val="A4A3A4"/>
          </p15:clr>
        </p15:guide>
        <p15:guide id="4" orient="horz" pos="777" userDrawn="1">
          <p15:clr>
            <a:srgbClr val="A4A3A4"/>
          </p15:clr>
        </p15:guide>
        <p15:guide id="5" orient="horz" pos="1389" userDrawn="1">
          <p15:clr>
            <a:srgbClr val="A4A3A4"/>
          </p15:clr>
        </p15:guide>
        <p15:guide id="6" orient="horz" pos="1548" userDrawn="1">
          <p15:clr>
            <a:srgbClr val="A4A3A4"/>
          </p15:clr>
        </p15:guide>
        <p15:guide id="7" orient="horz" pos="346" userDrawn="1">
          <p15:clr>
            <a:srgbClr val="A4A3A4"/>
          </p15:clr>
        </p15:guide>
        <p15:guide id="8" orient="horz" pos="2228" userDrawn="1">
          <p15:clr>
            <a:srgbClr val="A4A3A4"/>
          </p15:clr>
        </p15:guide>
        <p15:guide id="9" orient="horz" pos="2818" userDrawn="1">
          <p15:clr>
            <a:srgbClr val="A4A3A4"/>
          </p15:clr>
        </p15:guide>
        <p15:guide id="10" orient="horz" pos="2908" userDrawn="1">
          <p15:clr>
            <a:srgbClr val="A4A3A4"/>
          </p15:clr>
        </p15:guide>
        <p15:guide id="11" orient="horz" pos="3407" userDrawn="1">
          <p15:clr>
            <a:srgbClr val="A4A3A4"/>
          </p15:clr>
        </p15:guide>
        <p15:guide id="12" orient="horz" pos="2976" userDrawn="1">
          <p15:clr>
            <a:srgbClr val="A4A3A4"/>
          </p15:clr>
        </p15:guide>
        <p15:guide id="13" orient="horz" pos="3884" userDrawn="1">
          <p15:clr>
            <a:srgbClr val="A4A3A4"/>
          </p15:clr>
        </p15:guide>
        <p15:guide id="14" pos="642" userDrawn="1">
          <p15:clr>
            <a:srgbClr val="A4A3A4"/>
          </p15:clr>
        </p15:guide>
        <p15:guide id="15" pos="325" userDrawn="1">
          <p15:clr>
            <a:srgbClr val="A4A3A4"/>
          </p15:clr>
        </p15:guide>
        <p15:guide id="16" orient="horz" pos="595" userDrawn="1">
          <p15:clr>
            <a:srgbClr val="A4A3A4"/>
          </p15:clr>
        </p15:guide>
        <p15:guide id="17" pos="7491" userDrawn="1">
          <p15:clr>
            <a:srgbClr val="A4A3A4"/>
          </p15:clr>
        </p15:guide>
        <p15:guide id="18" pos="3137" userDrawn="1">
          <p15:clr>
            <a:srgbClr val="A4A3A4"/>
          </p15:clr>
        </p15:guide>
        <p15:guide id="19" pos="4588" userDrawn="1">
          <p15:clr>
            <a:srgbClr val="A4A3A4"/>
          </p15:clr>
        </p15:guide>
        <p15:guide id="20" pos="1057" userDrawn="1">
          <p15:clr>
            <a:srgbClr val="A4A3A4"/>
          </p15:clr>
        </p15:guide>
        <p15:guide id="21" orient="horz" pos="109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Овчинникова Валерия Алексеева" initials="ОВА" lastIdx="2" clrIdx="0">
    <p:extLst>
      <p:ext uri="{19B8F6BF-5375-455C-9EA6-DF929625EA0E}">
        <p15:presenceInfo xmlns:p15="http://schemas.microsoft.com/office/powerpoint/2012/main" userId="Овчинникова Валерия Алексеева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165"/>
    <a:srgbClr val="9DF363"/>
    <a:srgbClr val="6245ED"/>
    <a:srgbClr val="FB8500"/>
    <a:srgbClr val="7373EF"/>
    <a:srgbClr val="DE39F7"/>
    <a:srgbClr val="F090DA"/>
    <a:srgbClr val="FFC70A"/>
    <a:srgbClr val="D631A7"/>
    <a:srgbClr val="003C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Нет стиля, сетка таблиц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Нет стиля, нет сетки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Светлый стиль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Светлый стиль 1 — акцент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Светлый стиль 2 — акцент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Светлый стиль 2 — акцент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793D81CF-94F2-401A-BA57-92F5A7B2D0C5}" styleName="Средний стиль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894"/>
    <p:restoredTop sz="96296"/>
  </p:normalViewPr>
  <p:slideViewPr>
    <p:cSldViewPr snapToGrid="0" snapToObjects="1">
      <p:cViewPr varScale="1">
        <p:scale>
          <a:sx n="69" d="100"/>
          <a:sy n="69" d="100"/>
        </p:scale>
        <p:origin x="912" y="32"/>
      </p:cViewPr>
      <p:guideLst>
        <p:guide orient="horz" pos="73"/>
        <p:guide orient="horz" pos="459"/>
        <p:guide orient="horz" pos="777"/>
        <p:guide orient="horz" pos="1389"/>
        <p:guide orient="horz" pos="1548"/>
        <p:guide orient="horz" pos="346"/>
        <p:guide orient="horz" pos="2228"/>
        <p:guide orient="horz" pos="2818"/>
        <p:guide orient="horz" pos="2908"/>
        <p:guide orient="horz" pos="3407"/>
        <p:guide orient="horz" pos="2976"/>
        <p:guide orient="horz" pos="3884"/>
        <p:guide pos="642"/>
        <p:guide pos="325"/>
        <p:guide orient="horz" pos="595"/>
        <p:guide pos="7491"/>
        <p:guide pos="3137"/>
        <p:guide pos="4588"/>
        <p:guide pos="1057"/>
        <p:guide orient="horz" pos="1094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 showGuides="1">
      <p:cViewPr varScale="1">
        <p:scale>
          <a:sx n="145" d="100"/>
          <a:sy n="145" d="100"/>
        </p:scale>
        <p:origin x="4768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C31F895-1645-154B-832E-CF1CA5B0126B}" type="datetimeFigureOut">
              <a:rPr lang="en-US">
                <a:latin typeface="Arial" panose="020B0604020202020204" pitchFamily="34" charset="0"/>
              </a:rPr>
              <a:pPr>
                <a:defRPr/>
              </a:pPr>
              <a:t>4/1/2022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2DE443F-78D3-5A41-AEFC-B9F890DFA295}" type="slidenum">
              <a:rPr lang="en-US">
                <a:latin typeface="Arial" panose="020B0604020202020204" pitchFamily="34" charset="0"/>
              </a:rPr>
              <a:pPr>
                <a:defRPr/>
              </a:pPr>
              <a:t>‹#›</a:t>
            </a:fld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97011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b="0" i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b="0" i="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545D955-A196-FB47-8180-81B2865776D4}" type="datetimeFigureOut">
              <a:rPr lang="en-US" smtClean="0"/>
              <a:pPr>
                <a:defRPr/>
              </a:pPr>
              <a:t>4/1/2022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b="0" i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b="0" i="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649D9C3D-CDA8-2446-9A38-A3DDDFEA393F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3188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189" algn="l" rtl="0" fontAlgn="base">
      <a:spcBef>
        <a:spcPct val="30000"/>
      </a:spcBef>
      <a:spcAft>
        <a:spcPct val="0"/>
      </a:spcAft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377" algn="l" rtl="0" fontAlgn="base">
      <a:spcBef>
        <a:spcPct val="30000"/>
      </a:spcBef>
      <a:spcAft>
        <a:spcPct val="0"/>
      </a:spcAft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566" algn="l" rtl="0" fontAlgn="base">
      <a:spcBef>
        <a:spcPct val="30000"/>
      </a:spcBef>
      <a:spcAft>
        <a:spcPct val="0"/>
      </a:spcAft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754" algn="l" rtl="0" fontAlgn="base">
      <a:spcBef>
        <a:spcPct val="30000"/>
      </a:spcBef>
      <a:spcAft>
        <a:spcPct val="0"/>
      </a:spcAft>
      <a:defRPr sz="1200" b="0" i="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5943" algn="l" defTabSz="91437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131" algn="l" defTabSz="91437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320" algn="l" defTabSz="91437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509" algn="l" defTabSz="91437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1968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513550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697607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43655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738506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D613C62-F0FC-DB44-9E1C-B2A5522375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96082546-694C-1A47-BDDA-44ABD8459A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 dirty="0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FD6639E0-7D51-624C-9E9B-C85C096C9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EE597-4A91-9D48-9FAB-603BD9BD52CC}" type="datetime1">
              <a:rPr lang="ru-RU" smtClean="0"/>
              <a:t>01.04.2022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47F9A32-8C55-A64C-A8D8-1B1FF488E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1EE0F376-86B9-964F-9575-438105DB6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58B0A-5CA9-40F8-B6EF-6A66E579DE5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91803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43753CF-D25D-1443-A3EB-A9F12F6A5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7586CA98-1D6C-4A42-A2FF-5F9B07EA5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BA739E9A-27C9-BE4D-B755-DF593A6DA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F9306-5B52-3744-96B0-B8DEB63764EA}" type="datetime1">
              <a:rPr lang="ru-RU" smtClean="0"/>
              <a:t>01.04.2022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C444CA59-FF1F-984F-A270-B624BB355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03C11745-60FD-6D4C-888B-7493921DC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53233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FB6E82A-60F0-5B46-9E08-464197236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8F85E357-3980-9941-8E3C-4761D5112A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dirty="0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8F22A144-3735-554C-B8BE-CF220FF91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23A8C-B984-CE43-ACE2-51223B4F2F51}" type="datetime1">
              <a:rPr lang="ru-RU" smtClean="0"/>
              <a:t>01.04.2022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408B859-4A15-2148-B9E3-261E61D30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9B17269-5264-5141-8D3D-0950692B3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401700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4B7CB38-CE11-E44B-8B20-B9D339EAE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AB8A4DA6-2E2D-D747-851E-7C33A8D92C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BB32ACF4-A7A4-CF4A-B62D-07DCAB14D1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0BD35A79-7795-6941-8A6E-DBFE666FC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DC3B1-BE10-A642-885D-30956CDFA350}" type="datetime1">
              <a:rPr lang="ru-RU" smtClean="0"/>
              <a:t>01.04.2022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6451333A-69A4-1247-AE8F-0EAD58FC2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83624611-79BF-104F-BC02-00968B700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970582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8C01AE7-B6CA-E14A-ADC7-08B9CB6FC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 dirty="0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9CE10A0F-DDBE-214C-9155-1431A77585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dirty="0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2529A198-06C9-FA41-82B4-35E8D40010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EBDBED16-D230-E141-B7C8-F869667909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dirty="0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D0379302-9F44-A349-9C50-D61EA19457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F9D2550D-97AD-7941-8CBB-92959D691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52575-5B62-1845-A03D-2D9E477D49B6}" type="datetime1">
              <a:rPr lang="ru-RU" smtClean="0"/>
              <a:t>01.04.2022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272094B2-D9BC-3341-9FF8-C2486E18F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9A479EF6-C852-6B44-8197-CC4278B18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449367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99F7554-55BE-8D45-BE78-72F2C41C3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9922CB02-2725-D149-81C8-3ADD9D391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5A3AB-6425-9448-AEF3-0B96030722A3}" type="datetime1">
              <a:rPr lang="ru-RU" smtClean="0"/>
              <a:t>01.04.2022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14D1C345-31C1-1548-A69C-C2FB889BF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DED98C78-A772-1449-A564-2DEE8C760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260383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C56B4B76-C069-CE41-BE40-8E723C600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433F-FDDA-6D45-A09C-FCA08792A4C0}" type="datetime1">
              <a:rPr lang="ru-RU" smtClean="0"/>
              <a:t>01.04.2022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0A4681B6-96EE-C946-8669-82D84C049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3DF61B5A-32EE-F041-8D72-3D53C1BC3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053649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63CB851-784A-464F-9715-A5D2FB812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545AA088-0700-0B41-BE4E-0173645EC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918BD151-6D1E-6C45-B429-352C3C3C64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dirty="0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A7F6039D-EE45-1742-9893-65031E764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2806-014E-D443-B679-350DE3D9E8DD}" type="datetime1">
              <a:rPr lang="ru-RU" smtClean="0"/>
              <a:t>01.04.2022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64AD9636-F931-F948-B1A3-34199C48F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9E6607C3-A629-E043-86EE-292A1D563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8360933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B3BC1D7-1564-674D-A89D-17863BAA8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dirty="0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C09416EC-EE5A-FD4B-9F15-3E86BEBD93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dirty="0"/>
              <a:t>Вставка рисунка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F818042E-AED3-C147-AA7F-8201BE33AB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dirty="0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CDB9D58B-89AA-F74B-BC4F-8A5BEE540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39D37-6537-CA4B-B2B3-CE37FA1A3747}" type="datetime1">
              <a:rPr lang="ru-RU" smtClean="0"/>
              <a:t>01.04.2022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2D2E7B30-0350-0543-988B-DC2F8024F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258952F8-59B4-FF43-A725-602677F34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71031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8D04954-2CE1-7A49-86CC-9DB819AB1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02556E89-85D4-D446-B39A-18CF0A5746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4204907-249B-8D46-A6CC-EFC885952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7CEA6-D381-ED44-990F-4084868F5A84}" type="datetime1">
              <a:rPr lang="ru-RU" smtClean="0"/>
              <a:t>01.04.2022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E1CE0F3F-3A28-994E-8087-7E957AF01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B1A3BD52-379A-2542-B498-F3102DD9D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18178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14CC8110-004E-A146-92E1-7018DC261A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 dirty="0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B5C50E0F-A884-FB40-B010-58E27E6DE7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16C948BF-535F-0045-A2ED-7D269F818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100A-E20C-5C46-9C94-1009BA3DD7F8}" type="datetime1">
              <a:rPr lang="ru-RU" smtClean="0"/>
              <a:t>01.04.2022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B650284F-EF23-874E-8651-5167A8E91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B19F465-9E47-7F40-9D31-C8CE94AEA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750506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Номер слайда 21">
            <a:extLst>
              <a:ext uri="{FF2B5EF4-FFF2-40B4-BE49-F238E27FC236}">
                <a16:creationId xmlns:a16="http://schemas.microsoft.com/office/drawing/2014/main" id="{A908EDE6-1292-B74F-8C80-3837FA46D2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054" y="6354831"/>
            <a:ext cx="513735" cy="227164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ctr">
              <a:defRPr sz="1000" b="0" i="0">
                <a:solidFill>
                  <a:schemeClr val="tx1">
                    <a:alpha val="40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100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374D543-DE5C-2B46-8B55-3DAB7C6E3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dirty="0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FB9B4556-D252-2745-A4D6-11BBDF76BE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0A71FA33-23D8-074F-8F8F-70F61CDCC2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7CE372E5-CB67-4B4B-85EF-7F46006BDD79}" type="datetime1">
              <a:rPr lang="ru-RU" smtClean="0"/>
              <a:pPr/>
              <a:t>01.04.2022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61BEE733-8595-1B47-B2A8-CC93446B40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F12782B-DB99-C843-BC25-1D910A72AF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D8D877B3-D348-4611-9BDB-C5374591D95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658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  <p:sldLayoutId id="2147483781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emf"/><Relationship Id="rId5" Type="http://schemas.openxmlformats.org/officeDocument/2006/relationships/image" Target="../media/image9.png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image" Target="../media/image11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emf"/><Relationship Id="rId4" Type="http://schemas.openxmlformats.org/officeDocument/2006/relationships/image" Target="../media/image15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7" Type="http://schemas.openxmlformats.org/officeDocument/2006/relationships/image" Target="../media/image1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emf"/><Relationship Id="rId5" Type="http://schemas.openxmlformats.org/officeDocument/2006/relationships/image" Target="../media/image21.emf"/><Relationship Id="rId4" Type="http://schemas.openxmlformats.org/officeDocument/2006/relationships/image" Target="../media/image20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3" Type="http://schemas.openxmlformats.org/officeDocument/2006/relationships/image" Target="../media/image22.emf"/><Relationship Id="rId7" Type="http://schemas.openxmlformats.org/officeDocument/2006/relationships/image" Target="../media/image23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emf"/><Relationship Id="rId5" Type="http://schemas.openxmlformats.org/officeDocument/2006/relationships/image" Target="../media/image11.emf"/><Relationship Id="rId4" Type="http://schemas.openxmlformats.org/officeDocument/2006/relationships/image" Target="../media/image15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3" Type="http://schemas.openxmlformats.org/officeDocument/2006/relationships/image" Target="../media/image25.emf"/><Relationship Id="rId7" Type="http://schemas.openxmlformats.org/officeDocument/2006/relationships/image" Target="../media/image26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emf"/><Relationship Id="rId5" Type="http://schemas.openxmlformats.org/officeDocument/2006/relationships/image" Target="../media/image11.emf"/><Relationship Id="rId4" Type="http://schemas.openxmlformats.org/officeDocument/2006/relationships/image" Target="../media/image15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0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emf"/><Relationship Id="rId5" Type="http://schemas.openxmlformats.org/officeDocument/2006/relationships/image" Target="../media/image28.emf"/><Relationship Id="rId4" Type="http://schemas.openxmlformats.org/officeDocument/2006/relationships/image" Target="../media/image11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7C39709-8EF0-9C40-88E3-3ED54405D9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19"/>
          <a:stretch/>
        </p:blipFill>
        <p:spPr>
          <a:xfrm>
            <a:off x="-2" y="-1"/>
            <a:ext cx="12192002" cy="6858001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4EC027C-FD02-4F4B-B30E-A12DCCC426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" t="15903" r="36133"/>
          <a:stretch/>
        </p:blipFill>
        <p:spPr>
          <a:xfrm>
            <a:off x="7398573" y="0"/>
            <a:ext cx="4793427" cy="5767356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9CCA59BF-E602-0F41-B43F-166B707FC6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608" t="15876"/>
          <a:stretch/>
        </p:blipFill>
        <p:spPr>
          <a:xfrm>
            <a:off x="-1" y="0"/>
            <a:ext cx="6937529" cy="1710447"/>
          </a:xfrm>
          <a:prstGeom prst="rect">
            <a:avLst/>
          </a:prstGeom>
        </p:spPr>
      </p:pic>
      <p:sp>
        <p:nvSpPr>
          <p:cNvPr id="14" name="object 7">
            <a:extLst>
              <a:ext uri="{FF2B5EF4-FFF2-40B4-BE49-F238E27FC236}">
                <a16:creationId xmlns:a16="http://schemas.microsoft.com/office/drawing/2014/main" id="{82811601-63A4-BA44-BE3D-4B9B339C5C2D}"/>
              </a:ext>
            </a:extLst>
          </p:cNvPr>
          <p:cNvSpPr txBox="1">
            <a:spLocks/>
          </p:cNvSpPr>
          <p:nvPr/>
        </p:nvSpPr>
        <p:spPr>
          <a:xfrm>
            <a:off x="876846" y="1609966"/>
            <a:ext cx="10913382" cy="3259097"/>
          </a:xfrm>
          <a:prstGeom prst="rect">
            <a:avLst/>
          </a:prstGeom>
        </p:spPr>
        <p:txBody>
          <a:bodyPr vert="horz" wrap="square" lIns="0" tIns="242570" rIns="0" bIns="0" rtlCol="0">
            <a:spAutoFit/>
          </a:bodyPr>
          <a:lstStyle>
            <a:lvl1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b="0" i="0" kern="1200">
                <a:solidFill>
                  <a:schemeClr val="tx1"/>
                </a:solidFill>
                <a:latin typeface="Calibri Regular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5pPr>
            <a:lvl6pPr marL="457189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6pPr>
            <a:lvl7pPr marL="914377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7pPr>
            <a:lvl8pPr marL="1371566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8pPr>
            <a:lvl9pPr marL="1828754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9pPr>
          </a:lstStyle>
          <a:p>
            <a:pPr marR="5080">
              <a:lnSpc>
                <a:spcPct val="80000"/>
              </a:lnSpc>
              <a:spcBef>
                <a:spcPts val="0"/>
              </a:spcBef>
            </a:pPr>
            <a:r>
              <a:rPr lang="en" sz="239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WMS</a:t>
            </a:r>
            <a:endParaRPr lang="ru-RU" sz="4000" b="1" spc="235" dirty="0">
              <a:solidFill>
                <a:srgbClr val="000000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C38AEBF1-B1CD-164F-82A3-63E9DD9962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47515" y="387739"/>
            <a:ext cx="1069329" cy="237763"/>
          </a:xfrm>
          <a:prstGeom prst="rect">
            <a:avLst/>
          </a:prstGeom>
        </p:spPr>
      </p:pic>
      <p:sp>
        <p:nvSpPr>
          <p:cNvPr id="8" name="object 7">
            <a:extLst>
              <a:ext uri="{FF2B5EF4-FFF2-40B4-BE49-F238E27FC236}">
                <a16:creationId xmlns:a16="http://schemas.microsoft.com/office/drawing/2014/main" id="{03415795-2BE3-5E49-9541-1DD9B4C4E67D}"/>
              </a:ext>
            </a:extLst>
          </p:cNvPr>
          <p:cNvSpPr txBox="1">
            <a:spLocks/>
          </p:cNvSpPr>
          <p:nvPr/>
        </p:nvSpPr>
        <p:spPr>
          <a:xfrm>
            <a:off x="876846" y="4243561"/>
            <a:ext cx="10913382" cy="2226700"/>
          </a:xfrm>
          <a:prstGeom prst="rect">
            <a:avLst/>
          </a:prstGeom>
        </p:spPr>
        <p:txBody>
          <a:bodyPr vert="horz" wrap="square" lIns="0" tIns="242570" rIns="0" bIns="0" rtlCol="0">
            <a:spAutoFit/>
          </a:bodyPr>
          <a:lstStyle>
            <a:lvl1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b="0" i="0" kern="1200">
                <a:solidFill>
                  <a:schemeClr val="tx1"/>
                </a:solidFill>
                <a:latin typeface="Calibri Regular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5pPr>
            <a:lvl6pPr marL="457189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6pPr>
            <a:lvl7pPr marL="914377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7pPr>
            <a:lvl8pPr marL="1371566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8pPr>
            <a:lvl9pPr marL="1828754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9pPr>
          </a:lstStyle>
          <a:p>
            <a:pPr marR="5080">
              <a:lnSpc>
                <a:spcPct val="80000"/>
              </a:lnSpc>
              <a:spcBef>
                <a:spcPts val="0"/>
              </a:spcBef>
            </a:pPr>
            <a: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КАК УТКОНОС ОНЛАЙН</a:t>
            </a:r>
            <a:b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СОЗДАЛ И ВНЕДРИЛ</a:t>
            </a:r>
            <a:b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СИСТЕМУ УПРАВЛЕНИЯ</a:t>
            </a:r>
            <a:b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СКЛАДОМ С НУЛЯ ЗА ГОД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109868D3-98B2-0040-B5E9-3E9A8C703D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45780" y="3418241"/>
            <a:ext cx="3802302" cy="308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6720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6D8C1BD-67D1-8A4B-B191-197740C3E8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684" y="111836"/>
            <a:ext cx="5765800" cy="2590800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49B178A5-D0F2-5849-A31A-DDD8316C1C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5814" t="31475" r="-1"/>
          <a:stretch/>
        </p:blipFill>
        <p:spPr>
          <a:xfrm rot="16200000">
            <a:off x="-586351" y="4278748"/>
            <a:ext cx="3165603" cy="1992901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59A02F5A-B1F5-3841-B149-EDBAF178512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lum bright="-20000" contrast="40000"/>
          </a:blip>
          <a:srcRect l="20621" t="22778" r="48490" b="28064"/>
          <a:stretch/>
        </p:blipFill>
        <p:spPr>
          <a:xfrm>
            <a:off x="6370959" y="682988"/>
            <a:ext cx="5821041" cy="6175012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B5D6F82D-808B-F34B-B8AB-F1C85EF839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7249479" y="670636"/>
            <a:ext cx="1257300" cy="2806700"/>
          </a:xfrm>
          <a:prstGeom prst="rect">
            <a:avLst/>
          </a:prstGeom>
        </p:spPr>
      </p:pic>
      <p:sp>
        <p:nvSpPr>
          <p:cNvPr id="18" name="Прямоугольник 11">
            <a:extLst>
              <a:ext uri="{FF2B5EF4-FFF2-40B4-BE49-F238E27FC236}">
                <a16:creationId xmlns:a16="http://schemas.microsoft.com/office/drawing/2014/main" id="{7B4124A9-6B36-9640-BD1E-156538F197EA}"/>
              </a:ext>
            </a:extLst>
          </p:cNvPr>
          <p:cNvSpPr/>
          <p:nvPr/>
        </p:nvSpPr>
        <p:spPr>
          <a:xfrm>
            <a:off x="910417" y="1224041"/>
            <a:ext cx="6851350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ru-RU" sz="3600" b="1" dirty="0">
                <a:latin typeface="Arial Black" panose="020B0604020202020204" pitchFamily="34" charset="0"/>
                <a:cs typeface="Arial Black" panose="020B0604020202020204" pitchFamily="34" charset="0"/>
              </a:rPr>
              <a:t>21</a:t>
            </a:r>
            <a:r>
              <a:rPr lang="ru-RU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год на рынке</a:t>
            </a:r>
          </a:p>
          <a:p>
            <a:pPr>
              <a:spcAft>
                <a:spcPts val="600"/>
              </a:spcAft>
            </a:pPr>
            <a:r>
              <a:rPr lang="ru-RU" sz="3600" b="1" dirty="0">
                <a:latin typeface="Arial Black" panose="020B0604020202020204" pitchFamily="34" charset="0"/>
                <a:cs typeface="Arial Black" panose="020B0604020202020204" pitchFamily="34" charset="0"/>
              </a:rPr>
              <a:t>4 </a:t>
            </a:r>
            <a:r>
              <a:rPr lang="ru-RU" dirty="0" err="1">
                <a:latin typeface="Arial" panose="020B0604020202020204" pitchFamily="34" charset="0"/>
                <a:cs typeface="Arial" panose="020B0604020202020204" pitchFamily="34" charset="0"/>
              </a:rPr>
              <a:t>фулфилмент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-центра</a:t>
            </a:r>
          </a:p>
          <a:p>
            <a:pPr>
              <a:spcAft>
                <a:spcPts val="600"/>
              </a:spcAft>
            </a:pPr>
            <a:r>
              <a:rPr lang="ru-RU" sz="3600" b="1" dirty="0">
                <a:latin typeface="Arial Black" panose="020B0604020202020204" pitchFamily="34" charset="0"/>
                <a:cs typeface="Arial Black" panose="020B0604020202020204" pitchFamily="34" charset="0"/>
              </a:rPr>
              <a:t>920</a:t>
            </a:r>
            <a:r>
              <a:rPr lang="ru-R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автомобилей доставки </a:t>
            </a:r>
          </a:p>
          <a:p>
            <a:pPr>
              <a:spcAft>
                <a:spcPts val="600"/>
              </a:spcAft>
            </a:pPr>
            <a:r>
              <a:rPr lang="ru-RU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Ассортимент более</a:t>
            </a:r>
            <a:r>
              <a:rPr lang="ru-RU" sz="3600" b="1" dirty="0">
                <a:latin typeface="Arial Black" panose="020B0604020202020204" pitchFamily="34" charset="0"/>
                <a:cs typeface="Arial Black" panose="020B0604020202020204" pitchFamily="34" charset="0"/>
              </a:rPr>
              <a:t> 80 000 </a:t>
            </a:r>
            <a:r>
              <a:rPr lang="en-US" sz="3600" b="1" dirty="0">
                <a:latin typeface="Arial Black" panose="020B0604020202020204" pitchFamily="34" charset="0"/>
                <a:cs typeface="Arial Black" panose="020B0604020202020204" pitchFamily="34" charset="0"/>
              </a:rPr>
              <a:t>SKU</a:t>
            </a:r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ru-RU" sz="3600" b="1" dirty="0">
                <a:latin typeface="Arial Black" panose="020B0604020202020204" pitchFamily="34" charset="0"/>
                <a:cs typeface="Arial Black" panose="020B0604020202020204" pitchFamily="34" charset="0"/>
              </a:rPr>
              <a:t>97%</a:t>
            </a:r>
            <a:r>
              <a:rPr lang="ru-RU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заказов доставляются вовремя</a:t>
            </a:r>
          </a:p>
          <a:p>
            <a:pPr>
              <a:spcAft>
                <a:spcPts val="600"/>
              </a:spcAft>
            </a:pPr>
            <a:r>
              <a:rPr lang="ru-RU" sz="3600" b="1" dirty="0">
                <a:latin typeface="Arial Black" panose="020B0604020202020204" pitchFamily="34" charset="0"/>
                <a:cs typeface="Arial Black" panose="020B0604020202020204" pitchFamily="34" charset="0"/>
              </a:rPr>
              <a:t>0,6%</a:t>
            </a:r>
            <a:r>
              <a:rPr lang="ru-RU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dirty="0" err="1">
                <a:latin typeface="Arial" panose="020B0604020202020204" pitchFamily="34" charset="0"/>
                <a:cs typeface="Arial" panose="020B0604020202020204" pitchFamily="34" charset="0"/>
              </a:rPr>
              <a:t>нескомплект</a:t>
            </a:r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ru-RU" sz="3600" b="1" dirty="0">
                <a:latin typeface="Arial Black" panose="020B0604020202020204" pitchFamily="34" charset="0"/>
                <a:cs typeface="Arial Black" panose="020B0604020202020204" pitchFamily="34" charset="0"/>
              </a:rPr>
              <a:t>78%</a:t>
            </a:r>
            <a:r>
              <a:rPr lang="en" sz="3600" b="1" dirty="0">
                <a:latin typeface="Arial Black" panose="020B0604020202020204" pitchFamily="34" charset="0"/>
                <a:cs typeface="Arial Black" panose="020B0604020202020204" pitchFamily="34" charset="0"/>
              </a:rPr>
              <a:t> NPS</a:t>
            </a:r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8DA21849-20BE-F24C-976E-62EC61AF3E6D}"/>
              </a:ext>
            </a:extLst>
          </p:cNvPr>
          <p:cNvSpPr/>
          <p:nvPr/>
        </p:nvSpPr>
        <p:spPr>
          <a:xfrm>
            <a:off x="910417" y="208286"/>
            <a:ext cx="9312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ru-RU" sz="2400" b="1" dirty="0">
                <a:solidFill>
                  <a:srgbClr val="FFC70A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Факты </a:t>
            </a:r>
            <a:r>
              <a:rPr lang="ru-RU" sz="2400" b="1" dirty="0">
                <a:latin typeface="Arial Black" panose="020B0604020202020204" pitchFamily="34" charset="0"/>
                <a:cs typeface="Arial Black" panose="020B0604020202020204" pitchFamily="34" charset="0"/>
              </a:rPr>
              <a:t>о нас:</a:t>
            </a: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9A95D0CE-DCBD-5642-8A81-C9D87A089724}"/>
              </a:ext>
            </a:extLst>
          </p:cNvPr>
          <p:cNvSpPr/>
          <p:nvPr/>
        </p:nvSpPr>
        <p:spPr>
          <a:xfrm>
            <a:off x="886692" y="1257824"/>
            <a:ext cx="9288666" cy="464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ru-RU" dirty="0">
              <a:latin typeface="Arial" panose="020B0604020202020204" pitchFamily="34" charset="0"/>
              <a:cs typeface="Source Sans Pro"/>
            </a:endParaRPr>
          </a:p>
        </p:txBody>
      </p:sp>
      <p:sp>
        <p:nvSpPr>
          <p:cNvPr id="14" name="Номер слайда 2">
            <a:extLst>
              <a:ext uri="{FF2B5EF4-FFF2-40B4-BE49-F238E27FC236}">
                <a16:creationId xmlns:a16="http://schemas.microsoft.com/office/drawing/2014/main" id="{7FEB8FA8-E27D-A14E-BA84-A42575B77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7848" y="6213027"/>
            <a:ext cx="513735" cy="380980"/>
          </a:xfrm>
        </p:spPr>
        <p:txBody>
          <a:bodyPr/>
          <a:lstStyle/>
          <a:p>
            <a:pPr algn="ctr"/>
            <a:fld id="{B6F15528-21DE-4FAA-801E-634DDDAF4B2B}" type="slidenum">
              <a:rPr lang="ru-RU" sz="1200" b="1" smtClean="0">
                <a:solidFill>
                  <a:schemeClr val="tx1"/>
                </a:solidFill>
                <a:latin typeface="Arial Black" panose="020B0604020202020204" pitchFamily="34" charset="0"/>
              </a:rPr>
              <a:pPr algn="ctr"/>
              <a:t>2</a:t>
            </a:fld>
            <a:endParaRPr lang="ru-RU" sz="1200" b="1" dirty="0">
              <a:solidFill>
                <a:schemeClr val="tx1"/>
              </a:solidFill>
              <a:latin typeface="Arial Black" panose="020B0604020202020204" pitchFamily="34" charset="0"/>
            </a:endParaRPr>
          </a:p>
        </p:txBody>
      </p:sp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E16792B6-B648-AF41-B1EE-A71F03808F5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47515" y="387739"/>
            <a:ext cx="1200885" cy="23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024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08EE0FC-CCAA-3E47-9245-EBF500B17F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47515" y="387739"/>
            <a:ext cx="1200885" cy="237763"/>
          </a:xfrm>
          <a:prstGeom prst="rect">
            <a:avLst/>
          </a:prstGeom>
        </p:spPr>
      </p:pic>
      <p:pic>
        <p:nvPicPr>
          <p:cNvPr id="2" name="WM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492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2" descr="Изображение выглядит как металлический, метро, цветной&#10;&#10;Автоматически созданное описание">
            <a:extLst>
              <a:ext uri="{FF2B5EF4-FFF2-40B4-BE49-F238E27FC236}">
                <a16:creationId xmlns:a16="http://schemas.microsoft.com/office/drawing/2014/main" id="{5E2ED58F-BF8D-404B-9650-FFA78BA644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57" b="16258"/>
          <a:stretch/>
        </p:blipFill>
        <p:spPr>
          <a:xfrm>
            <a:off x="1" y="0"/>
            <a:ext cx="12192000" cy="685921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C2C548E-33E6-B540-BEF3-544973C638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33767" y="6048246"/>
            <a:ext cx="522484" cy="601515"/>
          </a:xfrm>
          <a:prstGeom prst="rect">
            <a:avLst/>
          </a:prstGeom>
        </p:spPr>
      </p:pic>
      <p:sp>
        <p:nvSpPr>
          <p:cNvPr id="7" name="Номер слайда 2">
            <a:extLst>
              <a:ext uri="{FF2B5EF4-FFF2-40B4-BE49-F238E27FC236}">
                <a16:creationId xmlns:a16="http://schemas.microsoft.com/office/drawing/2014/main" id="{7FC33FCF-9438-0943-B75A-96B7A232A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7848" y="6213027"/>
            <a:ext cx="513735" cy="380980"/>
          </a:xfrm>
        </p:spPr>
        <p:txBody>
          <a:bodyPr/>
          <a:lstStyle/>
          <a:p>
            <a:pPr algn="ctr"/>
            <a:fld id="{B6F15528-21DE-4FAA-801E-634DDDAF4B2B}" type="slidenum">
              <a:rPr lang="ru-RU" sz="1200" b="1" smtClean="0">
                <a:solidFill>
                  <a:schemeClr val="tx1"/>
                </a:solidFill>
                <a:latin typeface="Arial Black" panose="020B0604020202020204" pitchFamily="34" charset="0"/>
              </a:rPr>
              <a:pPr algn="ctr"/>
              <a:t>4</a:t>
            </a:fld>
            <a:endParaRPr lang="ru-RU" sz="1200" b="1" dirty="0">
              <a:solidFill>
                <a:schemeClr val="tx1"/>
              </a:solidFill>
              <a:latin typeface="Arial Black" panose="020B0604020202020204" pitchFamily="34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89BDA3B3-6163-7541-9613-8910094752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47515" y="369266"/>
            <a:ext cx="1200885" cy="23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693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6" descr="Изображение выглядит как текст, зеленый, внешний, платформа&#10;&#10;Автоматически созданное описание">
            <a:extLst>
              <a:ext uri="{FF2B5EF4-FFF2-40B4-BE49-F238E27FC236}">
                <a16:creationId xmlns:a16="http://schemas.microsoft.com/office/drawing/2014/main" id="{E583739F-E8F2-D24B-B3BD-97620B6052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12" r="178" b="8012"/>
          <a:stretch/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C2C548E-33E6-B540-BEF3-544973C638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33767" y="6048246"/>
            <a:ext cx="522484" cy="601515"/>
          </a:xfrm>
          <a:prstGeom prst="rect">
            <a:avLst/>
          </a:prstGeom>
        </p:spPr>
      </p:pic>
      <p:sp>
        <p:nvSpPr>
          <p:cNvPr id="7" name="Номер слайда 2">
            <a:extLst>
              <a:ext uri="{FF2B5EF4-FFF2-40B4-BE49-F238E27FC236}">
                <a16:creationId xmlns:a16="http://schemas.microsoft.com/office/drawing/2014/main" id="{7FC33FCF-9438-0943-B75A-96B7A232A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7848" y="6213027"/>
            <a:ext cx="513735" cy="380980"/>
          </a:xfrm>
        </p:spPr>
        <p:txBody>
          <a:bodyPr/>
          <a:lstStyle/>
          <a:p>
            <a:pPr algn="ctr"/>
            <a:fld id="{B6F15528-21DE-4FAA-801E-634DDDAF4B2B}" type="slidenum">
              <a:rPr lang="ru-RU" sz="1200" b="1" smtClean="0">
                <a:solidFill>
                  <a:schemeClr val="tx1"/>
                </a:solidFill>
                <a:latin typeface="Arial Black" panose="020B0604020202020204" pitchFamily="34" charset="0"/>
              </a:rPr>
              <a:pPr algn="ctr"/>
              <a:t>5</a:t>
            </a:fld>
            <a:endParaRPr lang="ru-RU" sz="1200" b="1" dirty="0">
              <a:solidFill>
                <a:schemeClr val="tx1"/>
              </a:solidFill>
              <a:latin typeface="Arial Black" panose="020B0604020202020204" pitchFamily="34" charset="0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65821C7-4373-9F4E-B811-8726C2BE10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47515" y="387739"/>
            <a:ext cx="1200885" cy="237763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E4FB1A2-11C4-8440-ACB8-789704D9F3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76351" y="4370524"/>
            <a:ext cx="1927022" cy="1842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926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77B3-D348-4611-9BDB-C5374591D951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89BDA3B3-6163-7541-9613-8910094752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7515" y="369266"/>
            <a:ext cx="1200885" cy="23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119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A6D9F4C8-A9F8-D746-90AC-06992B29EE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75" r="9155"/>
          <a:stretch/>
        </p:blipFill>
        <p:spPr>
          <a:xfrm>
            <a:off x="1" y="0"/>
            <a:ext cx="12192000" cy="6857999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66089BD-7DEB-BC41-A925-EE146220E0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042" t="4027" r="1" b="8690"/>
          <a:stretch/>
        </p:blipFill>
        <p:spPr>
          <a:xfrm>
            <a:off x="0" y="1"/>
            <a:ext cx="9165804" cy="6858000"/>
          </a:xfrm>
          <a:prstGeom prst="rect">
            <a:avLst/>
          </a:prstGeom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9A95D0CE-DCBD-5642-8A81-C9D87A089724}"/>
              </a:ext>
            </a:extLst>
          </p:cNvPr>
          <p:cNvSpPr/>
          <p:nvPr/>
        </p:nvSpPr>
        <p:spPr>
          <a:xfrm>
            <a:off x="886692" y="1755510"/>
            <a:ext cx="9288666" cy="464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ru-RU" dirty="0">
              <a:latin typeface="Arial" panose="020B0604020202020204" pitchFamily="34" charset="0"/>
              <a:cs typeface="Source Sans Pro"/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6C8F34BB-2F88-444C-B22A-D8010B200F8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9809"/>
          <a:stretch/>
        </p:blipFill>
        <p:spPr>
          <a:xfrm>
            <a:off x="2870395" y="0"/>
            <a:ext cx="6716733" cy="175551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8AD673D9-26F4-6644-80ED-FA08DDAD8C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47515" y="387739"/>
            <a:ext cx="1200885" cy="237763"/>
          </a:xfrm>
          <a:prstGeom prst="rect">
            <a:avLst/>
          </a:prstGeom>
        </p:spPr>
      </p:pic>
      <p:sp>
        <p:nvSpPr>
          <p:cNvPr id="19" name="object 7">
            <a:extLst>
              <a:ext uri="{FF2B5EF4-FFF2-40B4-BE49-F238E27FC236}">
                <a16:creationId xmlns:a16="http://schemas.microsoft.com/office/drawing/2014/main" id="{7E814CB4-A3C2-734B-B5DD-62477563CAC2}"/>
              </a:ext>
            </a:extLst>
          </p:cNvPr>
          <p:cNvSpPr txBox="1">
            <a:spLocks/>
          </p:cNvSpPr>
          <p:nvPr/>
        </p:nvSpPr>
        <p:spPr>
          <a:xfrm>
            <a:off x="876846" y="1517988"/>
            <a:ext cx="8288958" cy="6022739"/>
          </a:xfrm>
          <a:prstGeom prst="rect">
            <a:avLst/>
          </a:prstGeom>
        </p:spPr>
        <p:txBody>
          <a:bodyPr vert="horz" wrap="square" lIns="0" tIns="242570" rIns="0" bIns="0" rtlCol="0">
            <a:spAutoFit/>
          </a:bodyPr>
          <a:lstStyle>
            <a:lvl1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b="0" i="0" kern="1200">
                <a:solidFill>
                  <a:schemeClr val="tx1"/>
                </a:solidFill>
                <a:latin typeface="Calibri Regular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5pPr>
            <a:lvl6pPr marL="457189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6pPr>
            <a:lvl7pPr marL="914377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7pPr>
            <a:lvl8pPr marL="1371566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8pPr>
            <a:lvl9pPr marL="1828754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9pPr>
          </a:lstStyle>
          <a:p>
            <a:pPr marR="5080">
              <a:lnSpc>
                <a:spcPct val="80000"/>
              </a:lnSpc>
              <a:spcBef>
                <a:spcPts val="0"/>
              </a:spcBef>
            </a:pPr>
            <a:r>
              <a:rPr lang="ru-RU" sz="13800" b="1" spc="235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ЧТО</a:t>
            </a:r>
            <a:br>
              <a:rPr lang="ru-RU" sz="13800" b="1" spc="235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ru-RU" sz="13800" b="1" spc="235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ТАКОЕ</a:t>
            </a:r>
            <a:br>
              <a:rPr lang="ru-RU" sz="13800" b="1" spc="235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ru-RU" sz="13800" b="1" spc="235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СКЛАД?</a:t>
            </a:r>
          </a:p>
          <a:p>
            <a:pPr marR="5080" eaLnBrk="1" hangingPunct="1">
              <a:lnSpc>
                <a:spcPct val="80000"/>
              </a:lnSpc>
              <a:spcBef>
                <a:spcPts val="0"/>
              </a:spcBef>
            </a:pPr>
            <a:endParaRPr lang="ru-RU" sz="5400" b="1" spc="235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581283E5-A324-DC45-8FA3-22398E28BD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533767" y="6048246"/>
            <a:ext cx="522484" cy="601515"/>
          </a:xfrm>
          <a:prstGeom prst="rect">
            <a:avLst/>
          </a:prstGeom>
        </p:spPr>
      </p:pic>
      <p:sp>
        <p:nvSpPr>
          <p:cNvPr id="12" name="Номер слайда 2">
            <a:extLst>
              <a:ext uri="{FF2B5EF4-FFF2-40B4-BE49-F238E27FC236}">
                <a16:creationId xmlns:a16="http://schemas.microsoft.com/office/drawing/2014/main" id="{6B5CF578-0507-6E4A-AF68-351B85798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7848" y="6213027"/>
            <a:ext cx="513735" cy="380980"/>
          </a:xfrm>
        </p:spPr>
        <p:txBody>
          <a:bodyPr/>
          <a:lstStyle/>
          <a:p>
            <a:pPr algn="ctr"/>
            <a:fld id="{B6F15528-21DE-4FAA-801E-634DDDAF4B2B}" type="slidenum">
              <a:rPr lang="ru-RU" sz="1200" b="1" smtClean="0">
                <a:solidFill>
                  <a:schemeClr val="tx1"/>
                </a:solidFill>
                <a:latin typeface="Arial Black" panose="020B0604020202020204" pitchFamily="34" charset="0"/>
              </a:rPr>
              <a:pPr algn="ctr"/>
              <a:t>7</a:t>
            </a:fld>
            <a:endParaRPr lang="ru-RU" sz="1200" b="1" dirty="0">
              <a:solidFill>
                <a:schemeClr val="tx1"/>
              </a:solidFill>
              <a:latin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2966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4D583CC7-E53F-8B4D-B86F-B31F8D4F1F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616" r="27561" b="26382"/>
          <a:stretch/>
        </p:blipFill>
        <p:spPr>
          <a:xfrm rot="10800000" flipH="1">
            <a:off x="6477857" y="-1"/>
            <a:ext cx="5714144" cy="4220309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8DA21849-20BE-F24C-976E-62EC61AF3E6D}"/>
              </a:ext>
            </a:extLst>
          </p:cNvPr>
          <p:cNvSpPr/>
          <p:nvPr/>
        </p:nvSpPr>
        <p:spPr>
          <a:xfrm>
            <a:off x="910417" y="208286"/>
            <a:ext cx="9312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ru-RU" sz="2400" b="1" dirty="0">
                <a:solidFill>
                  <a:schemeClr val="tx2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Основные </a:t>
            </a:r>
            <a:r>
              <a:rPr lang="ru-RU" sz="2400" b="1" dirty="0">
                <a:solidFill>
                  <a:schemeClr val="accent2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этапы</a:t>
            </a:r>
            <a:r>
              <a:rPr lang="ru-RU" sz="2400" b="1" dirty="0">
                <a:solidFill>
                  <a:schemeClr val="tx2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 проекта </a:t>
            </a:r>
            <a:r>
              <a:rPr lang="en" sz="2400" b="1" dirty="0">
                <a:solidFill>
                  <a:schemeClr val="tx2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WMS</a:t>
            </a:r>
          </a:p>
        </p:txBody>
      </p:sp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B5EC565E-C642-D245-87FD-14D05A94B9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47515" y="387739"/>
            <a:ext cx="1200885" cy="237763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C8C21D52-E30A-8B46-9DC6-4817E7E956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47515" y="387739"/>
            <a:ext cx="1200885" cy="237763"/>
          </a:xfrm>
          <a:prstGeom prst="rect">
            <a:avLst/>
          </a:prstGeom>
        </p:spPr>
      </p:pic>
      <p:sp>
        <p:nvSpPr>
          <p:cNvPr id="9" name="Прямоугольник 13">
            <a:extLst>
              <a:ext uri="{FF2B5EF4-FFF2-40B4-BE49-F238E27FC236}">
                <a16:creationId xmlns:a16="http://schemas.microsoft.com/office/drawing/2014/main" id="{5A3A250F-20BB-C34A-9856-C3F09795BB96}"/>
              </a:ext>
            </a:extLst>
          </p:cNvPr>
          <p:cNvSpPr/>
          <p:nvPr/>
        </p:nvSpPr>
        <p:spPr>
          <a:xfrm>
            <a:off x="1261260" y="3530184"/>
            <a:ext cx="10930740" cy="63002"/>
          </a:xfrm>
          <a:prstGeom prst="rect">
            <a:avLst/>
          </a:prstGeom>
          <a:gradFill flip="none" rotWithShape="1">
            <a:gsLst>
              <a:gs pos="85000">
                <a:srgbClr val="7373EF"/>
              </a:gs>
              <a:gs pos="75000">
                <a:srgbClr val="7373EF"/>
              </a:gs>
              <a:gs pos="100000">
                <a:srgbClr val="6245ED"/>
              </a:gs>
              <a:gs pos="36000">
                <a:schemeClr val="bg2"/>
              </a:gs>
              <a:gs pos="45000">
                <a:srgbClr val="9DF363"/>
              </a:gs>
              <a:gs pos="60000">
                <a:srgbClr val="9DF363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>
              <a:solidFill>
                <a:srgbClr val="FFC70A"/>
              </a:solidFill>
              <a:latin typeface="Arial" panose="020B0604020202020204" pitchFamily="34" charset="0"/>
            </a:endParaRPr>
          </a:p>
        </p:txBody>
      </p:sp>
      <p:sp>
        <p:nvSpPr>
          <p:cNvPr id="10" name="Овал 14">
            <a:extLst>
              <a:ext uri="{FF2B5EF4-FFF2-40B4-BE49-F238E27FC236}">
                <a16:creationId xmlns:a16="http://schemas.microsoft.com/office/drawing/2014/main" id="{81EBE437-053E-6449-9C67-D6912F8E05FA}"/>
              </a:ext>
            </a:extLst>
          </p:cNvPr>
          <p:cNvSpPr/>
          <p:nvPr/>
        </p:nvSpPr>
        <p:spPr>
          <a:xfrm>
            <a:off x="1255164" y="3430792"/>
            <a:ext cx="248316" cy="248316"/>
          </a:xfrm>
          <a:prstGeom prst="ellipse">
            <a:avLst/>
          </a:prstGeom>
          <a:solidFill>
            <a:srgbClr val="6245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>
              <a:latin typeface="Arial" panose="020B0604020202020204" pitchFamily="34" charset="0"/>
            </a:endParaRPr>
          </a:p>
        </p:txBody>
      </p:sp>
      <p:sp>
        <p:nvSpPr>
          <p:cNvPr id="12" name="Овал 21">
            <a:extLst>
              <a:ext uri="{FF2B5EF4-FFF2-40B4-BE49-F238E27FC236}">
                <a16:creationId xmlns:a16="http://schemas.microsoft.com/office/drawing/2014/main" id="{BE61BE94-DA43-1E4D-8491-9D62C123641F}"/>
              </a:ext>
            </a:extLst>
          </p:cNvPr>
          <p:cNvSpPr/>
          <p:nvPr/>
        </p:nvSpPr>
        <p:spPr>
          <a:xfrm>
            <a:off x="3520721" y="3430792"/>
            <a:ext cx="248316" cy="248316"/>
          </a:xfrm>
          <a:prstGeom prst="ellipse">
            <a:avLst/>
          </a:prstGeom>
          <a:solidFill>
            <a:srgbClr val="7373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>
              <a:latin typeface="Arial" panose="020B0604020202020204" pitchFamily="34" charset="0"/>
            </a:endParaRPr>
          </a:p>
        </p:txBody>
      </p:sp>
      <p:sp>
        <p:nvSpPr>
          <p:cNvPr id="13" name="Овал 31">
            <a:extLst>
              <a:ext uri="{FF2B5EF4-FFF2-40B4-BE49-F238E27FC236}">
                <a16:creationId xmlns:a16="http://schemas.microsoft.com/office/drawing/2014/main" id="{34A2143B-B8D4-674A-AC75-3B103B3CDB89}"/>
              </a:ext>
            </a:extLst>
          </p:cNvPr>
          <p:cNvSpPr/>
          <p:nvPr/>
        </p:nvSpPr>
        <p:spPr>
          <a:xfrm>
            <a:off x="5874198" y="3430792"/>
            <a:ext cx="248316" cy="248316"/>
          </a:xfrm>
          <a:prstGeom prst="ellipse">
            <a:avLst/>
          </a:prstGeom>
          <a:solidFill>
            <a:srgbClr val="9DF3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>
              <a:latin typeface="Arial" panose="020B0604020202020204" pitchFamily="34" charset="0"/>
            </a:endParaRPr>
          </a:p>
        </p:txBody>
      </p:sp>
      <p:sp>
        <p:nvSpPr>
          <p:cNvPr id="15" name="Овал 41">
            <a:extLst>
              <a:ext uri="{FF2B5EF4-FFF2-40B4-BE49-F238E27FC236}">
                <a16:creationId xmlns:a16="http://schemas.microsoft.com/office/drawing/2014/main" id="{2DFBB9F7-D734-564C-921F-7E2C872CDFCB}"/>
              </a:ext>
            </a:extLst>
          </p:cNvPr>
          <p:cNvSpPr/>
          <p:nvPr/>
        </p:nvSpPr>
        <p:spPr>
          <a:xfrm>
            <a:off x="8227675" y="3430792"/>
            <a:ext cx="248316" cy="248316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>
              <a:latin typeface="Arial" panose="020B0604020202020204" pitchFamily="34" charset="0"/>
            </a:endParaRPr>
          </a:p>
        </p:txBody>
      </p:sp>
      <p:cxnSp>
        <p:nvCxnSpPr>
          <p:cNvPr id="17" name="Straight Connector 10">
            <a:extLst>
              <a:ext uri="{FF2B5EF4-FFF2-40B4-BE49-F238E27FC236}">
                <a16:creationId xmlns:a16="http://schemas.microsoft.com/office/drawing/2014/main" id="{FEF9A320-F5FD-214D-8005-40A58094308D}"/>
              </a:ext>
            </a:extLst>
          </p:cNvPr>
          <p:cNvCxnSpPr/>
          <p:nvPr/>
        </p:nvCxnSpPr>
        <p:spPr>
          <a:xfrm flipV="1">
            <a:off x="2091355" y="1623118"/>
            <a:ext cx="0" cy="274762"/>
          </a:xfrm>
          <a:prstGeom prst="line">
            <a:avLst/>
          </a:prstGeom>
          <a:ln w="12700">
            <a:solidFill>
              <a:schemeClr val="bg1">
                <a:lumMod val="40000"/>
                <a:lumOff val="6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1">
            <a:extLst>
              <a:ext uri="{FF2B5EF4-FFF2-40B4-BE49-F238E27FC236}">
                <a16:creationId xmlns:a16="http://schemas.microsoft.com/office/drawing/2014/main" id="{BA9880BD-E803-C64D-9A70-F00B2B507CCF}"/>
              </a:ext>
            </a:extLst>
          </p:cNvPr>
          <p:cNvSpPr/>
          <p:nvPr/>
        </p:nvSpPr>
        <p:spPr>
          <a:xfrm>
            <a:off x="575378" y="1724562"/>
            <a:ext cx="1627239" cy="1627239"/>
          </a:xfrm>
          <a:prstGeom prst="ellipse">
            <a:avLst/>
          </a:prstGeom>
          <a:solidFill>
            <a:srgbClr val="6245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800" b="1" dirty="0"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19" name="Oval 12">
            <a:extLst>
              <a:ext uri="{FF2B5EF4-FFF2-40B4-BE49-F238E27FC236}">
                <a16:creationId xmlns:a16="http://schemas.microsoft.com/office/drawing/2014/main" id="{CE17A1FA-C042-874A-9282-F4937121087C}"/>
              </a:ext>
            </a:extLst>
          </p:cNvPr>
          <p:cNvSpPr/>
          <p:nvPr/>
        </p:nvSpPr>
        <p:spPr>
          <a:xfrm>
            <a:off x="2831259" y="3769220"/>
            <a:ext cx="1627239" cy="1627239"/>
          </a:xfrm>
          <a:prstGeom prst="ellipse">
            <a:avLst/>
          </a:prstGeom>
          <a:solidFill>
            <a:srgbClr val="7373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8800" b="1" dirty="0">
                <a:latin typeface="Arial Black" panose="020B0604020202020204" pitchFamily="34" charset="0"/>
                <a:cs typeface="Arial Black" panose="020B0604020202020204" pitchFamily="34" charset="0"/>
              </a:rPr>
              <a:t>1</a:t>
            </a:r>
          </a:p>
        </p:txBody>
      </p:sp>
      <p:sp>
        <p:nvSpPr>
          <p:cNvPr id="20" name="Oval 13">
            <a:extLst>
              <a:ext uri="{FF2B5EF4-FFF2-40B4-BE49-F238E27FC236}">
                <a16:creationId xmlns:a16="http://schemas.microsoft.com/office/drawing/2014/main" id="{2468E4F7-C47C-8541-B37A-1ED13A27A087}"/>
              </a:ext>
            </a:extLst>
          </p:cNvPr>
          <p:cNvSpPr/>
          <p:nvPr/>
        </p:nvSpPr>
        <p:spPr>
          <a:xfrm>
            <a:off x="5194460" y="1724561"/>
            <a:ext cx="1627239" cy="1627239"/>
          </a:xfrm>
          <a:prstGeom prst="ellipse">
            <a:avLst/>
          </a:prstGeom>
          <a:solidFill>
            <a:srgbClr val="9DF3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8800" b="1" dirty="0">
                <a:latin typeface="Arial Black" panose="020B0604020202020204" pitchFamily="34" charset="0"/>
                <a:cs typeface="Arial Black" panose="020B0604020202020204" pitchFamily="34" charset="0"/>
              </a:rPr>
              <a:t>2</a:t>
            </a:r>
          </a:p>
        </p:txBody>
      </p:sp>
      <p:sp>
        <p:nvSpPr>
          <p:cNvPr id="21" name="Oval 14">
            <a:extLst>
              <a:ext uri="{FF2B5EF4-FFF2-40B4-BE49-F238E27FC236}">
                <a16:creationId xmlns:a16="http://schemas.microsoft.com/office/drawing/2014/main" id="{2B5BB622-89F0-E747-80A1-D32A0ECC953D}"/>
              </a:ext>
            </a:extLst>
          </p:cNvPr>
          <p:cNvSpPr/>
          <p:nvPr/>
        </p:nvSpPr>
        <p:spPr>
          <a:xfrm>
            <a:off x="7538213" y="3758099"/>
            <a:ext cx="1627239" cy="1627239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8800" b="1" dirty="0">
                <a:latin typeface="Arial Black" panose="020B0604020202020204" pitchFamily="34" charset="0"/>
                <a:cs typeface="Arial Black" panose="020B0604020202020204" pitchFamily="34" charset="0"/>
              </a:rPr>
              <a:t>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0B81508-9871-7643-B405-DA81DB4ABEF2}"/>
              </a:ext>
            </a:extLst>
          </p:cNvPr>
          <p:cNvSpPr txBox="1"/>
          <p:nvPr/>
        </p:nvSpPr>
        <p:spPr>
          <a:xfrm>
            <a:off x="7023408" y="1833343"/>
            <a:ext cx="3114219" cy="1015663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ru-RU" sz="2000" dirty="0">
                <a:latin typeface="Arial" panose="020B0604020202020204" pitchFamily="34" charset="0"/>
              </a:rPr>
              <a:t>Создание основных учетных модулей (октябрь 2019)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AAB6ECF-8429-6840-B749-B13460FD504F}"/>
              </a:ext>
            </a:extLst>
          </p:cNvPr>
          <p:cNvSpPr txBox="1"/>
          <p:nvPr/>
        </p:nvSpPr>
        <p:spPr>
          <a:xfrm>
            <a:off x="4585194" y="3934046"/>
            <a:ext cx="2694839" cy="1015663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ru-RU" sz="2000" dirty="0">
                <a:latin typeface="Arial" panose="020B0604020202020204" pitchFamily="34" charset="0"/>
              </a:rPr>
              <a:t>Разработка концепции</a:t>
            </a:r>
            <a:br>
              <a:rPr lang="ru-RU" sz="2000" dirty="0">
                <a:latin typeface="Arial" panose="020B0604020202020204" pitchFamily="34" charset="0"/>
              </a:rPr>
            </a:br>
            <a:r>
              <a:rPr lang="ru-RU" sz="2000" dirty="0">
                <a:latin typeface="Arial" panose="020B0604020202020204" pitchFamily="34" charset="0"/>
              </a:rPr>
              <a:t>и создание проектной команды (август 2019)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66087FE-3434-A947-A0DF-172032734B0F}"/>
              </a:ext>
            </a:extLst>
          </p:cNvPr>
          <p:cNvSpPr txBox="1"/>
          <p:nvPr/>
        </p:nvSpPr>
        <p:spPr>
          <a:xfrm>
            <a:off x="9321317" y="3934046"/>
            <a:ext cx="2622345" cy="1323439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ru-RU" sz="2000" dirty="0">
                <a:latin typeface="Arial" panose="020B0604020202020204" pitchFamily="34" charset="0"/>
              </a:rPr>
              <a:t>Создание </a:t>
            </a:r>
            <a:r>
              <a:rPr lang="en" sz="2000" dirty="0">
                <a:latin typeface="Arial" panose="020B0604020202020204" pitchFamily="34" charset="0"/>
              </a:rPr>
              <a:t>end-to-end </a:t>
            </a:r>
            <a:r>
              <a:rPr lang="ru-RU" sz="2000" dirty="0">
                <a:latin typeface="Arial" panose="020B0604020202020204" pitchFamily="34" charset="0"/>
              </a:rPr>
              <a:t>процесса входа товара на склад (февраль 2020)</a:t>
            </a:r>
          </a:p>
        </p:txBody>
      </p: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66280267-6A72-124D-BFA1-7DCC89BCEA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33767" y="6048246"/>
            <a:ext cx="522484" cy="601515"/>
          </a:xfrm>
          <a:prstGeom prst="rect">
            <a:avLst/>
          </a:prstGeom>
        </p:spPr>
      </p:pic>
      <p:sp>
        <p:nvSpPr>
          <p:cNvPr id="31" name="Номер слайда 2">
            <a:extLst>
              <a:ext uri="{FF2B5EF4-FFF2-40B4-BE49-F238E27FC236}">
                <a16:creationId xmlns:a16="http://schemas.microsoft.com/office/drawing/2014/main" id="{E3D79560-29CE-5843-9515-A314A8096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7848" y="6213027"/>
            <a:ext cx="513735" cy="380980"/>
          </a:xfrm>
        </p:spPr>
        <p:txBody>
          <a:bodyPr/>
          <a:lstStyle/>
          <a:p>
            <a:pPr algn="ctr"/>
            <a:fld id="{B6F15528-21DE-4FAA-801E-634DDDAF4B2B}" type="slidenum">
              <a:rPr lang="ru-RU" sz="1200" b="1" smtClean="0">
                <a:solidFill>
                  <a:schemeClr val="tx1"/>
                </a:solidFill>
                <a:latin typeface="Arial Black" panose="020B0604020202020204" pitchFamily="34" charset="0"/>
              </a:rPr>
              <a:pPr algn="ctr"/>
              <a:t>8</a:t>
            </a:fld>
            <a:endParaRPr lang="ru-RU" sz="1200" b="1" dirty="0">
              <a:solidFill>
                <a:schemeClr val="tx1"/>
              </a:solidFill>
              <a:latin typeface="Arial Black" panose="020B0604020202020204" pitchFamily="34" charset="0"/>
            </a:endParaRPr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E6697BFD-1C5D-1A45-9C99-B49B5EB6281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2247" y="1671074"/>
            <a:ext cx="1690370" cy="1521333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C8444BEF-8508-B04B-B110-1248A7778D2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64851" r="69765"/>
          <a:stretch/>
        </p:blipFill>
        <p:spPr>
          <a:xfrm rot="10800000">
            <a:off x="0" y="3879081"/>
            <a:ext cx="3831976" cy="2993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059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863CC625-A67B-3C4F-952F-1AC78F1356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5921" r="31555"/>
          <a:stretch/>
        </p:blipFill>
        <p:spPr>
          <a:xfrm rot="10800000">
            <a:off x="0" y="3321441"/>
            <a:ext cx="4182177" cy="3548134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8DA21849-20BE-F24C-976E-62EC61AF3E6D}"/>
              </a:ext>
            </a:extLst>
          </p:cNvPr>
          <p:cNvSpPr/>
          <p:nvPr/>
        </p:nvSpPr>
        <p:spPr>
          <a:xfrm>
            <a:off x="910417" y="208286"/>
            <a:ext cx="9312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ru-RU" sz="2400" b="1" dirty="0">
                <a:solidFill>
                  <a:schemeClr val="tx2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Основные </a:t>
            </a:r>
            <a:r>
              <a:rPr lang="ru-RU" sz="2400" b="1" dirty="0">
                <a:solidFill>
                  <a:schemeClr val="bg2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этапы</a:t>
            </a:r>
            <a:r>
              <a:rPr lang="ru-RU" sz="2400" b="1" dirty="0">
                <a:solidFill>
                  <a:schemeClr val="tx2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 проекта </a:t>
            </a:r>
            <a:r>
              <a:rPr lang="en" sz="2400" b="1" dirty="0">
                <a:solidFill>
                  <a:schemeClr val="tx2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WMS</a:t>
            </a: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9A95D0CE-DCBD-5642-8A81-C9D87A089724}"/>
              </a:ext>
            </a:extLst>
          </p:cNvPr>
          <p:cNvSpPr/>
          <p:nvPr/>
        </p:nvSpPr>
        <p:spPr>
          <a:xfrm>
            <a:off x="886692" y="1257824"/>
            <a:ext cx="9288666" cy="464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ru-RU" dirty="0">
              <a:latin typeface="Arial" panose="020B0604020202020204" pitchFamily="34" charset="0"/>
              <a:cs typeface="Source Sans Pro"/>
            </a:endParaRPr>
          </a:p>
        </p:txBody>
      </p:sp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B5EC565E-C642-D245-87FD-14D05A94B9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47515" y="387739"/>
            <a:ext cx="1200885" cy="237763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C8C21D52-E30A-8B46-9DC6-4817E7E956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47515" y="387739"/>
            <a:ext cx="1200885" cy="237763"/>
          </a:xfrm>
          <a:prstGeom prst="rect">
            <a:avLst/>
          </a:prstGeom>
        </p:spPr>
      </p:pic>
      <p:sp>
        <p:nvSpPr>
          <p:cNvPr id="9" name="Прямоугольник 13">
            <a:extLst>
              <a:ext uri="{FF2B5EF4-FFF2-40B4-BE49-F238E27FC236}">
                <a16:creationId xmlns:a16="http://schemas.microsoft.com/office/drawing/2014/main" id="{5A3A250F-20BB-C34A-9856-C3F09795BB96}"/>
              </a:ext>
            </a:extLst>
          </p:cNvPr>
          <p:cNvSpPr/>
          <p:nvPr/>
        </p:nvSpPr>
        <p:spPr>
          <a:xfrm rot="10800000">
            <a:off x="6096" y="3530184"/>
            <a:ext cx="8504858" cy="76554"/>
          </a:xfrm>
          <a:prstGeom prst="rect">
            <a:avLst/>
          </a:prstGeom>
          <a:gradFill flip="none" rotWithShape="1">
            <a:gsLst>
              <a:gs pos="84000">
                <a:srgbClr val="EF4165"/>
              </a:gs>
              <a:gs pos="59000">
                <a:srgbClr val="EF4165"/>
              </a:gs>
              <a:gs pos="100000">
                <a:srgbClr val="DE39F7"/>
              </a:gs>
              <a:gs pos="92000">
                <a:srgbClr val="DE39F7"/>
              </a:gs>
              <a:gs pos="24000">
                <a:schemeClr val="bg2"/>
              </a:gs>
              <a:gs pos="30000">
                <a:srgbClr val="FB8500"/>
              </a:gs>
              <a:gs pos="53000">
                <a:srgbClr val="FB8500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>
              <a:solidFill>
                <a:srgbClr val="FFC70A"/>
              </a:solidFill>
              <a:latin typeface="Arial" panose="020B0604020202020204" pitchFamily="34" charset="0"/>
            </a:endParaRPr>
          </a:p>
        </p:txBody>
      </p:sp>
      <p:sp>
        <p:nvSpPr>
          <p:cNvPr id="10" name="Овал 14">
            <a:extLst>
              <a:ext uri="{FF2B5EF4-FFF2-40B4-BE49-F238E27FC236}">
                <a16:creationId xmlns:a16="http://schemas.microsoft.com/office/drawing/2014/main" id="{81EBE437-053E-6449-9C67-D6912F8E05FA}"/>
              </a:ext>
            </a:extLst>
          </p:cNvPr>
          <p:cNvSpPr/>
          <p:nvPr/>
        </p:nvSpPr>
        <p:spPr>
          <a:xfrm>
            <a:off x="1255164" y="3430792"/>
            <a:ext cx="248316" cy="248316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>
              <a:latin typeface="Arial" panose="020B0604020202020204" pitchFamily="34" charset="0"/>
            </a:endParaRPr>
          </a:p>
        </p:txBody>
      </p:sp>
      <p:sp>
        <p:nvSpPr>
          <p:cNvPr id="12" name="Овал 21">
            <a:extLst>
              <a:ext uri="{FF2B5EF4-FFF2-40B4-BE49-F238E27FC236}">
                <a16:creationId xmlns:a16="http://schemas.microsoft.com/office/drawing/2014/main" id="{BE61BE94-DA43-1E4D-8491-9D62C123641F}"/>
              </a:ext>
            </a:extLst>
          </p:cNvPr>
          <p:cNvSpPr/>
          <p:nvPr/>
        </p:nvSpPr>
        <p:spPr>
          <a:xfrm>
            <a:off x="3608641" y="3430792"/>
            <a:ext cx="248316" cy="248316"/>
          </a:xfrm>
          <a:prstGeom prst="ellipse">
            <a:avLst/>
          </a:prstGeom>
          <a:solidFill>
            <a:srgbClr val="FB8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>
              <a:latin typeface="Arial" panose="020B0604020202020204" pitchFamily="34" charset="0"/>
            </a:endParaRPr>
          </a:p>
        </p:txBody>
      </p:sp>
      <p:sp>
        <p:nvSpPr>
          <p:cNvPr id="13" name="Овал 31">
            <a:extLst>
              <a:ext uri="{FF2B5EF4-FFF2-40B4-BE49-F238E27FC236}">
                <a16:creationId xmlns:a16="http://schemas.microsoft.com/office/drawing/2014/main" id="{34A2143B-B8D4-674A-AC75-3B103B3CDB89}"/>
              </a:ext>
            </a:extLst>
          </p:cNvPr>
          <p:cNvSpPr/>
          <p:nvPr/>
        </p:nvSpPr>
        <p:spPr>
          <a:xfrm>
            <a:off x="6006078" y="3430792"/>
            <a:ext cx="248316" cy="248316"/>
          </a:xfrm>
          <a:prstGeom prst="ellipse">
            <a:avLst/>
          </a:prstGeom>
          <a:solidFill>
            <a:srgbClr val="EF41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>
              <a:latin typeface="Arial" panose="020B0604020202020204" pitchFamily="34" charset="0"/>
            </a:endParaRPr>
          </a:p>
        </p:txBody>
      </p:sp>
      <p:sp>
        <p:nvSpPr>
          <p:cNvPr id="15" name="Овал 41">
            <a:extLst>
              <a:ext uri="{FF2B5EF4-FFF2-40B4-BE49-F238E27FC236}">
                <a16:creationId xmlns:a16="http://schemas.microsoft.com/office/drawing/2014/main" id="{2DFBB9F7-D734-564C-921F-7E2C872CDFCB}"/>
              </a:ext>
            </a:extLst>
          </p:cNvPr>
          <p:cNvSpPr/>
          <p:nvPr/>
        </p:nvSpPr>
        <p:spPr>
          <a:xfrm>
            <a:off x="8403515" y="3430792"/>
            <a:ext cx="248316" cy="248316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>
              <a:latin typeface="Arial" panose="020B0604020202020204" pitchFamily="34" charset="0"/>
            </a:endParaRPr>
          </a:p>
        </p:txBody>
      </p:sp>
      <p:cxnSp>
        <p:nvCxnSpPr>
          <p:cNvPr id="17" name="Straight Connector 10">
            <a:extLst>
              <a:ext uri="{FF2B5EF4-FFF2-40B4-BE49-F238E27FC236}">
                <a16:creationId xmlns:a16="http://schemas.microsoft.com/office/drawing/2014/main" id="{FEF9A320-F5FD-214D-8005-40A58094308D}"/>
              </a:ext>
            </a:extLst>
          </p:cNvPr>
          <p:cNvCxnSpPr/>
          <p:nvPr/>
        </p:nvCxnSpPr>
        <p:spPr>
          <a:xfrm flipV="1">
            <a:off x="2091355" y="1623118"/>
            <a:ext cx="0" cy="274762"/>
          </a:xfrm>
          <a:prstGeom prst="line">
            <a:avLst/>
          </a:prstGeom>
          <a:ln w="12700">
            <a:solidFill>
              <a:schemeClr val="bg1">
                <a:lumMod val="40000"/>
                <a:lumOff val="6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1">
            <a:extLst>
              <a:ext uri="{FF2B5EF4-FFF2-40B4-BE49-F238E27FC236}">
                <a16:creationId xmlns:a16="http://schemas.microsoft.com/office/drawing/2014/main" id="{BA9880BD-E803-C64D-9A70-F00B2B507CCF}"/>
              </a:ext>
            </a:extLst>
          </p:cNvPr>
          <p:cNvSpPr/>
          <p:nvPr/>
        </p:nvSpPr>
        <p:spPr>
          <a:xfrm>
            <a:off x="575378" y="1724562"/>
            <a:ext cx="1627239" cy="1627239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8800" b="1" dirty="0">
                <a:latin typeface="Arial Black" panose="020B0604020202020204" pitchFamily="34" charset="0"/>
                <a:cs typeface="Arial Black" panose="020B0604020202020204" pitchFamily="34" charset="0"/>
              </a:rPr>
              <a:t>4</a:t>
            </a:r>
          </a:p>
        </p:txBody>
      </p:sp>
      <p:sp>
        <p:nvSpPr>
          <p:cNvPr id="19" name="Oval 12">
            <a:extLst>
              <a:ext uri="{FF2B5EF4-FFF2-40B4-BE49-F238E27FC236}">
                <a16:creationId xmlns:a16="http://schemas.microsoft.com/office/drawing/2014/main" id="{CE17A1FA-C042-874A-9282-F4937121087C}"/>
              </a:ext>
            </a:extLst>
          </p:cNvPr>
          <p:cNvSpPr/>
          <p:nvPr/>
        </p:nvSpPr>
        <p:spPr>
          <a:xfrm>
            <a:off x="2919179" y="3769220"/>
            <a:ext cx="1627239" cy="1627239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8800" b="1" dirty="0">
                <a:latin typeface="Arial Black" panose="020B0604020202020204" pitchFamily="34" charset="0"/>
                <a:cs typeface="Arial Black" panose="020B0604020202020204" pitchFamily="34" charset="0"/>
              </a:rPr>
              <a:t>5</a:t>
            </a:r>
          </a:p>
        </p:txBody>
      </p:sp>
      <p:sp>
        <p:nvSpPr>
          <p:cNvPr id="20" name="Oval 13">
            <a:extLst>
              <a:ext uri="{FF2B5EF4-FFF2-40B4-BE49-F238E27FC236}">
                <a16:creationId xmlns:a16="http://schemas.microsoft.com/office/drawing/2014/main" id="{2468E4F7-C47C-8541-B37A-1ED13A27A087}"/>
              </a:ext>
            </a:extLst>
          </p:cNvPr>
          <p:cNvSpPr/>
          <p:nvPr/>
        </p:nvSpPr>
        <p:spPr>
          <a:xfrm>
            <a:off x="5326340" y="1724561"/>
            <a:ext cx="1627239" cy="1627239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8800" b="1" dirty="0">
                <a:latin typeface="Arial Black" panose="020B0604020202020204" pitchFamily="34" charset="0"/>
                <a:cs typeface="Arial Black" panose="020B0604020202020204" pitchFamily="34" charset="0"/>
              </a:rPr>
              <a:t>6</a:t>
            </a:r>
          </a:p>
        </p:txBody>
      </p:sp>
      <p:sp>
        <p:nvSpPr>
          <p:cNvPr id="21" name="Oval 14">
            <a:extLst>
              <a:ext uri="{FF2B5EF4-FFF2-40B4-BE49-F238E27FC236}">
                <a16:creationId xmlns:a16="http://schemas.microsoft.com/office/drawing/2014/main" id="{2B5BB622-89F0-E747-80A1-D32A0ECC953D}"/>
              </a:ext>
            </a:extLst>
          </p:cNvPr>
          <p:cNvSpPr/>
          <p:nvPr/>
        </p:nvSpPr>
        <p:spPr>
          <a:xfrm>
            <a:off x="7714053" y="3758099"/>
            <a:ext cx="1627239" cy="162723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3600" dirty="0">
              <a:latin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A8ABF37-D620-AB4D-875E-64B174AE1135}"/>
              </a:ext>
            </a:extLst>
          </p:cNvPr>
          <p:cNvSpPr txBox="1"/>
          <p:nvPr/>
        </p:nvSpPr>
        <p:spPr>
          <a:xfrm>
            <a:off x="2295192" y="1833461"/>
            <a:ext cx="2894612" cy="1015663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ru-RU" sz="2000" dirty="0">
                <a:latin typeface="Arial" panose="020B0604020202020204" pitchFamily="34" charset="0"/>
              </a:rPr>
              <a:t>Создание </a:t>
            </a:r>
            <a:r>
              <a:rPr lang="en" sz="2000" dirty="0">
                <a:latin typeface="Arial" panose="020B0604020202020204" pitchFamily="34" charset="0"/>
              </a:rPr>
              <a:t>e2e </a:t>
            </a:r>
            <a:r>
              <a:rPr lang="ru-RU" sz="2000" dirty="0">
                <a:latin typeface="Arial" panose="020B0604020202020204" pitchFamily="34" charset="0"/>
              </a:rPr>
              <a:t>процесса выхода товара</a:t>
            </a:r>
            <a:br>
              <a:rPr lang="ru-RU" sz="2000" dirty="0">
                <a:latin typeface="Arial" panose="020B0604020202020204" pitchFamily="34" charset="0"/>
              </a:rPr>
            </a:br>
            <a:r>
              <a:rPr lang="ru-RU" sz="2000" dirty="0">
                <a:latin typeface="Arial" panose="020B0604020202020204" pitchFamily="34" charset="0"/>
              </a:rPr>
              <a:t>со склада (май 2020)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0B81508-9871-7643-B405-DA81DB4ABEF2}"/>
              </a:ext>
            </a:extLst>
          </p:cNvPr>
          <p:cNvSpPr txBox="1"/>
          <p:nvPr/>
        </p:nvSpPr>
        <p:spPr>
          <a:xfrm>
            <a:off x="7155288" y="1833343"/>
            <a:ext cx="3114219" cy="707886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ru-RU" sz="2000" dirty="0">
                <a:latin typeface="Arial" panose="020B0604020202020204" pitchFamily="34" charset="0"/>
              </a:rPr>
              <a:t>Запуск ФЦ Бутово без конвейеров (ноябрь 2020)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AAB6ECF-8429-6840-B749-B13460FD504F}"/>
              </a:ext>
            </a:extLst>
          </p:cNvPr>
          <p:cNvSpPr txBox="1"/>
          <p:nvPr/>
        </p:nvSpPr>
        <p:spPr>
          <a:xfrm>
            <a:off x="4673115" y="3934046"/>
            <a:ext cx="2730302" cy="1323439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ru-RU" sz="2000" dirty="0">
                <a:latin typeface="Arial" panose="020B0604020202020204" pitchFamily="34" charset="0"/>
              </a:rPr>
              <a:t>Запуск ФЦ </a:t>
            </a:r>
            <a:r>
              <a:rPr lang="ru-RU" sz="2000" dirty="0" err="1">
                <a:latin typeface="Arial" panose="020B0604020202020204" pitchFamily="34" charset="0"/>
              </a:rPr>
              <a:t>Волковский</a:t>
            </a:r>
            <a:br>
              <a:rPr lang="ru-RU" sz="2000" dirty="0">
                <a:latin typeface="Arial" panose="020B0604020202020204" pitchFamily="34" charset="0"/>
              </a:rPr>
            </a:br>
            <a:r>
              <a:rPr lang="ru-RU" sz="2000" dirty="0">
                <a:latin typeface="Arial" panose="020B0604020202020204" pitchFamily="34" charset="0"/>
              </a:rPr>
              <a:t>без конвейеров</a:t>
            </a:r>
            <a:br>
              <a:rPr lang="ru-RU" sz="2000" dirty="0">
                <a:latin typeface="Arial" panose="020B0604020202020204" pitchFamily="34" charset="0"/>
              </a:rPr>
            </a:br>
            <a:r>
              <a:rPr lang="ru-RU" sz="2000" dirty="0">
                <a:latin typeface="Arial" panose="020B0604020202020204" pitchFamily="34" charset="0"/>
              </a:rPr>
              <a:t>с интеграцией</a:t>
            </a:r>
            <a:br>
              <a:rPr lang="ru-RU" sz="2000" dirty="0">
                <a:latin typeface="Arial" panose="020B0604020202020204" pitchFamily="34" charset="0"/>
              </a:rPr>
            </a:br>
            <a:r>
              <a:rPr lang="en" sz="2000" dirty="0">
                <a:latin typeface="Arial" panose="020B0604020202020204" pitchFamily="34" charset="0"/>
              </a:rPr>
              <a:t>SAP ERP (</a:t>
            </a:r>
            <a:r>
              <a:rPr lang="ru-RU" sz="2000" dirty="0">
                <a:latin typeface="Arial" panose="020B0604020202020204" pitchFamily="34" charset="0"/>
              </a:rPr>
              <a:t>август 2020)</a:t>
            </a:r>
          </a:p>
        </p:txBody>
      </p:sp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55C54C75-54C0-3E4B-9253-2A95DE088C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33767" y="6048246"/>
            <a:ext cx="522484" cy="601515"/>
          </a:xfrm>
          <a:prstGeom prst="rect">
            <a:avLst/>
          </a:prstGeom>
        </p:spPr>
      </p:pic>
      <p:sp>
        <p:nvSpPr>
          <p:cNvPr id="27" name="Номер слайда 2">
            <a:extLst>
              <a:ext uri="{FF2B5EF4-FFF2-40B4-BE49-F238E27FC236}">
                <a16:creationId xmlns:a16="http://schemas.microsoft.com/office/drawing/2014/main" id="{EFEF929F-9514-9041-9833-676687C9C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7848" y="6213027"/>
            <a:ext cx="513735" cy="380980"/>
          </a:xfrm>
        </p:spPr>
        <p:txBody>
          <a:bodyPr/>
          <a:lstStyle/>
          <a:p>
            <a:pPr algn="ctr"/>
            <a:fld id="{B6F15528-21DE-4FAA-801E-634DDDAF4B2B}" type="slidenum">
              <a:rPr lang="ru-RU" sz="1200" b="1" smtClean="0">
                <a:solidFill>
                  <a:schemeClr val="tx1"/>
                </a:solidFill>
                <a:latin typeface="Arial Black" panose="020B0604020202020204" pitchFamily="34" charset="0"/>
              </a:rPr>
              <a:pPr algn="ctr"/>
              <a:t>9</a:t>
            </a:fld>
            <a:endParaRPr lang="ru-RU" sz="1200" b="1" dirty="0">
              <a:solidFill>
                <a:schemeClr val="tx1"/>
              </a:solidFill>
              <a:latin typeface="Arial Black" panose="020B0604020202020204" pitchFamily="34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7707FEF-25D9-324A-B10F-7D0143D53B1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35618" y="3769220"/>
            <a:ext cx="2263140" cy="1564640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B330053C-8C0E-484C-AEA9-CE832BF1E58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8857" t="70166" r="21400" b="-987"/>
          <a:stretch/>
        </p:blipFill>
        <p:spPr>
          <a:xfrm flipH="1">
            <a:off x="4616968" y="0"/>
            <a:ext cx="7575032" cy="2626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571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7CFEB100-0C15-8044-8839-BFB04A63C2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93" t="22027" r="42729" b="21117"/>
          <a:stretch/>
        </p:blipFill>
        <p:spPr>
          <a:xfrm>
            <a:off x="6400801" y="531451"/>
            <a:ext cx="5791200" cy="6326549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8DA21849-20BE-F24C-976E-62EC61AF3E6D}"/>
              </a:ext>
            </a:extLst>
          </p:cNvPr>
          <p:cNvSpPr/>
          <p:nvPr/>
        </p:nvSpPr>
        <p:spPr>
          <a:xfrm>
            <a:off x="910417" y="208286"/>
            <a:ext cx="9312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ru-RU" sz="2400" b="1" dirty="0">
                <a:latin typeface="Arial Black" panose="020B0604020202020204" pitchFamily="34" charset="0"/>
                <a:cs typeface="Arial Black" panose="020B0604020202020204" pitchFamily="34" charset="0"/>
              </a:rPr>
              <a:t>Где нас найти</a:t>
            </a: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9A95D0CE-DCBD-5642-8A81-C9D87A089724}"/>
              </a:ext>
            </a:extLst>
          </p:cNvPr>
          <p:cNvSpPr/>
          <p:nvPr/>
        </p:nvSpPr>
        <p:spPr>
          <a:xfrm>
            <a:off x="886692" y="1257824"/>
            <a:ext cx="9288666" cy="464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ru-RU" dirty="0">
              <a:latin typeface="Arial" panose="020B0604020202020204" pitchFamily="34" charset="0"/>
              <a:cs typeface="Source Sans Pro"/>
            </a:endParaRPr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82E5F9F2-4B2D-2643-AD24-1A0EF96B9134}"/>
              </a:ext>
            </a:extLst>
          </p:cNvPr>
          <p:cNvSpPr/>
          <p:nvPr/>
        </p:nvSpPr>
        <p:spPr>
          <a:xfrm>
            <a:off x="925112" y="1257824"/>
            <a:ext cx="6117526" cy="14619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</a:pPr>
            <a:r>
              <a:rPr lang="ru-RU" sz="2800" dirty="0">
                <a:solidFill>
                  <a:srgbClr val="231F2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Подписывайтесь на наш ТГ канал</a:t>
            </a:r>
          </a:p>
          <a:p>
            <a:pPr lvl="0">
              <a:spcAft>
                <a:spcPts val="600"/>
              </a:spcAft>
            </a:pPr>
            <a:r>
              <a:rPr lang="ru-RU" sz="2800" dirty="0">
                <a:solidFill>
                  <a:srgbClr val="231F2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Мы там рассказываем о наших разработках</a:t>
            </a:r>
          </a:p>
        </p:txBody>
      </p:sp>
      <p:sp>
        <p:nvSpPr>
          <p:cNvPr id="14" name="Номер слайда 2">
            <a:extLst>
              <a:ext uri="{FF2B5EF4-FFF2-40B4-BE49-F238E27FC236}">
                <a16:creationId xmlns:a16="http://schemas.microsoft.com/office/drawing/2014/main" id="{17426F03-370F-BF42-BBA0-9A9CB9EC7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7848" y="6213027"/>
            <a:ext cx="513735" cy="380980"/>
          </a:xfrm>
        </p:spPr>
        <p:txBody>
          <a:bodyPr/>
          <a:lstStyle/>
          <a:p>
            <a:pPr algn="ctr"/>
            <a:fld id="{B6F15528-21DE-4FAA-801E-634DDDAF4B2B}" type="slidenum">
              <a:rPr lang="ru-RU" sz="1200" b="1" smtClean="0">
                <a:solidFill>
                  <a:schemeClr val="bg1"/>
                </a:solidFill>
                <a:latin typeface="Arial Black" panose="020B0604020202020204" pitchFamily="34" charset="0"/>
              </a:rPr>
              <a:pPr algn="ctr"/>
              <a:t>10</a:t>
            </a:fld>
            <a:endParaRPr lang="ru-RU" sz="1200" b="1" dirty="0">
              <a:solidFill>
                <a:schemeClr val="bg1"/>
              </a:solidFill>
              <a:latin typeface="Arial Black" panose="020B0604020202020204" pitchFamily="34" charset="0"/>
            </a:endParaRP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C7FD2111-85D7-794E-B8E4-EF309C3776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47515" y="387739"/>
            <a:ext cx="1200885" cy="237763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C49D772F-8224-EC4F-BC54-CBE3E106518E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tx1">
                <a:tint val="45000"/>
                <a:satMod val="400000"/>
              </a:schemeClr>
            </a:duotone>
            <a:lum bright="-100000"/>
          </a:blip>
          <a:stretch>
            <a:fillRect/>
          </a:stretch>
        </p:blipFill>
        <p:spPr>
          <a:xfrm>
            <a:off x="3703481" y="2719763"/>
            <a:ext cx="2497016" cy="2497016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F497CE7E-D5EE-334F-A877-C0EDCAED91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23583" y="4138238"/>
            <a:ext cx="1979898" cy="2317379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D9762C8-D9C9-DE40-9B6A-4E7DA17C880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4809" r="25485" b="45249"/>
          <a:stretch/>
        </p:blipFill>
        <p:spPr>
          <a:xfrm rot="5400000">
            <a:off x="-486607" y="3562843"/>
            <a:ext cx="3793339" cy="282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338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7C39709-8EF0-9C40-88E3-3ED54405D9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19"/>
          <a:stretch/>
        </p:blipFill>
        <p:spPr>
          <a:xfrm>
            <a:off x="-2" y="-1"/>
            <a:ext cx="12192002" cy="6858001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74EC027C-FD02-4F4B-B30E-A12DCCC426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" t="15903" r="36133"/>
          <a:stretch/>
        </p:blipFill>
        <p:spPr>
          <a:xfrm>
            <a:off x="7398573" y="0"/>
            <a:ext cx="4793427" cy="5767356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9CCA59BF-E602-0F41-B43F-166B707FC6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608" t="15876"/>
          <a:stretch/>
        </p:blipFill>
        <p:spPr>
          <a:xfrm>
            <a:off x="-1" y="0"/>
            <a:ext cx="6937529" cy="1710447"/>
          </a:xfrm>
          <a:prstGeom prst="rect">
            <a:avLst/>
          </a:prstGeom>
        </p:spPr>
      </p:pic>
      <p:sp>
        <p:nvSpPr>
          <p:cNvPr id="14" name="object 7">
            <a:extLst>
              <a:ext uri="{FF2B5EF4-FFF2-40B4-BE49-F238E27FC236}">
                <a16:creationId xmlns:a16="http://schemas.microsoft.com/office/drawing/2014/main" id="{82811601-63A4-BA44-BE3D-4B9B339C5C2D}"/>
              </a:ext>
            </a:extLst>
          </p:cNvPr>
          <p:cNvSpPr txBox="1">
            <a:spLocks/>
          </p:cNvSpPr>
          <p:nvPr/>
        </p:nvSpPr>
        <p:spPr>
          <a:xfrm>
            <a:off x="876846" y="1609966"/>
            <a:ext cx="10913382" cy="3259097"/>
          </a:xfrm>
          <a:prstGeom prst="rect">
            <a:avLst/>
          </a:prstGeom>
        </p:spPr>
        <p:txBody>
          <a:bodyPr vert="horz" wrap="square" lIns="0" tIns="242570" rIns="0" bIns="0" rtlCol="0">
            <a:spAutoFit/>
          </a:bodyPr>
          <a:lstStyle>
            <a:lvl1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b="0" i="0" kern="1200">
                <a:solidFill>
                  <a:schemeClr val="tx1"/>
                </a:solidFill>
                <a:latin typeface="Calibri Regular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5pPr>
            <a:lvl6pPr marL="457189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6pPr>
            <a:lvl7pPr marL="914377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7pPr>
            <a:lvl8pPr marL="1371566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8pPr>
            <a:lvl9pPr marL="1828754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9pPr>
          </a:lstStyle>
          <a:p>
            <a:pPr marR="5080">
              <a:lnSpc>
                <a:spcPct val="80000"/>
              </a:lnSpc>
              <a:spcBef>
                <a:spcPts val="0"/>
              </a:spcBef>
            </a:pPr>
            <a:r>
              <a:rPr lang="en" sz="239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WMS</a:t>
            </a:r>
            <a:endParaRPr lang="ru-RU" sz="4000" b="1" spc="235" dirty="0">
              <a:solidFill>
                <a:srgbClr val="000000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C38AEBF1-B1CD-164F-82A3-63E9DD9962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47515" y="387739"/>
            <a:ext cx="1069329" cy="237763"/>
          </a:xfrm>
          <a:prstGeom prst="rect">
            <a:avLst/>
          </a:prstGeom>
        </p:spPr>
      </p:pic>
      <p:sp>
        <p:nvSpPr>
          <p:cNvPr id="8" name="object 7">
            <a:extLst>
              <a:ext uri="{FF2B5EF4-FFF2-40B4-BE49-F238E27FC236}">
                <a16:creationId xmlns:a16="http://schemas.microsoft.com/office/drawing/2014/main" id="{03415795-2BE3-5E49-9541-1DD9B4C4E67D}"/>
              </a:ext>
            </a:extLst>
          </p:cNvPr>
          <p:cNvSpPr txBox="1">
            <a:spLocks/>
          </p:cNvSpPr>
          <p:nvPr/>
        </p:nvSpPr>
        <p:spPr>
          <a:xfrm>
            <a:off x="876846" y="4243561"/>
            <a:ext cx="10913382" cy="2226700"/>
          </a:xfrm>
          <a:prstGeom prst="rect">
            <a:avLst/>
          </a:prstGeom>
        </p:spPr>
        <p:txBody>
          <a:bodyPr vert="horz" wrap="square" lIns="0" tIns="242570" rIns="0" bIns="0" rtlCol="0">
            <a:spAutoFit/>
          </a:bodyPr>
          <a:lstStyle>
            <a:lvl1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b="0" i="0" kern="1200">
                <a:solidFill>
                  <a:schemeClr val="tx1"/>
                </a:solidFill>
                <a:latin typeface="Calibri Regular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5pPr>
            <a:lvl6pPr marL="457189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6pPr>
            <a:lvl7pPr marL="914377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7pPr>
            <a:lvl8pPr marL="1371566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8pPr>
            <a:lvl9pPr marL="1828754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Source Sans Pro" charset="0"/>
              </a:defRPr>
            </a:lvl9pPr>
          </a:lstStyle>
          <a:p>
            <a:pPr marR="5080">
              <a:lnSpc>
                <a:spcPct val="80000"/>
              </a:lnSpc>
              <a:spcBef>
                <a:spcPts val="0"/>
              </a:spcBef>
            </a:pPr>
            <a: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КАК УТКОНОС ОНЛАЙН</a:t>
            </a:r>
            <a:b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СОЗДАЛ И ВНЕДРИЛ</a:t>
            </a:r>
            <a:b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СИСТЕМУ УПРАВЛЕНИЯ</a:t>
            </a:r>
            <a:b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ru-RU" sz="4000" b="1" spc="235" dirty="0">
                <a:solidFill>
                  <a:srgbClr val="000000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СКЛАДОМ С НУЛЯ ЗА ГОД</a:t>
            </a:r>
          </a:p>
        </p:txBody>
      </p:sp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109868D3-98B2-0040-B5E9-3E9A8C703D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45780" y="3418241"/>
            <a:ext cx="3802302" cy="308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118237"/>
      </p:ext>
    </p:extLst>
  </p:cSld>
  <p:clrMapOvr>
    <a:masterClrMapping/>
  </p:clrMapOvr>
</p:sld>
</file>

<file path=ppt/theme/theme1.xml><?xml version="1.0" encoding="utf-8"?>
<a:theme xmlns:a="http://schemas.openxmlformats.org/drawingml/2006/main" name="Собиратор - Просто">
  <a:themeElements>
    <a:clrScheme name="Пользовательские 2">
      <a:dk1>
        <a:srgbClr val="000000"/>
      </a:dk1>
      <a:lt1>
        <a:srgbClr val="FFFFFF"/>
      </a:lt1>
      <a:dk2>
        <a:srgbClr val="000000"/>
      </a:dk2>
      <a:lt2>
        <a:srgbClr val="FFC709"/>
      </a:lt2>
      <a:accent1>
        <a:srgbClr val="EE8ED9"/>
      </a:accent1>
      <a:accent2>
        <a:srgbClr val="7272EE"/>
      </a:accent2>
      <a:accent3>
        <a:srgbClr val="9CF263"/>
      </a:accent3>
      <a:accent4>
        <a:srgbClr val="D95BEF"/>
      </a:accent4>
      <a:accent5>
        <a:srgbClr val="FA8400"/>
      </a:accent5>
      <a:accent6>
        <a:srgbClr val="EE4265"/>
      </a:accent6>
      <a:hlink>
        <a:srgbClr val="7272EE"/>
      </a:hlink>
      <a:folHlink>
        <a:srgbClr val="6144EC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Собиратор - Просто" id="{485E291F-9B92-0C45-8456-28FEA1E9EBAB}" vid="{37D939F3-3F45-F348-AE09-80CA0D470E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12199</TotalTime>
  <Words>172</Words>
  <Application>Microsoft Office PowerPoint</Application>
  <PresentationFormat>Широкоэкранный</PresentationFormat>
  <Paragraphs>38</Paragraphs>
  <Slides>11</Slides>
  <Notes>5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11</vt:i4>
      </vt:variant>
    </vt:vector>
  </HeadingPairs>
  <TitlesOfParts>
    <vt:vector size="12" baseType="lpstr">
      <vt:lpstr>Собиратор - Просто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Пользователь Windows</dc:creator>
  <cp:lastModifiedBy>Барсукова Диана Дмитриевна</cp:lastModifiedBy>
  <cp:revision>241</cp:revision>
  <dcterms:created xsi:type="dcterms:W3CDTF">2019-02-15T09:04:24Z</dcterms:created>
  <dcterms:modified xsi:type="dcterms:W3CDTF">2022-04-01T09:04:46Z</dcterms:modified>
</cp:coreProperties>
</file>