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80" r:id="rId2"/>
    <p:sldId id="256" r:id="rId3"/>
    <p:sldId id="260" r:id="rId4"/>
    <p:sldId id="270" r:id="rId5"/>
    <p:sldId id="283" r:id="rId6"/>
    <p:sldId id="258" r:id="rId7"/>
    <p:sldId id="262" r:id="rId8"/>
    <p:sldId id="294" r:id="rId9"/>
    <p:sldId id="285" r:id="rId10"/>
    <p:sldId id="284" r:id="rId11"/>
    <p:sldId id="298" r:id="rId12"/>
    <p:sldId id="257" r:id="rId13"/>
    <p:sldId id="287" r:id="rId14"/>
    <p:sldId id="290" r:id="rId15"/>
    <p:sldId id="293" r:id="rId16"/>
    <p:sldId id="299" r:id="rId17"/>
    <p:sldId id="300" r:id="rId18"/>
    <p:sldId id="263" r:id="rId19"/>
    <p:sldId id="301" r:id="rId20"/>
    <p:sldId id="302" r:id="rId21"/>
    <p:sldId id="297" r:id="rId22"/>
    <p:sldId id="259" r:id="rId23"/>
    <p:sldId id="275" r:id="rId24"/>
    <p:sldId id="281" r:id="rId25"/>
    <p:sldId id="282" r:id="rId26"/>
    <p:sldId id="286" r:id="rId27"/>
    <p:sldId id="267" r:id="rId28"/>
    <p:sldId id="288" r:id="rId29"/>
    <p:sldId id="289" r:id="rId30"/>
    <p:sldId id="291" r:id="rId31"/>
    <p:sldId id="292" r:id="rId32"/>
    <p:sldId id="295" r:id="rId33"/>
    <p:sldId id="296" r:id="rId34"/>
    <p:sldId id="274" r:id="rId35"/>
    <p:sldId id="273" r:id="rId36"/>
    <p:sldId id="276" r:id="rId37"/>
    <p:sldId id="277" r:id="rId38"/>
    <p:sldId id="279" r:id="rId39"/>
    <p:sldId id="268" r:id="rId40"/>
  </p:sldIdLst>
  <p:sldSz cx="18288000" cy="10287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Open Sans Light" panose="020B0604020202020204" charset="0"/>
      <p:regular r:id="rId46"/>
      <p: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4" orient="horz" pos="6480" userDrawn="1">
          <p15:clr>
            <a:srgbClr val="A4A3A4"/>
          </p15:clr>
        </p15:guide>
        <p15:guide id="5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75FF"/>
    <a:srgbClr val="03ACFF"/>
    <a:srgbClr val="7E1DDF"/>
    <a:srgbClr val="6F70D7"/>
    <a:srgbClr val="8878DE"/>
    <a:srgbClr val="B58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6" autoAdjust="0"/>
    <p:restoredTop sz="94625" autoAdjust="0"/>
  </p:normalViewPr>
  <p:slideViewPr>
    <p:cSldViewPr>
      <p:cViewPr varScale="1">
        <p:scale>
          <a:sx n="27" d="100"/>
          <a:sy n="27" d="100"/>
        </p:scale>
        <p:origin x="78" y="1440"/>
      </p:cViewPr>
      <p:guideLst>
        <p:guide orient="horz"/>
        <p:guide orient="horz" pos="648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8F79A-81FE-8547-B713-4E909888979D}" type="datetimeFigureOut">
              <a:rPr lang="ru-RU" smtClean="0"/>
              <a:t>10.04.2024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15227-0148-6A46-9575-1FE3F29F17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84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715227-0148-6A46-9575-1FE3F29F1768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194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4CDD03-1B72-4D4D-A87F-50E6EC24E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272" y="2817642"/>
            <a:ext cx="9519456" cy="46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90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523809"/>
            <a:ext cx="7821138" cy="92203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728" y="1"/>
            <a:ext cx="10033522" cy="1026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7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B463F6-46A1-4628-B2DE-72317ACE0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0" y="2292349"/>
            <a:ext cx="7721600" cy="80126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0C844E-5314-4FA1-8BE3-0E785432B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17964"/>
            <a:ext cx="4629150" cy="10287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A890AC-17B3-44A7-B9C5-207503DEF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595" y="0"/>
            <a:ext cx="4629150" cy="10287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625CA4-EE99-487A-A8BF-1F06552606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5" y="130630"/>
            <a:ext cx="4879147" cy="78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63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Нажмите дважды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Нажмите дважды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3-2.jpg" descr="3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" y="245"/>
            <a:ext cx="18287128" cy="10286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2470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42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0"/>
            <a:ext cx="1831587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01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81100"/>
            <a:ext cx="12143301" cy="7477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400" y="266700"/>
            <a:ext cx="7180509" cy="971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59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E64709-2BCD-4879-B1B0-6200C5C1B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" y="1"/>
            <a:ext cx="1826971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14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D3EC2F-AB5A-4655-A8DE-706F90D1B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92" y="-1"/>
            <a:ext cx="18300192" cy="1029385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A15E8B-DCCC-46E1-93B1-B38D18109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1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920CE6-E77F-4C04-8764-EA4537ADA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" y="25908"/>
            <a:ext cx="18241943" cy="1026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6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339118" y="4367315"/>
            <a:ext cx="7843482" cy="3062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ru-RU" sz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10000"/>
              </a:lnSpc>
            </a:pPr>
            <a:r>
              <a:rPr lang="ru-RU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человек </a:t>
            </a:r>
          </a:p>
          <a:p>
            <a:pPr algn="ctr">
              <a:lnSpc>
                <a:spcPts val="4200"/>
              </a:lnSpc>
            </a:pPr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ампутированной ногой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63473E-3F2B-49E9-BFC8-C1829E2C2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77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C7ACC5-5D96-43A2-A8BB-E70D6A974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0"/>
            <a:ext cx="8225919" cy="10287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7E305B-BA06-46EB-B9B6-743195A4C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685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47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4383-2.png" descr="4383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" y="118558"/>
            <a:ext cx="18174266" cy="10223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974271" y="0"/>
            <a:ext cx="3313729" cy="4403853"/>
          </a:xfrm>
          <a:prstGeom prst="rect">
            <a:avLst/>
          </a:prstGeom>
          <a:solidFill>
            <a:srgbClr val="CB6CE6"/>
          </a:solidFill>
        </p:spPr>
      </p:sp>
      <p:sp>
        <p:nvSpPr>
          <p:cNvPr id="3" name="AutoShape 3"/>
          <p:cNvSpPr/>
          <p:nvPr/>
        </p:nvSpPr>
        <p:spPr>
          <a:xfrm>
            <a:off x="0" y="-104243"/>
            <a:ext cx="18288000" cy="10581743"/>
          </a:xfrm>
          <a:prstGeom prst="rect">
            <a:avLst/>
          </a:prstGeom>
          <a:solidFill>
            <a:schemeClr val="tx1"/>
          </a:solidFill>
        </p:spPr>
      </p:sp>
      <p:sp>
        <p:nvSpPr>
          <p:cNvPr id="5" name="TextBox 5"/>
          <p:cNvSpPr txBox="1"/>
          <p:nvPr/>
        </p:nvSpPr>
        <p:spPr>
          <a:xfrm>
            <a:off x="10896600" y="5203825"/>
            <a:ext cx="5803944" cy="382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0"/>
              </a:lnSpc>
            </a:pPr>
            <a:r>
              <a:rPr lang="en-US" sz="3000" spc="600" dirty="0" err="1">
                <a:solidFill>
                  <a:srgbClr val="FFFFFF"/>
                </a:solidFill>
                <a:highlight>
                  <a:srgbClr val="7E1DDF"/>
                </a:highlight>
              </a:rPr>
              <a:t>Стенько</a:t>
            </a:r>
            <a:r>
              <a:rPr lang="en-US" sz="3000" spc="600" dirty="0">
                <a:solidFill>
                  <a:srgbClr val="FFFFFF"/>
                </a:solidFill>
                <a:highlight>
                  <a:srgbClr val="7E1DDF"/>
                </a:highlight>
              </a:rPr>
              <a:t> </a:t>
            </a:r>
            <a:r>
              <a:rPr lang="en-US" sz="3000" spc="600" dirty="0" err="1">
                <a:solidFill>
                  <a:srgbClr val="FFFFFF"/>
                </a:solidFill>
                <a:highlight>
                  <a:srgbClr val="7E1DDF"/>
                </a:highlight>
              </a:rPr>
              <a:t>Дмитрий</a:t>
            </a:r>
            <a:r>
              <a:rPr lang="en-US" sz="3000" spc="600" dirty="0">
                <a:solidFill>
                  <a:srgbClr val="FFFFFF"/>
                </a:solidFill>
              </a:rPr>
              <a:t> </a:t>
            </a:r>
            <a:r>
              <a:rPr lang="en-US" sz="3000" spc="600" dirty="0" err="1">
                <a:solidFill>
                  <a:srgbClr val="FFFFFF"/>
                </a:solidFill>
              </a:rPr>
              <a:t>CEO&amp;Founder</a:t>
            </a:r>
            <a:endParaRPr lang="en-US" sz="3000" spc="600" dirty="0">
              <a:solidFill>
                <a:srgbClr val="FFFFFF"/>
              </a:solidFill>
            </a:endParaRPr>
          </a:p>
          <a:p>
            <a:pPr algn="l">
              <a:lnSpc>
                <a:spcPts val="5100"/>
              </a:lnSpc>
            </a:pPr>
            <a:r>
              <a:rPr lang="en-US" sz="3000" spc="600" dirty="0">
                <a:solidFill>
                  <a:srgbClr val="FFFFFF"/>
                </a:solidFill>
              </a:rPr>
              <a:t>+7 (905) 647-41-55</a:t>
            </a:r>
          </a:p>
          <a:p>
            <a:pPr algn="l">
              <a:lnSpc>
                <a:spcPts val="5100"/>
              </a:lnSpc>
            </a:pPr>
            <a:r>
              <a:rPr lang="en-US" sz="3000" spc="600" dirty="0">
                <a:solidFill>
                  <a:srgbClr val="FFFFFF"/>
                </a:solidFill>
              </a:rPr>
              <a:t>CCOVER.RU</a:t>
            </a:r>
          </a:p>
          <a:p>
            <a:pPr algn="l">
              <a:lnSpc>
                <a:spcPts val="5100"/>
              </a:lnSpc>
            </a:pPr>
            <a:r>
              <a:rPr lang="en-US" sz="3000" spc="600" dirty="0">
                <a:solidFill>
                  <a:srgbClr val="FFFFFF"/>
                </a:solidFill>
              </a:rPr>
              <a:t>CEO@CCOVER.RU</a:t>
            </a:r>
          </a:p>
          <a:p>
            <a:pPr algn="l">
              <a:lnSpc>
                <a:spcPts val="5100"/>
              </a:lnSpc>
            </a:pPr>
            <a:r>
              <a:rPr lang="en-US" sz="3000" spc="600" dirty="0">
                <a:solidFill>
                  <a:srgbClr val="FFFFFF"/>
                </a:solidFill>
              </a:rPr>
              <a:t>@CCOVER.RU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58E4E1B-2FF1-5042-A401-5579644E56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529" r="28529"/>
          <a:stretch>
            <a:fillRect/>
          </a:stretch>
        </p:blipFill>
        <p:spPr>
          <a:xfrm>
            <a:off x="0" y="-73686"/>
            <a:ext cx="6712653" cy="1043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3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03" y="0"/>
            <a:ext cx="1831120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84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2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7590"/>
            <a:ext cx="17983200" cy="102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05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66330" y="6134100"/>
            <a:ext cx="2567470" cy="2567460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3746" r="-13996" b="-7181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57472" y="2160605"/>
            <a:ext cx="2567470" cy="2567460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6466" b="-31730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474816" y="2160605"/>
            <a:ext cx="2576787" cy="2576777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4369" r="-14369" b="-14417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474817" y="6156222"/>
            <a:ext cx="2567470" cy="2567461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6925" r="-6925" b="-2756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111592" y="388620"/>
            <a:ext cx="4222408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ru-RU" sz="6000" spc="155" dirty="0">
                <a:solidFill>
                  <a:schemeClr val="bg1"/>
                </a:solidFill>
              </a:rPr>
              <a:t>КОМАНДА</a:t>
            </a:r>
            <a:endParaRPr lang="en-US" sz="6000" spc="155" dirty="0">
              <a:solidFill>
                <a:schemeClr val="bg1"/>
              </a:solidFill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3995903" y="2397541"/>
            <a:ext cx="4997132" cy="4193759"/>
            <a:chOff x="0" y="-57150"/>
            <a:chExt cx="6662843" cy="5591678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57150"/>
              <a:ext cx="6662843" cy="674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390" dirty="0" err="1">
                  <a:solidFill>
                    <a:schemeClr val="bg1"/>
                  </a:solidFill>
                  <a:highlight>
                    <a:srgbClr val="7E1DDF"/>
                  </a:highlight>
                </a:rPr>
                <a:t>Дмитрий</a:t>
              </a:r>
              <a:r>
                <a:rPr lang="en-US" sz="3000" spc="390" dirty="0">
                  <a:solidFill>
                    <a:schemeClr val="bg1"/>
                  </a:solidFill>
                  <a:highlight>
                    <a:srgbClr val="7E1DDF"/>
                  </a:highlight>
                </a:rPr>
                <a:t> </a:t>
              </a:r>
              <a:r>
                <a:rPr lang="en-US" sz="3000" spc="390" dirty="0" err="1">
                  <a:solidFill>
                    <a:schemeClr val="bg1"/>
                  </a:solidFill>
                  <a:highlight>
                    <a:srgbClr val="7E1DDF"/>
                  </a:highlight>
                </a:rPr>
                <a:t>Стенько</a:t>
              </a:r>
              <a:endParaRPr lang="en-US" sz="3000" spc="390" dirty="0">
                <a:solidFill>
                  <a:schemeClr val="bg1"/>
                </a:solidFill>
                <a:highlight>
                  <a:srgbClr val="7E1DDF"/>
                </a:highlight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901619"/>
              <a:ext cx="6662843" cy="3077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 dirty="0">
                  <a:solidFill>
                    <a:schemeClr val="bg1"/>
                  </a:solidFill>
                </a:rPr>
                <a:t>CEO</a:t>
              </a:r>
            </a:p>
            <a:p>
              <a:pPr>
                <a:lnSpc>
                  <a:spcPts val="4500"/>
                </a:lnSpc>
              </a:pPr>
              <a:r>
                <a:rPr lang="en-US" sz="3000" spc="30" dirty="0" err="1">
                  <a:solidFill>
                    <a:schemeClr val="bg1"/>
                  </a:solidFill>
                </a:rPr>
                <a:t>Работал</a:t>
              </a:r>
              <a:r>
                <a:rPr lang="en-US" sz="3000" spc="30" dirty="0">
                  <a:solidFill>
                    <a:schemeClr val="bg1"/>
                  </a:solidFill>
                </a:rPr>
                <a:t> </a:t>
              </a:r>
              <a:r>
                <a:rPr lang="en-US" sz="3000" spc="30" dirty="0" err="1">
                  <a:solidFill>
                    <a:schemeClr val="bg1"/>
                  </a:solidFill>
                </a:rPr>
                <a:t>инженером</a:t>
              </a:r>
              <a:r>
                <a:rPr lang="en-US" sz="3000" spc="30" dirty="0">
                  <a:solidFill>
                    <a:schemeClr val="bg1"/>
                  </a:solidFill>
                </a:rPr>
                <a:t>, </a:t>
              </a:r>
              <a:r>
                <a:rPr lang="en-US" sz="3000" spc="30" dirty="0" err="1">
                  <a:solidFill>
                    <a:schemeClr val="bg1"/>
                  </a:solidFill>
                </a:rPr>
                <a:t>основал</a:t>
              </a:r>
              <a:r>
                <a:rPr lang="en-US" sz="3000" spc="30" dirty="0">
                  <a:solidFill>
                    <a:schemeClr val="bg1"/>
                  </a:solidFill>
                </a:rPr>
                <a:t> </a:t>
              </a:r>
              <a:r>
                <a:rPr lang="en-US" sz="3000" spc="30" dirty="0" err="1">
                  <a:solidFill>
                    <a:schemeClr val="bg1"/>
                  </a:solidFill>
                </a:rPr>
                <a:t>свою</a:t>
              </a:r>
              <a:r>
                <a:rPr lang="en-US" sz="3000" spc="30" dirty="0">
                  <a:solidFill>
                    <a:schemeClr val="bg1"/>
                  </a:solidFill>
                </a:rPr>
                <a:t> </a:t>
              </a:r>
              <a:r>
                <a:rPr lang="en-US" sz="3000" spc="30" dirty="0" err="1">
                  <a:solidFill>
                    <a:schemeClr val="bg1"/>
                  </a:solidFill>
                </a:rPr>
                <a:t>компанию</a:t>
              </a:r>
              <a:r>
                <a:rPr lang="en-US" sz="3000" spc="30" dirty="0">
                  <a:solidFill>
                    <a:schemeClr val="bg1"/>
                  </a:solidFill>
                </a:rPr>
                <a:t> </a:t>
              </a:r>
              <a:r>
                <a:rPr lang="en-US" sz="3000" spc="30" dirty="0" err="1">
                  <a:solidFill>
                    <a:schemeClr val="bg1"/>
                  </a:solidFill>
                </a:rPr>
                <a:t>по</a:t>
              </a:r>
              <a:r>
                <a:rPr lang="en-US" sz="3000" spc="30" dirty="0">
                  <a:solidFill>
                    <a:schemeClr val="bg1"/>
                  </a:solidFill>
                </a:rPr>
                <a:t> 3D-печати</a:t>
              </a:r>
            </a:p>
            <a:p>
              <a:pPr>
                <a:lnSpc>
                  <a:spcPts val="4500"/>
                </a:lnSpc>
              </a:pPr>
              <a:r>
                <a:rPr lang="en-US" sz="3000" spc="30" dirty="0" err="1">
                  <a:solidFill>
                    <a:schemeClr val="bg1"/>
                  </a:solidFill>
                </a:rPr>
                <a:t>Стал</a:t>
              </a:r>
              <a:r>
                <a:rPr lang="en-US" sz="3000" spc="30" dirty="0">
                  <a:solidFill>
                    <a:schemeClr val="bg1"/>
                  </a:solidFill>
                </a:rPr>
                <a:t> </a:t>
              </a:r>
              <a:r>
                <a:rPr lang="en-US" sz="3000" spc="30" dirty="0" err="1">
                  <a:solidFill>
                    <a:schemeClr val="bg1"/>
                  </a:solidFill>
                </a:rPr>
                <a:t>инженером</a:t>
              </a:r>
              <a:r>
                <a:rPr lang="en-US" sz="3000" spc="30" dirty="0">
                  <a:solidFill>
                    <a:schemeClr val="bg1"/>
                  </a:solidFill>
                </a:rPr>
                <a:t> </a:t>
              </a:r>
              <a:r>
                <a:rPr lang="en-US" sz="3000" spc="30" dirty="0" err="1">
                  <a:solidFill>
                    <a:schemeClr val="bg1"/>
                  </a:solidFill>
                </a:rPr>
                <a:t>года</a:t>
              </a:r>
              <a:r>
                <a:rPr lang="en-US" sz="3000" spc="3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822025"/>
              <a:ext cx="6662843" cy="7125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5"/>
                </a:lnSpc>
              </a:pPr>
              <a:endParaRPr sz="300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995902" y="6250006"/>
            <a:ext cx="5299245" cy="3642580"/>
            <a:chOff x="0" y="-57150"/>
            <a:chExt cx="6662843" cy="4856775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57150"/>
              <a:ext cx="6662843" cy="674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390" dirty="0" err="1">
                  <a:solidFill>
                    <a:schemeClr val="bg1"/>
                  </a:solidFill>
                  <a:highlight>
                    <a:srgbClr val="7E1DDF"/>
                  </a:highlight>
                </a:rPr>
                <a:t>Роман</a:t>
              </a:r>
              <a:r>
                <a:rPr lang="en-US" sz="3000" spc="390" dirty="0">
                  <a:solidFill>
                    <a:schemeClr val="bg1"/>
                  </a:solidFill>
                  <a:highlight>
                    <a:srgbClr val="7E1DDF"/>
                  </a:highlight>
                </a:rPr>
                <a:t> </a:t>
              </a:r>
              <a:r>
                <a:rPr lang="en-US" sz="3000" spc="390" dirty="0" err="1">
                  <a:solidFill>
                    <a:schemeClr val="bg1"/>
                  </a:solidFill>
                  <a:highlight>
                    <a:srgbClr val="7E1DDF"/>
                  </a:highlight>
                </a:rPr>
                <a:t>Авдоян</a:t>
              </a:r>
              <a:endParaRPr lang="en-US" sz="3000" spc="390" dirty="0">
                <a:solidFill>
                  <a:schemeClr val="bg1"/>
                </a:solidFill>
                <a:highlight>
                  <a:srgbClr val="7E1DDF"/>
                </a:highlight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952417"/>
              <a:ext cx="6662843" cy="3847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 dirty="0">
                  <a:solidFill>
                    <a:schemeClr val="bg1"/>
                  </a:solidFill>
                </a:rPr>
                <a:t>CPO</a:t>
              </a:r>
            </a:p>
            <a:p>
              <a:pPr>
                <a:lnSpc>
                  <a:spcPts val="4500"/>
                </a:lnSpc>
              </a:pPr>
              <a:r>
                <a:rPr lang="en-US" sz="3000" spc="30" dirty="0" err="1">
                  <a:solidFill>
                    <a:schemeClr val="bg1"/>
                  </a:solidFill>
                </a:rPr>
                <a:t>Соучредитель</a:t>
              </a:r>
              <a:r>
                <a:rPr lang="en-US" sz="3000" spc="30" dirty="0">
                  <a:solidFill>
                    <a:schemeClr val="bg1"/>
                  </a:solidFill>
                </a:rPr>
                <a:t> </a:t>
              </a:r>
              <a:r>
                <a:rPr lang="ru-RU" sz="3000" spc="30" dirty="0">
                  <a:solidFill>
                    <a:schemeClr val="bg1"/>
                  </a:solidFill>
                </a:rPr>
                <a:t>студии 3</a:t>
              </a:r>
              <a:r>
                <a:rPr lang="en-US" sz="3000" spc="30" dirty="0">
                  <a:solidFill>
                    <a:schemeClr val="bg1"/>
                  </a:solidFill>
                </a:rPr>
                <a:t>D-</a:t>
              </a:r>
              <a:r>
                <a:rPr lang="ru-RU" sz="3000" spc="30" dirty="0">
                  <a:solidFill>
                    <a:schemeClr val="bg1"/>
                  </a:solidFill>
                </a:rPr>
                <a:t>печати</a:t>
              </a:r>
              <a:endParaRPr lang="en-US" sz="3000" spc="30" dirty="0">
                <a:solidFill>
                  <a:schemeClr val="bg1"/>
                </a:solidFill>
              </a:endParaRPr>
            </a:p>
            <a:p>
              <a:pPr>
                <a:lnSpc>
                  <a:spcPts val="4500"/>
                </a:lnSpc>
              </a:pPr>
              <a:r>
                <a:rPr lang="en-US" sz="3000" spc="30" dirty="0" err="1">
                  <a:solidFill>
                    <a:schemeClr val="bg1"/>
                  </a:solidFill>
                </a:rPr>
                <a:t>Лауреат</a:t>
              </a:r>
              <a:r>
                <a:rPr lang="en-US" sz="3000" spc="30" dirty="0">
                  <a:solidFill>
                    <a:schemeClr val="bg1"/>
                  </a:solidFill>
                </a:rPr>
                <a:t> "</a:t>
              </a:r>
              <a:r>
                <a:rPr lang="en-US" sz="3000" spc="30" dirty="0" err="1">
                  <a:solidFill>
                    <a:schemeClr val="bg1"/>
                  </a:solidFill>
                </a:rPr>
                <a:t>Изобретено</a:t>
              </a:r>
              <a:r>
                <a:rPr lang="en-US" sz="3000" spc="30" dirty="0">
                  <a:solidFill>
                    <a:schemeClr val="bg1"/>
                  </a:solidFill>
                </a:rPr>
                <a:t> в ЯО" </a:t>
              </a:r>
            </a:p>
            <a:p>
              <a:pPr>
                <a:lnSpc>
                  <a:spcPts val="4500"/>
                </a:lnSpc>
              </a:pPr>
              <a:r>
                <a:rPr lang="en-US" sz="3000" spc="30" dirty="0" err="1">
                  <a:solidFill>
                    <a:schemeClr val="bg1"/>
                  </a:solidFill>
                </a:rPr>
                <a:t>Эксперт</a:t>
              </a:r>
              <a:r>
                <a:rPr lang="en-US" sz="3000" spc="30" dirty="0">
                  <a:solidFill>
                    <a:schemeClr val="bg1"/>
                  </a:solidFill>
                </a:rPr>
                <a:t> Worldskills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344400" y="2315713"/>
            <a:ext cx="5253570" cy="2443406"/>
            <a:chOff x="0" y="-57150"/>
            <a:chExt cx="7004760" cy="3257875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57150"/>
              <a:ext cx="7004760" cy="674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390" dirty="0" err="1">
                  <a:solidFill>
                    <a:schemeClr val="bg1"/>
                  </a:solidFill>
                  <a:highlight>
                    <a:srgbClr val="7E1DDF"/>
                  </a:highlight>
                </a:rPr>
                <a:t>Артем</a:t>
              </a:r>
              <a:r>
                <a:rPr lang="en-US" sz="3000" spc="390" dirty="0">
                  <a:solidFill>
                    <a:schemeClr val="bg1"/>
                  </a:solidFill>
                  <a:highlight>
                    <a:srgbClr val="7E1DDF"/>
                  </a:highlight>
                </a:rPr>
                <a:t> </a:t>
              </a:r>
              <a:r>
                <a:rPr lang="en-US" sz="3000" spc="390" dirty="0" err="1">
                  <a:solidFill>
                    <a:schemeClr val="bg1"/>
                  </a:solidFill>
                  <a:highlight>
                    <a:srgbClr val="7E1DDF"/>
                  </a:highlight>
                </a:rPr>
                <a:t>Хапов</a:t>
              </a:r>
              <a:endParaRPr lang="en-US" sz="3000" spc="390" dirty="0">
                <a:solidFill>
                  <a:schemeClr val="bg1"/>
                </a:solidFill>
                <a:highlight>
                  <a:srgbClr val="7E1DDF"/>
                </a:highlight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952417"/>
              <a:ext cx="7004760" cy="22483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 dirty="0">
                  <a:solidFill>
                    <a:schemeClr val="bg1"/>
                  </a:solidFill>
                </a:rPr>
                <a:t>CTO</a:t>
              </a:r>
            </a:p>
            <a:p>
              <a:pPr>
                <a:lnSpc>
                  <a:spcPts val="4500"/>
                </a:lnSpc>
              </a:pPr>
              <a:r>
                <a:rPr lang="en-US" sz="3000" spc="30" dirty="0" err="1">
                  <a:solidFill>
                    <a:schemeClr val="bg1"/>
                  </a:solidFill>
                </a:rPr>
                <a:t>Победил</a:t>
              </a:r>
              <a:r>
                <a:rPr lang="en-US" sz="3000" spc="30" dirty="0">
                  <a:solidFill>
                    <a:schemeClr val="bg1"/>
                  </a:solidFill>
                </a:rPr>
                <a:t> </a:t>
              </a:r>
              <a:r>
                <a:rPr lang="en-US" sz="3000" spc="30" dirty="0" err="1">
                  <a:solidFill>
                    <a:schemeClr val="bg1"/>
                  </a:solidFill>
                </a:rPr>
                <a:t>на</a:t>
              </a:r>
              <a:r>
                <a:rPr lang="en-US" sz="3000" spc="30" dirty="0">
                  <a:solidFill>
                    <a:schemeClr val="bg1"/>
                  </a:solidFill>
                </a:rPr>
                <a:t> </a:t>
              </a:r>
              <a:r>
                <a:rPr lang="en-US" sz="3000" spc="30" dirty="0" err="1">
                  <a:solidFill>
                    <a:schemeClr val="bg1"/>
                  </a:solidFill>
                </a:rPr>
                <a:t>Всероссийской</a:t>
              </a:r>
              <a:r>
                <a:rPr lang="en-US" sz="3000" spc="30" dirty="0">
                  <a:solidFill>
                    <a:schemeClr val="bg1"/>
                  </a:solidFill>
                </a:rPr>
                <a:t> </a:t>
              </a:r>
              <a:r>
                <a:rPr lang="en-US" sz="3000" spc="30" dirty="0" err="1">
                  <a:solidFill>
                    <a:schemeClr val="bg1"/>
                  </a:solidFill>
                </a:rPr>
                <a:t>олимпиаде</a:t>
              </a:r>
              <a:r>
                <a:rPr lang="en-US" sz="3000" spc="30" dirty="0">
                  <a:solidFill>
                    <a:schemeClr val="bg1"/>
                  </a:solidFill>
                </a:rPr>
                <a:t> </a:t>
              </a:r>
              <a:r>
                <a:rPr lang="en-US" sz="3000" spc="30" dirty="0" err="1">
                  <a:solidFill>
                    <a:schemeClr val="bg1"/>
                  </a:solidFill>
                </a:rPr>
                <a:t>по</a:t>
              </a:r>
              <a:r>
                <a:rPr lang="en-US" sz="3000" spc="30" dirty="0">
                  <a:solidFill>
                    <a:schemeClr val="bg1"/>
                  </a:solidFill>
                </a:rPr>
                <a:t> </a:t>
              </a:r>
              <a:r>
                <a:rPr lang="en-US" sz="3000" spc="30" dirty="0" err="1">
                  <a:solidFill>
                    <a:schemeClr val="bg1"/>
                  </a:solidFill>
                </a:rPr>
                <a:t>технологии</a:t>
              </a:r>
              <a:endParaRPr lang="en-US" sz="3000" spc="3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344400" y="6250006"/>
            <a:ext cx="5066888" cy="3020487"/>
            <a:chOff x="0" y="-57150"/>
            <a:chExt cx="6755851" cy="4027317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57150"/>
              <a:ext cx="6755851" cy="674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 spc="390" dirty="0" err="1">
                  <a:solidFill>
                    <a:schemeClr val="bg1"/>
                  </a:solidFill>
                  <a:highlight>
                    <a:srgbClr val="7E1DDF"/>
                  </a:highlight>
                </a:rPr>
                <a:t>Дмитрий</a:t>
              </a:r>
              <a:r>
                <a:rPr lang="en-US" sz="3000" spc="390" dirty="0">
                  <a:solidFill>
                    <a:schemeClr val="bg1"/>
                  </a:solidFill>
                  <a:highlight>
                    <a:srgbClr val="7E1DDF"/>
                  </a:highlight>
                </a:rPr>
                <a:t> </a:t>
              </a:r>
              <a:r>
                <a:rPr lang="en-US" sz="3000" spc="390" dirty="0" err="1">
                  <a:solidFill>
                    <a:schemeClr val="bg1"/>
                  </a:solidFill>
                  <a:highlight>
                    <a:srgbClr val="7E1DDF"/>
                  </a:highlight>
                </a:rPr>
                <a:t>Скорняков</a:t>
              </a:r>
              <a:endParaRPr lang="en-US" sz="3000" spc="390" dirty="0">
                <a:solidFill>
                  <a:schemeClr val="bg1"/>
                </a:solidFill>
                <a:highlight>
                  <a:srgbClr val="7E1DDF"/>
                </a:highlight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952417"/>
              <a:ext cx="6755851" cy="3017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 dirty="0">
                  <a:solidFill>
                    <a:schemeClr val="bg1"/>
                  </a:solidFill>
                </a:rPr>
                <a:t>CBO</a:t>
              </a:r>
            </a:p>
            <a:p>
              <a:pPr>
                <a:lnSpc>
                  <a:spcPts val="4500"/>
                </a:lnSpc>
              </a:pPr>
              <a:r>
                <a:rPr lang="en-US" sz="3000" spc="30" dirty="0" err="1">
                  <a:solidFill>
                    <a:schemeClr val="bg1"/>
                  </a:solidFill>
                </a:rPr>
                <a:t>Построил</a:t>
              </a:r>
              <a:r>
                <a:rPr lang="en-US" sz="3000" spc="30" dirty="0">
                  <a:solidFill>
                    <a:schemeClr val="bg1"/>
                  </a:solidFill>
                </a:rPr>
                <a:t> </a:t>
              </a:r>
              <a:r>
                <a:rPr lang="en-US" sz="3000" spc="30" dirty="0" err="1">
                  <a:solidFill>
                    <a:schemeClr val="bg1"/>
                  </a:solidFill>
                </a:rPr>
                <a:t>швейное</a:t>
              </a:r>
              <a:r>
                <a:rPr lang="en-US" sz="3000" spc="30" dirty="0">
                  <a:solidFill>
                    <a:schemeClr val="bg1"/>
                  </a:solidFill>
                </a:rPr>
                <a:t> </a:t>
              </a:r>
              <a:r>
                <a:rPr lang="en-US" sz="3000" spc="30" dirty="0" err="1">
                  <a:solidFill>
                    <a:schemeClr val="bg1"/>
                  </a:solidFill>
                </a:rPr>
                <a:t>производство</a:t>
              </a:r>
              <a:r>
                <a:rPr lang="en-US" sz="3000" spc="30" dirty="0">
                  <a:solidFill>
                    <a:schemeClr val="bg1"/>
                  </a:solidFill>
                </a:rPr>
                <a:t> </a:t>
              </a:r>
              <a:r>
                <a:rPr lang="en-US" sz="3000" spc="30" dirty="0" err="1">
                  <a:solidFill>
                    <a:schemeClr val="bg1"/>
                  </a:solidFill>
                </a:rPr>
                <a:t>с</a:t>
              </a:r>
              <a:r>
                <a:rPr lang="en-US" sz="3000" spc="30" dirty="0">
                  <a:solidFill>
                    <a:schemeClr val="bg1"/>
                  </a:solidFill>
                </a:rPr>
                <a:t> </a:t>
              </a:r>
              <a:r>
                <a:rPr lang="en-US" sz="3000" spc="30" dirty="0" err="1">
                  <a:solidFill>
                    <a:schemeClr val="bg1"/>
                  </a:solidFill>
                </a:rPr>
                <a:t>оборотом</a:t>
              </a:r>
              <a:r>
                <a:rPr lang="en-US" sz="3000" spc="30" dirty="0">
                  <a:solidFill>
                    <a:schemeClr val="bg1"/>
                  </a:solidFill>
                </a:rPr>
                <a:t> 150 </a:t>
              </a:r>
              <a:r>
                <a:rPr lang="en-US" sz="3000" spc="30" dirty="0" err="1">
                  <a:solidFill>
                    <a:schemeClr val="bg1"/>
                  </a:solidFill>
                </a:rPr>
                <a:t>млн</a:t>
              </a:r>
              <a:r>
                <a:rPr lang="en-US" sz="3000" spc="30" dirty="0">
                  <a:solidFill>
                    <a:schemeClr val="bg1"/>
                  </a:solidFill>
                </a:rPr>
                <a:t>. </a:t>
              </a:r>
              <a:r>
                <a:rPr lang="en-US" sz="3000" spc="30" dirty="0" err="1">
                  <a:solidFill>
                    <a:schemeClr val="bg1"/>
                  </a:solidFill>
                </a:rPr>
                <a:t>и</a:t>
              </a:r>
              <a:r>
                <a:rPr lang="en-US" sz="3000" spc="30" dirty="0">
                  <a:solidFill>
                    <a:schemeClr val="bg1"/>
                  </a:solidFill>
                </a:rPr>
                <a:t> </a:t>
              </a:r>
              <a:r>
                <a:rPr lang="en-US" sz="3000" spc="30" dirty="0" err="1">
                  <a:solidFill>
                    <a:schemeClr val="bg1"/>
                  </a:solidFill>
                </a:rPr>
                <a:t>штатом</a:t>
              </a:r>
              <a:r>
                <a:rPr lang="en-US" sz="3000" spc="30" dirty="0">
                  <a:solidFill>
                    <a:schemeClr val="bg1"/>
                  </a:solidFill>
                </a:rPr>
                <a:t> 200 </a:t>
              </a:r>
              <a:r>
                <a:rPr lang="en-US" sz="3000" spc="30" dirty="0" err="1">
                  <a:solidFill>
                    <a:schemeClr val="bg1"/>
                  </a:solidFill>
                </a:rPr>
                <a:t>чел</a:t>
              </a:r>
              <a:r>
                <a:rPr lang="en-US" sz="3000" spc="30" dirty="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831243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40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56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229" b="22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D2A354-5DD4-8644-8E15-850639D1506A}"/>
              </a:ext>
            </a:extLst>
          </p:cNvPr>
          <p:cNvSpPr txBox="1"/>
          <p:nvPr/>
        </p:nvSpPr>
        <p:spPr>
          <a:xfrm>
            <a:off x="4812632" y="48848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29578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35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09456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16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31243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080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1835616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83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124200" y="3423773"/>
            <a:ext cx="12344403" cy="4159658"/>
            <a:chOff x="-12745650" y="4046644"/>
            <a:chExt cx="16459206" cy="5546211"/>
          </a:xfrm>
        </p:grpSpPr>
        <p:sp>
          <p:nvSpPr>
            <p:cNvPr id="5" name="AutoShape 5"/>
            <p:cNvSpPr/>
            <p:nvPr/>
          </p:nvSpPr>
          <p:spPr>
            <a:xfrm rot="5400000" flipV="1">
              <a:off x="-7940277" y="3238440"/>
              <a:ext cx="2597768" cy="4214176"/>
            </a:xfrm>
            <a:prstGeom prst="line">
              <a:avLst/>
            </a:prstGeom>
            <a:ln w="63500" cap="rnd">
              <a:solidFill>
                <a:srgbClr val="FFFFFF"/>
              </a:solidFill>
              <a:prstDash val="solid"/>
              <a:headEnd type="none" w="sm" len="sm"/>
              <a:tailEnd type="triangle" w="lg" len="med"/>
            </a:ln>
          </p:spPr>
        </p:sp>
        <p:sp>
          <p:nvSpPr>
            <p:cNvPr id="6" name="AutoShape 6"/>
            <p:cNvSpPr/>
            <p:nvPr/>
          </p:nvSpPr>
          <p:spPr>
            <a:xfrm rot="5400000" flipH="1" flipV="1">
              <a:off x="555562" y="5406301"/>
              <a:ext cx="1" cy="3471184"/>
            </a:xfrm>
            <a:prstGeom prst="line">
              <a:avLst/>
            </a:prstGeom>
            <a:ln w="63500" cap="rnd">
              <a:solidFill>
                <a:srgbClr val="FFFFFF"/>
              </a:solidFill>
              <a:prstDash val="solid"/>
              <a:headEnd type="none" w="sm" len="sm"/>
              <a:tailEnd type="triangle" w="lg" len="med"/>
            </a:ln>
          </p:spPr>
        </p:sp>
        <p:sp>
          <p:nvSpPr>
            <p:cNvPr id="7" name="AutoShape 7"/>
            <p:cNvSpPr/>
            <p:nvPr/>
          </p:nvSpPr>
          <p:spPr>
            <a:xfrm rot="16200000" flipV="1">
              <a:off x="470745" y="5823221"/>
              <a:ext cx="0" cy="3471183"/>
            </a:xfrm>
            <a:prstGeom prst="line">
              <a:avLst/>
            </a:prstGeom>
            <a:ln w="63500" cap="rnd">
              <a:solidFill>
                <a:srgbClr val="FFFFFF"/>
              </a:solidFill>
              <a:prstDash val="solid"/>
              <a:headEnd type="none" w="sm" len="sm"/>
              <a:tailEnd type="triangle" w="lg" len="med"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-12745650" y="6387978"/>
              <a:ext cx="3997167" cy="11708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280"/>
                </a:lnSpc>
              </a:pPr>
              <a:r>
                <a:rPr lang="ru-RU" sz="5200" dirty="0">
                  <a:solidFill>
                    <a:srgbClr val="F7F9F8"/>
                  </a:solidFill>
                  <a:highlight>
                    <a:srgbClr val="7E1DDF"/>
                  </a:highlight>
                </a:rPr>
                <a:t>Интернет</a:t>
              </a:r>
              <a:endParaRPr lang="en-US" sz="5200" dirty="0">
                <a:solidFill>
                  <a:srgbClr val="F7F9F8"/>
                </a:solidFill>
                <a:highlight>
                  <a:srgbClr val="7E1DDF"/>
                </a:highlight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12745649" y="7780818"/>
              <a:ext cx="6580765" cy="14896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000" dirty="0" err="1">
                  <a:solidFill>
                    <a:srgbClr val="F7F9F8"/>
                  </a:solidFill>
                </a:rPr>
                <a:t>Контекст</a:t>
              </a:r>
              <a:r>
                <a:rPr lang="ru-RU" sz="3000" dirty="0" err="1">
                  <a:solidFill>
                    <a:srgbClr val="F7F9F8"/>
                  </a:solidFill>
                </a:rPr>
                <a:t>ная</a:t>
              </a:r>
              <a:r>
                <a:rPr lang="ru-RU" sz="3000" dirty="0">
                  <a:solidFill>
                    <a:srgbClr val="F7F9F8"/>
                  </a:solidFill>
                </a:rPr>
                <a:t> реклама </a:t>
              </a:r>
            </a:p>
            <a:p>
              <a:pPr>
                <a:lnSpc>
                  <a:spcPct val="80000"/>
                </a:lnSpc>
              </a:pPr>
              <a:r>
                <a:rPr lang="ru-RU" sz="3000" dirty="0" err="1">
                  <a:solidFill>
                    <a:srgbClr val="F7F9F8"/>
                  </a:solidFill>
                </a:rPr>
                <a:t>Таргет</a:t>
              </a:r>
              <a:endParaRPr lang="ru-RU" sz="3000" dirty="0">
                <a:solidFill>
                  <a:srgbClr val="F7F9F8"/>
                </a:solidFill>
              </a:endParaRPr>
            </a:p>
            <a:p>
              <a:pPr>
                <a:lnSpc>
                  <a:spcPct val="80000"/>
                </a:lnSpc>
              </a:pPr>
              <a:r>
                <a:rPr lang="ru-RU" sz="3000" dirty="0" err="1">
                  <a:solidFill>
                    <a:srgbClr val="F7F9F8"/>
                  </a:solidFill>
                </a:rPr>
                <a:t>Блогеры</a:t>
              </a:r>
              <a:endParaRPr lang="en-US" sz="3000" dirty="0">
                <a:solidFill>
                  <a:srgbClr val="F7F9F8"/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5035235" y="6489578"/>
              <a:ext cx="3997170" cy="1170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80"/>
                </a:lnSpc>
              </a:pPr>
              <a:r>
                <a:rPr lang="en-US" sz="5200" dirty="0">
                  <a:solidFill>
                    <a:srgbClr val="FFFFFF"/>
                  </a:solidFill>
                </a:rPr>
                <a:t>CCOVER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 rot="16200000">
              <a:off x="677173" y="6556471"/>
              <a:ext cx="4901932" cy="1170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280"/>
                </a:lnSpc>
              </a:pPr>
              <a:r>
                <a:rPr lang="en-US" sz="5200" dirty="0" err="1">
                  <a:solidFill>
                    <a:srgbClr val="F7F9F8"/>
                  </a:solidFill>
                </a:rPr>
                <a:t>Удержание</a:t>
              </a:r>
              <a:endParaRPr lang="en-US" sz="5200" dirty="0">
                <a:solidFill>
                  <a:srgbClr val="F7F9F8"/>
                </a:solidFill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846401" y="7762014"/>
              <a:ext cx="3430308" cy="9971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000" dirty="0" err="1">
                  <a:solidFill>
                    <a:srgbClr val="F7F9F8"/>
                  </a:solidFill>
                </a:rPr>
                <a:t>Повторные</a:t>
              </a:r>
              <a:endParaRPr lang="en-US" sz="3000" dirty="0">
                <a:solidFill>
                  <a:srgbClr val="F7F9F8"/>
                </a:solidFill>
              </a:endParaRPr>
            </a:p>
            <a:p>
              <a:pPr>
                <a:lnSpc>
                  <a:spcPct val="80000"/>
                </a:lnSpc>
              </a:pPr>
              <a:r>
                <a:rPr lang="ru-RU" sz="3000" dirty="0">
                  <a:solidFill>
                    <a:srgbClr val="F7F9F8"/>
                  </a:solidFill>
                </a:rPr>
                <a:t>П</a:t>
              </a:r>
              <a:r>
                <a:rPr lang="en-US" sz="3000" dirty="0" err="1">
                  <a:solidFill>
                    <a:srgbClr val="F7F9F8"/>
                  </a:solidFill>
                </a:rPr>
                <a:t>родажи</a:t>
              </a:r>
              <a:endParaRPr lang="ru-RU" sz="3000" dirty="0">
                <a:solidFill>
                  <a:srgbClr val="F7F9F8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4B010F8-D4E1-E540-83CD-80024FF9D2DB}"/>
              </a:ext>
            </a:extLst>
          </p:cNvPr>
          <p:cNvSpPr txBox="1"/>
          <p:nvPr/>
        </p:nvSpPr>
        <p:spPr>
          <a:xfrm>
            <a:off x="838200" y="1028700"/>
            <a:ext cx="49809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</a:rPr>
              <a:t>КАК ПРОДАЕМ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E9884EBB-043D-7045-AC72-41A1546C53E4}"/>
              </a:ext>
            </a:extLst>
          </p:cNvPr>
          <p:cNvSpPr txBox="1"/>
          <p:nvPr/>
        </p:nvSpPr>
        <p:spPr>
          <a:xfrm>
            <a:off x="3124200" y="2858341"/>
            <a:ext cx="3373571" cy="878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ru-RU" sz="5200" dirty="0">
                <a:solidFill>
                  <a:srgbClr val="F7F9F8"/>
                </a:solidFill>
                <a:highlight>
                  <a:srgbClr val="7E1DDF"/>
                </a:highlight>
              </a:rPr>
              <a:t>Партнеры</a:t>
            </a:r>
            <a:endParaRPr lang="en-US" sz="5200" dirty="0">
              <a:solidFill>
                <a:srgbClr val="F7F9F8"/>
              </a:solidFill>
              <a:highlight>
                <a:srgbClr val="7E1DDF"/>
              </a:highlight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1B47C55E-3E1E-744B-867A-7AB2D57B4B4F}"/>
              </a:ext>
            </a:extLst>
          </p:cNvPr>
          <p:cNvSpPr txBox="1"/>
          <p:nvPr/>
        </p:nvSpPr>
        <p:spPr>
          <a:xfrm>
            <a:off x="3124215" y="7437311"/>
            <a:ext cx="4114785" cy="8781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ru-RU" sz="5200" dirty="0" err="1">
                <a:solidFill>
                  <a:srgbClr val="F7F9F8"/>
                </a:solidFill>
                <a:highlight>
                  <a:srgbClr val="7E1DDF"/>
                </a:highlight>
              </a:rPr>
              <a:t>Амбассадоры</a:t>
            </a:r>
            <a:endParaRPr lang="en-US" sz="5200" dirty="0">
              <a:solidFill>
                <a:srgbClr val="F7F9F8"/>
              </a:solidFill>
              <a:highlight>
                <a:srgbClr val="7E1DDF"/>
              </a:highlight>
            </a:endParaRPr>
          </a:p>
        </p:txBody>
      </p:sp>
      <p:sp>
        <p:nvSpPr>
          <p:cNvPr id="17" name="AutoShape 5">
            <a:extLst>
              <a:ext uri="{FF2B5EF4-FFF2-40B4-BE49-F238E27FC236}">
                <a16:creationId xmlns:a16="http://schemas.microsoft.com/office/drawing/2014/main" id="{CEEFC1B8-4ACB-A648-B315-14F5A2CEDD00}"/>
              </a:ext>
            </a:extLst>
          </p:cNvPr>
          <p:cNvSpPr/>
          <p:nvPr/>
        </p:nvSpPr>
        <p:spPr>
          <a:xfrm rot="5400000" flipV="1">
            <a:off x="7486304" y="4274506"/>
            <a:ext cx="56473" cy="2997876"/>
          </a:xfrm>
          <a:prstGeom prst="line">
            <a:avLst/>
          </a:prstGeom>
          <a:ln w="63500" cap="rnd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8" name="AutoShape 5">
            <a:extLst>
              <a:ext uri="{FF2B5EF4-FFF2-40B4-BE49-F238E27FC236}">
                <a16:creationId xmlns:a16="http://schemas.microsoft.com/office/drawing/2014/main" id="{818EECD0-C07A-9245-B8C8-481B9F58552F}"/>
              </a:ext>
            </a:extLst>
          </p:cNvPr>
          <p:cNvSpPr/>
          <p:nvPr/>
        </p:nvSpPr>
        <p:spPr>
          <a:xfrm rot="5400000" flipH="1" flipV="1">
            <a:off x="7411784" y="6002005"/>
            <a:ext cx="1635633" cy="1981198"/>
          </a:xfrm>
          <a:prstGeom prst="line">
            <a:avLst/>
          </a:prstGeom>
          <a:ln w="63500" cap="rnd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</p:sp>
    </p:spTree>
    <p:extLst>
      <p:ext uri="{BB962C8B-B14F-4D97-AF65-F5344CB8AC3E}">
        <p14:creationId xmlns:p14="http://schemas.microsoft.com/office/powerpoint/2010/main" val="3820888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3733800" y="5696557"/>
            <a:ext cx="134493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4" name="AutoShape 4"/>
          <p:cNvSpPr/>
          <p:nvPr/>
        </p:nvSpPr>
        <p:spPr>
          <a:xfrm rot="-5400000">
            <a:off x="3120268" y="5440552"/>
            <a:ext cx="792779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61073" y="4736288"/>
            <a:ext cx="1664285" cy="5246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78421" y="3716193"/>
            <a:ext cx="1757814" cy="5317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98661" y="7346487"/>
            <a:ext cx="1373578" cy="4828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85552" y="2629213"/>
            <a:ext cx="671776" cy="8777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30821" y="6071628"/>
            <a:ext cx="2489579" cy="25404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8983446" y="1277711"/>
            <a:ext cx="1836953" cy="503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231F1D"/>
                </a:solidFill>
                <a:latin typeface="Open Sans Light"/>
              </a:rPr>
              <a:t>Поролон</a:t>
            </a:r>
            <a:endParaRPr lang="en-US" sz="3000" dirty="0">
              <a:solidFill>
                <a:srgbClr val="231F1D"/>
              </a:solidFill>
              <a:latin typeface="Open Sans Light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 l="31707" t="27491" r="32640" b="28551"/>
          <a:stretch>
            <a:fillRect/>
          </a:stretch>
        </p:blipFill>
        <p:spPr>
          <a:xfrm>
            <a:off x="14069490" y="1945201"/>
            <a:ext cx="2721700" cy="141296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 rot="16200000">
            <a:off x="4608724" y="3245245"/>
            <a:ext cx="4267517" cy="378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>
                <a:solidFill>
                  <a:schemeClr val="bg1"/>
                </a:solidFill>
                <a:highlight>
                  <a:srgbClr val="7E1DDF"/>
                </a:highlight>
              </a:rPr>
              <a:t>Доступность по цене</a:t>
            </a:r>
            <a:endParaRPr lang="en-US" sz="3000" b="1" dirty="0">
              <a:solidFill>
                <a:schemeClr val="bg1"/>
              </a:solidFill>
              <a:highlight>
                <a:srgbClr val="7E1DDF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03A4E2-7F8A-6842-8515-0991D7CA2390}"/>
              </a:ext>
            </a:extLst>
          </p:cNvPr>
          <p:cNvSpPr txBox="1"/>
          <p:nvPr/>
        </p:nvSpPr>
        <p:spPr>
          <a:xfrm>
            <a:off x="838200" y="698837"/>
            <a:ext cx="46106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/>
              <a:t>КОНКУРЕНТЫ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324DBC52-C452-564A-80CB-2674CDC16D45}"/>
              </a:ext>
            </a:extLst>
          </p:cNvPr>
          <p:cNvSpPr txBox="1"/>
          <p:nvPr/>
        </p:nvSpPr>
        <p:spPr>
          <a:xfrm>
            <a:off x="11887200" y="5981700"/>
            <a:ext cx="5608816" cy="378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>
                <a:solidFill>
                  <a:schemeClr val="bg1"/>
                </a:solidFill>
                <a:highlight>
                  <a:srgbClr val="7E1DDF"/>
                </a:highlight>
              </a:rPr>
              <a:t>Скорость выполнения заказа</a:t>
            </a:r>
            <a:endParaRPr lang="en-US" sz="3000" b="1" dirty="0">
              <a:solidFill>
                <a:schemeClr val="bg1"/>
              </a:solidFill>
              <a:highlight>
                <a:srgbClr val="7E1DDF"/>
              </a:highlight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06BD6250-573F-D748-980F-58EBA7005802}"/>
              </a:ext>
            </a:extLst>
          </p:cNvPr>
          <p:cNvSpPr txBox="1"/>
          <p:nvPr/>
        </p:nvSpPr>
        <p:spPr>
          <a:xfrm rot="16200000">
            <a:off x="5659316" y="8519251"/>
            <a:ext cx="2166333" cy="378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>
                <a:solidFill>
                  <a:schemeClr val="bg1"/>
                </a:solidFill>
                <a:highlight>
                  <a:srgbClr val="7E1DDF"/>
                </a:highlight>
              </a:rPr>
              <a:t>Дорого</a:t>
            </a:r>
            <a:endParaRPr lang="en-US" sz="3000" b="1" dirty="0">
              <a:solidFill>
                <a:schemeClr val="bg1"/>
              </a:solidFill>
              <a:highlight>
                <a:srgbClr val="7E1DD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62667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905000" y="3402660"/>
            <a:ext cx="14126472" cy="5900073"/>
            <a:chOff x="-5994400" y="311212"/>
            <a:chExt cx="18835296" cy="7866764"/>
          </a:xfrm>
        </p:grpSpPr>
        <p:sp>
          <p:nvSpPr>
            <p:cNvPr id="6" name="TextBox 6"/>
            <p:cNvSpPr txBox="1"/>
            <p:nvPr/>
          </p:nvSpPr>
          <p:spPr>
            <a:xfrm>
              <a:off x="1285016" y="7490266"/>
              <a:ext cx="1193971" cy="687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chemeClr val="bg1"/>
                  </a:solidFill>
                </a:rPr>
                <a:t>2022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982283" y="7490267"/>
              <a:ext cx="1193971" cy="687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chemeClr val="bg1"/>
                  </a:solidFill>
                </a:rPr>
                <a:t>2023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679549" y="7490267"/>
              <a:ext cx="1193971" cy="687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chemeClr val="bg1"/>
                  </a:solidFill>
                </a:rPr>
                <a:t>2024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376816" y="7490267"/>
              <a:ext cx="1193971" cy="687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chemeClr val="bg1"/>
                  </a:solidFill>
                </a:rPr>
                <a:t>2025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8074083" y="7490267"/>
              <a:ext cx="1193971" cy="687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chemeClr val="bg1"/>
                  </a:solidFill>
                </a:rPr>
                <a:t>2026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9771349" y="7490267"/>
              <a:ext cx="1193971" cy="687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chemeClr val="bg1"/>
                  </a:solidFill>
                </a:rPr>
                <a:t>2027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468615" y="7490267"/>
              <a:ext cx="1193971" cy="687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3"/>
                </a:lnSpc>
              </a:pPr>
              <a:r>
                <a:rPr lang="en-US" sz="3088">
                  <a:solidFill>
                    <a:schemeClr val="bg1"/>
                  </a:solidFill>
                </a:rPr>
                <a:t>2028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5994400" y="3421088"/>
              <a:ext cx="7026608" cy="7352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4323"/>
                </a:lnSpc>
              </a:pPr>
              <a:r>
                <a:rPr lang="ru-RU" sz="3600" dirty="0">
                  <a:solidFill>
                    <a:schemeClr val="bg1"/>
                  </a:solidFill>
                </a:rPr>
                <a:t>Выручка </a:t>
              </a:r>
              <a:r>
                <a:rPr lang="en-US" sz="3600" dirty="0">
                  <a:solidFill>
                    <a:schemeClr val="bg1"/>
                  </a:solidFill>
                </a:rPr>
                <a:t>1</a:t>
              </a:r>
              <a:r>
                <a:rPr lang="ru-RU" sz="3600" dirty="0">
                  <a:solidFill>
                    <a:schemeClr val="bg1"/>
                  </a:solidFill>
                </a:rPr>
                <a:t>40 млн руб.</a:t>
              </a:r>
              <a:r>
                <a:rPr lang="en-US" sz="3600" dirty="0">
                  <a:solidFill>
                    <a:schemeClr val="bg1"/>
                  </a:solidFill>
                </a:rPr>
                <a:t> </a:t>
              </a:r>
            </a:p>
          </p:txBody>
        </p: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1106707" y="311212"/>
              <a:ext cx="11734189" cy="6965219"/>
              <a:chOff x="0" y="0"/>
              <a:chExt cx="17330338" cy="10287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9972040"/>
                <a:ext cx="2290080" cy="314960"/>
              </a:xfrm>
              <a:custGeom>
                <a:avLst/>
                <a:gdLst/>
                <a:ahLst/>
                <a:cxnLst/>
                <a:rect l="l" t="t" r="r" b="b"/>
                <a:pathLst>
                  <a:path w="2290080" h="314960">
                    <a:moveTo>
                      <a:pt x="0" y="314960"/>
                    </a:moveTo>
                    <a:lnTo>
                      <a:pt x="0" y="183207"/>
                    </a:lnTo>
                    <a:cubicBezTo>
                      <a:pt x="0" y="134618"/>
                      <a:pt x="19302" y="88018"/>
                      <a:pt x="53660" y="53660"/>
                    </a:cubicBezTo>
                    <a:cubicBezTo>
                      <a:pt x="88018" y="19302"/>
                      <a:pt x="134617" y="0"/>
                      <a:pt x="183206" y="0"/>
                    </a:cubicBezTo>
                    <a:lnTo>
                      <a:pt x="2106874" y="0"/>
                    </a:lnTo>
                    <a:cubicBezTo>
                      <a:pt x="2155463" y="0"/>
                      <a:pt x="2202063" y="19302"/>
                      <a:pt x="2236420" y="53660"/>
                    </a:cubicBezTo>
                    <a:cubicBezTo>
                      <a:pt x="2270778" y="88018"/>
                      <a:pt x="2290080" y="134618"/>
                      <a:pt x="2290080" y="183207"/>
                    </a:cubicBezTo>
                    <a:lnTo>
                      <a:pt x="2290080" y="314960"/>
                    </a:lnTo>
                    <a:close/>
                  </a:path>
                </a:pathLst>
              </a:custGeom>
              <a:solidFill>
                <a:srgbClr val="7E1DDE"/>
              </a:solidFill>
            </p:spPr>
          </p:sp>
          <p:sp>
            <p:nvSpPr>
              <p:cNvPr id="20" name="Freeform 20"/>
              <p:cNvSpPr/>
              <p:nvPr/>
            </p:nvSpPr>
            <p:spPr>
              <a:xfrm>
                <a:off x="2506710" y="9149080"/>
                <a:ext cx="2290080" cy="1137920"/>
              </a:xfrm>
              <a:custGeom>
                <a:avLst/>
                <a:gdLst/>
                <a:ahLst/>
                <a:cxnLst/>
                <a:rect l="l" t="t" r="r" b="b"/>
                <a:pathLst>
                  <a:path w="2290080" h="1137920">
                    <a:moveTo>
                      <a:pt x="0" y="1137920"/>
                    </a:moveTo>
                    <a:lnTo>
                      <a:pt x="0" y="183206"/>
                    </a:lnTo>
                    <a:cubicBezTo>
                      <a:pt x="0" y="82024"/>
                      <a:pt x="82024" y="0"/>
                      <a:pt x="183206" y="0"/>
                    </a:cubicBezTo>
                    <a:lnTo>
                      <a:pt x="2106874" y="0"/>
                    </a:lnTo>
                    <a:cubicBezTo>
                      <a:pt x="2208055" y="0"/>
                      <a:pt x="2290079" y="82024"/>
                      <a:pt x="2290080" y="183206"/>
                    </a:cubicBezTo>
                    <a:lnTo>
                      <a:pt x="2290080" y="1137920"/>
                    </a:lnTo>
                    <a:close/>
                  </a:path>
                </a:pathLst>
              </a:custGeom>
              <a:solidFill>
                <a:srgbClr val="5D4EF4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5013419" y="8223250"/>
                <a:ext cx="2290080" cy="2063750"/>
              </a:xfrm>
              <a:custGeom>
                <a:avLst/>
                <a:gdLst/>
                <a:ahLst/>
                <a:cxnLst/>
                <a:rect l="l" t="t" r="r" b="b"/>
                <a:pathLst>
                  <a:path w="2290080" h="2063750">
                    <a:moveTo>
                      <a:pt x="0" y="2063750"/>
                    </a:moveTo>
                    <a:lnTo>
                      <a:pt x="0" y="183207"/>
                    </a:lnTo>
                    <a:cubicBezTo>
                      <a:pt x="0" y="134617"/>
                      <a:pt x="19302" y="88018"/>
                      <a:pt x="53660" y="53660"/>
                    </a:cubicBezTo>
                    <a:cubicBezTo>
                      <a:pt x="88018" y="19302"/>
                      <a:pt x="134617" y="0"/>
                      <a:pt x="183206" y="0"/>
                    </a:cubicBezTo>
                    <a:lnTo>
                      <a:pt x="2106874" y="0"/>
                    </a:lnTo>
                    <a:cubicBezTo>
                      <a:pt x="2208056" y="0"/>
                      <a:pt x="2290080" y="82024"/>
                      <a:pt x="2290080" y="183207"/>
                    </a:cubicBezTo>
                    <a:lnTo>
                      <a:pt x="2290080" y="2063750"/>
                    </a:lnTo>
                    <a:close/>
                  </a:path>
                </a:pathLst>
              </a:custGeom>
              <a:pattFill prst="smCheck">
                <a:fgClr>
                  <a:srgbClr val="2E6DFF"/>
                </a:fgClr>
                <a:bgClr>
                  <a:schemeClr val="bg1"/>
                </a:bgClr>
              </a:pattFill>
              <a:ln w="63500">
                <a:solidFill>
                  <a:srgbClr val="7E1DDF"/>
                </a:solidFill>
              </a:ln>
            </p:spPr>
          </p:sp>
          <p:sp>
            <p:nvSpPr>
              <p:cNvPr id="22" name="Freeform 22"/>
              <p:cNvSpPr/>
              <p:nvPr/>
            </p:nvSpPr>
            <p:spPr>
              <a:xfrm>
                <a:off x="7520129" y="7194550"/>
                <a:ext cx="2290080" cy="3092450"/>
              </a:xfrm>
              <a:custGeom>
                <a:avLst/>
                <a:gdLst/>
                <a:ahLst/>
                <a:cxnLst/>
                <a:rect l="l" t="t" r="r" b="b"/>
                <a:pathLst>
                  <a:path w="2290080" h="3092450">
                    <a:moveTo>
                      <a:pt x="0" y="3092450"/>
                    </a:moveTo>
                    <a:lnTo>
                      <a:pt x="0" y="183207"/>
                    </a:lnTo>
                    <a:cubicBezTo>
                      <a:pt x="0" y="134617"/>
                      <a:pt x="19301" y="88018"/>
                      <a:pt x="53660" y="53660"/>
                    </a:cubicBezTo>
                    <a:cubicBezTo>
                      <a:pt x="88017" y="19302"/>
                      <a:pt x="134617" y="0"/>
                      <a:pt x="183206" y="0"/>
                    </a:cubicBezTo>
                    <a:lnTo>
                      <a:pt x="2106873" y="0"/>
                    </a:lnTo>
                    <a:cubicBezTo>
                      <a:pt x="2155463" y="0"/>
                      <a:pt x="2202062" y="19302"/>
                      <a:pt x="2236420" y="53660"/>
                    </a:cubicBezTo>
                    <a:cubicBezTo>
                      <a:pt x="2270778" y="88018"/>
                      <a:pt x="2290080" y="134617"/>
                      <a:pt x="2290080" y="183207"/>
                    </a:cubicBezTo>
                    <a:lnTo>
                      <a:pt x="2290080" y="3092450"/>
                    </a:lnTo>
                    <a:close/>
                  </a:path>
                </a:pathLst>
              </a:custGeom>
              <a:solidFill>
                <a:srgbClr val="0085FF"/>
              </a:solidFill>
            </p:spPr>
          </p:sp>
          <p:sp>
            <p:nvSpPr>
              <p:cNvPr id="23" name="Freeform 23"/>
              <p:cNvSpPr/>
              <p:nvPr/>
            </p:nvSpPr>
            <p:spPr>
              <a:xfrm>
                <a:off x="10026838" y="6165850"/>
                <a:ext cx="2290080" cy="4121150"/>
              </a:xfrm>
              <a:custGeom>
                <a:avLst/>
                <a:gdLst/>
                <a:ahLst/>
                <a:cxnLst/>
                <a:rect l="l" t="t" r="r" b="b"/>
                <a:pathLst>
                  <a:path w="2290080" h="4121150">
                    <a:moveTo>
                      <a:pt x="0" y="4121150"/>
                    </a:moveTo>
                    <a:lnTo>
                      <a:pt x="0" y="183206"/>
                    </a:lnTo>
                    <a:cubicBezTo>
                      <a:pt x="0" y="134617"/>
                      <a:pt x="19302" y="88017"/>
                      <a:pt x="53661" y="53660"/>
                    </a:cubicBezTo>
                    <a:cubicBezTo>
                      <a:pt x="88018" y="19302"/>
                      <a:pt x="134618" y="0"/>
                      <a:pt x="183207" y="0"/>
                    </a:cubicBezTo>
                    <a:lnTo>
                      <a:pt x="2106874" y="0"/>
                    </a:lnTo>
                    <a:cubicBezTo>
                      <a:pt x="2155463" y="0"/>
                      <a:pt x="2202063" y="19302"/>
                      <a:pt x="2236420" y="53660"/>
                    </a:cubicBezTo>
                    <a:cubicBezTo>
                      <a:pt x="2270779" y="88017"/>
                      <a:pt x="2290081" y="134617"/>
                      <a:pt x="2290081" y="183206"/>
                    </a:cubicBezTo>
                    <a:lnTo>
                      <a:pt x="2290081" y="4121150"/>
                    </a:lnTo>
                    <a:close/>
                  </a:path>
                </a:pathLst>
              </a:custGeom>
              <a:solidFill>
                <a:srgbClr val="009BFF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12533548" y="4108450"/>
                <a:ext cx="2290080" cy="6178550"/>
              </a:xfrm>
              <a:custGeom>
                <a:avLst/>
                <a:gdLst/>
                <a:ahLst/>
                <a:cxnLst/>
                <a:rect l="l" t="t" r="r" b="b"/>
                <a:pathLst>
                  <a:path w="2290080" h="6178550">
                    <a:moveTo>
                      <a:pt x="0" y="6178550"/>
                    </a:moveTo>
                    <a:lnTo>
                      <a:pt x="0" y="183206"/>
                    </a:lnTo>
                    <a:cubicBezTo>
                      <a:pt x="0" y="82024"/>
                      <a:pt x="82024" y="0"/>
                      <a:pt x="183206" y="0"/>
                    </a:cubicBezTo>
                    <a:lnTo>
                      <a:pt x="2106873" y="0"/>
                    </a:lnTo>
                    <a:cubicBezTo>
                      <a:pt x="2155462" y="0"/>
                      <a:pt x="2202063" y="19302"/>
                      <a:pt x="2236420" y="53660"/>
                    </a:cubicBezTo>
                    <a:cubicBezTo>
                      <a:pt x="2270778" y="88017"/>
                      <a:pt x="2290081" y="134617"/>
                      <a:pt x="2290081" y="183206"/>
                    </a:cubicBezTo>
                    <a:lnTo>
                      <a:pt x="2290081" y="6178550"/>
                    </a:lnTo>
                    <a:close/>
                  </a:path>
                </a:pathLst>
              </a:custGeom>
              <a:solidFill>
                <a:srgbClr val="00AEFF"/>
              </a:solidFill>
            </p:spPr>
          </p:sp>
          <p:sp>
            <p:nvSpPr>
              <p:cNvPr id="25" name="Freeform 25"/>
              <p:cNvSpPr/>
              <p:nvPr/>
            </p:nvSpPr>
            <p:spPr>
              <a:xfrm>
                <a:off x="15040257" y="508000"/>
                <a:ext cx="2290080" cy="9779000"/>
              </a:xfrm>
              <a:custGeom>
                <a:avLst/>
                <a:gdLst/>
                <a:ahLst/>
                <a:cxnLst/>
                <a:rect l="l" t="t" r="r" b="b"/>
                <a:pathLst>
                  <a:path w="2290080" h="9779000">
                    <a:moveTo>
                      <a:pt x="0" y="9779000"/>
                    </a:moveTo>
                    <a:lnTo>
                      <a:pt x="0" y="183206"/>
                    </a:lnTo>
                    <a:cubicBezTo>
                      <a:pt x="0" y="134617"/>
                      <a:pt x="19303" y="88017"/>
                      <a:pt x="53660" y="53660"/>
                    </a:cubicBezTo>
                    <a:cubicBezTo>
                      <a:pt x="88018" y="19302"/>
                      <a:pt x="134618" y="0"/>
                      <a:pt x="183208" y="0"/>
                    </a:cubicBezTo>
                    <a:lnTo>
                      <a:pt x="2106875" y="0"/>
                    </a:lnTo>
                    <a:cubicBezTo>
                      <a:pt x="2208056" y="0"/>
                      <a:pt x="2290081" y="82025"/>
                      <a:pt x="2290081" y="183206"/>
                    </a:cubicBezTo>
                    <a:lnTo>
                      <a:pt x="2290081" y="9779000"/>
                    </a:lnTo>
                    <a:close/>
                  </a:path>
                </a:pathLst>
              </a:custGeom>
              <a:pattFill prst="smCheck">
                <a:fgClr>
                  <a:srgbClr val="00C0FF"/>
                </a:fgClr>
                <a:bgClr>
                  <a:schemeClr val="bg1"/>
                </a:bgClr>
              </a:pattFill>
              <a:ln w="63500">
                <a:solidFill>
                  <a:srgbClr val="7E1DDF"/>
                </a:solidFill>
              </a:ln>
            </p:spPr>
            <p:txBody>
              <a:bodyPr/>
              <a:lstStyle/>
              <a:p>
                <a:endParaRPr lang="ru-RU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0C62EEE-736A-4A41-8DF9-2D4076304A33}"/>
              </a:ext>
            </a:extLst>
          </p:cNvPr>
          <p:cNvSpPr txBox="1"/>
          <p:nvPr/>
        </p:nvSpPr>
        <p:spPr>
          <a:xfrm>
            <a:off x="838200" y="1028700"/>
            <a:ext cx="36166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</a:rPr>
              <a:t>ФИНАНСЫ</a:t>
            </a: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5AAB638E-0936-5442-8B50-7484798B5702}"/>
              </a:ext>
            </a:extLst>
          </p:cNvPr>
          <p:cNvSpPr txBox="1"/>
          <p:nvPr/>
        </p:nvSpPr>
        <p:spPr>
          <a:xfrm>
            <a:off x="669875" y="6438900"/>
            <a:ext cx="6560955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323"/>
              </a:lnSpc>
            </a:pPr>
            <a:r>
              <a:rPr lang="ru-RU" sz="3600" dirty="0">
                <a:solidFill>
                  <a:schemeClr val="bg1"/>
                </a:solidFill>
              </a:rPr>
              <a:t>Рентабельность 22%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39086117-3333-614E-85E7-718565D2A62F}"/>
              </a:ext>
            </a:extLst>
          </p:cNvPr>
          <p:cNvCxnSpPr>
            <a:cxnSpLocks/>
          </p:cNvCxnSpPr>
          <p:nvPr/>
        </p:nvCxnSpPr>
        <p:spPr>
          <a:xfrm flipH="1" flipV="1">
            <a:off x="7383231" y="6362700"/>
            <a:ext cx="2929670" cy="105086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DE886D27-0359-ED4E-A2C3-2F539A13EDA5}"/>
              </a:ext>
            </a:extLst>
          </p:cNvPr>
          <p:cNvCxnSpPr>
            <a:cxnSpLocks/>
          </p:cNvCxnSpPr>
          <p:nvPr/>
        </p:nvCxnSpPr>
        <p:spPr>
          <a:xfrm flipH="1">
            <a:off x="2971800" y="6362700"/>
            <a:ext cx="441143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13">
            <a:extLst>
              <a:ext uri="{FF2B5EF4-FFF2-40B4-BE49-F238E27FC236}">
                <a16:creationId xmlns:a16="http://schemas.microsoft.com/office/drawing/2014/main" id="{95E9704F-F8AB-6149-B94B-81A7DC396559}"/>
              </a:ext>
            </a:extLst>
          </p:cNvPr>
          <p:cNvSpPr txBox="1"/>
          <p:nvPr/>
        </p:nvSpPr>
        <p:spPr>
          <a:xfrm>
            <a:off x="8346406" y="1651710"/>
            <a:ext cx="5269956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323"/>
              </a:lnSpc>
            </a:pPr>
            <a:r>
              <a:rPr lang="ru-RU" sz="3600" dirty="0">
                <a:solidFill>
                  <a:schemeClr val="bg1"/>
                </a:solidFill>
              </a:rPr>
              <a:t>Выручка 650 млн руб.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7" name="TextBox 13">
            <a:extLst>
              <a:ext uri="{FF2B5EF4-FFF2-40B4-BE49-F238E27FC236}">
                <a16:creationId xmlns:a16="http://schemas.microsoft.com/office/drawing/2014/main" id="{9026D298-8484-1748-8172-7C29AAE7F74B}"/>
              </a:ext>
            </a:extLst>
          </p:cNvPr>
          <p:cNvSpPr txBox="1"/>
          <p:nvPr/>
        </p:nvSpPr>
        <p:spPr>
          <a:xfrm>
            <a:off x="7002645" y="2391716"/>
            <a:ext cx="6560955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323"/>
              </a:lnSpc>
            </a:pPr>
            <a:r>
              <a:rPr lang="ru-RU" sz="3600" dirty="0">
                <a:solidFill>
                  <a:schemeClr val="bg1"/>
                </a:solidFill>
              </a:rPr>
              <a:t>Рентабельность 27%</a:t>
            </a: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A86C3568-DFEA-E649-B8B0-DDD4E90868AF}"/>
              </a:ext>
            </a:extLst>
          </p:cNvPr>
          <p:cNvCxnSpPr/>
          <p:nvPr/>
        </p:nvCxnSpPr>
        <p:spPr>
          <a:xfrm flipH="1" flipV="1">
            <a:off x="13716000" y="2325018"/>
            <a:ext cx="1519001" cy="11099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94045A2B-8F01-8347-8FC5-E649F0BDD982}"/>
              </a:ext>
            </a:extLst>
          </p:cNvPr>
          <p:cNvCxnSpPr>
            <a:cxnSpLocks/>
          </p:cNvCxnSpPr>
          <p:nvPr/>
        </p:nvCxnSpPr>
        <p:spPr>
          <a:xfrm flipH="1">
            <a:off x="9372600" y="2325020"/>
            <a:ext cx="434340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2BE615CA-249A-E248-88D8-4998848C8EEC}"/>
              </a:ext>
            </a:extLst>
          </p:cNvPr>
          <p:cNvCxnSpPr>
            <a:cxnSpLocks/>
          </p:cNvCxnSpPr>
          <p:nvPr/>
        </p:nvCxnSpPr>
        <p:spPr>
          <a:xfrm>
            <a:off x="10981384" y="3238500"/>
            <a:ext cx="0" cy="3523233"/>
          </a:xfrm>
          <a:prstGeom prst="line">
            <a:avLst/>
          </a:prstGeom>
          <a:ln w="63500"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3">
            <a:extLst>
              <a:ext uri="{FF2B5EF4-FFF2-40B4-BE49-F238E27FC236}">
                <a16:creationId xmlns:a16="http://schemas.microsoft.com/office/drawing/2014/main" id="{A42756C4-E3BE-2841-B84A-062D7EBA505B}"/>
              </a:ext>
            </a:extLst>
          </p:cNvPr>
          <p:cNvSpPr txBox="1"/>
          <p:nvPr/>
        </p:nvSpPr>
        <p:spPr>
          <a:xfrm>
            <a:off x="5349719" y="4018358"/>
            <a:ext cx="5269956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323"/>
              </a:lnSpc>
            </a:pPr>
            <a:r>
              <a:rPr lang="ru-RU" sz="3600" dirty="0">
                <a:solidFill>
                  <a:schemeClr val="bg1"/>
                </a:solidFill>
                <a:highlight>
                  <a:srgbClr val="7E1DDF"/>
                </a:highlight>
              </a:rPr>
              <a:t>Этап 1: Россия</a:t>
            </a:r>
            <a:endParaRPr lang="en-US" sz="3600" dirty="0">
              <a:solidFill>
                <a:schemeClr val="bg1"/>
              </a:solidFill>
              <a:highlight>
                <a:srgbClr val="7E1DDF"/>
              </a:highlight>
            </a:endParaRPr>
          </a:p>
        </p:txBody>
      </p:sp>
      <p:sp>
        <p:nvSpPr>
          <p:cNvPr id="44" name="TextBox 13">
            <a:extLst>
              <a:ext uri="{FF2B5EF4-FFF2-40B4-BE49-F238E27FC236}">
                <a16:creationId xmlns:a16="http://schemas.microsoft.com/office/drawing/2014/main" id="{ACA475B8-A3B4-764C-A678-26D675E86598}"/>
              </a:ext>
            </a:extLst>
          </p:cNvPr>
          <p:cNvSpPr txBox="1"/>
          <p:nvPr/>
        </p:nvSpPr>
        <p:spPr>
          <a:xfrm>
            <a:off x="11430000" y="4018358"/>
            <a:ext cx="5269956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3"/>
              </a:lnSpc>
            </a:pPr>
            <a:r>
              <a:rPr lang="ru-RU" sz="3600" dirty="0">
                <a:solidFill>
                  <a:schemeClr val="bg1"/>
                </a:solidFill>
                <a:highlight>
                  <a:srgbClr val="7E1DDF"/>
                </a:highlight>
              </a:rPr>
              <a:t>Этап 2: Мир</a:t>
            </a:r>
            <a:endParaRPr lang="en-US" sz="3600" dirty="0">
              <a:solidFill>
                <a:schemeClr val="bg1"/>
              </a:solidFill>
              <a:highlight>
                <a:srgbClr val="7E1DD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16884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30C62EEE-736A-4A41-8DF9-2D4076304A33}"/>
              </a:ext>
            </a:extLst>
          </p:cNvPr>
          <p:cNvSpPr txBox="1"/>
          <p:nvPr/>
        </p:nvSpPr>
        <p:spPr>
          <a:xfrm>
            <a:off x="838200" y="1028700"/>
            <a:ext cx="60010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</a:rPr>
              <a:t>БИЗНЕС-МОДЕЛЬ</a:t>
            </a: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5AAB638E-0936-5442-8B50-7484798B5702}"/>
              </a:ext>
            </a:extLst>
          </p:cNvPr>
          <p:cNvSpPr txBox="1"/>
          <p:nvPr/>
        </p:nvSpPr>
        <p:spPr>
          <a:xfrm>
            <a:off x="2590800" y="3372867"/>
            <a:ext cx="7627755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323"/>
              </a:lnSpc>
            </a:pPr>
            <a:r>
              <a:rPr lang="ru-RU" sz="3600" dirty="0">
                <a:solidFill>
                  <a:schemeClr val="bg1"/>
                </a:solidFill>
              </a:rPr>
              <a:t>В России выдается  протезов в год, шт.: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3" name="TextBox 13">
            <a:extLst>
              <a:ext uri="{FF2B5EF4-FFF2-40B4-BE49-F238E27FC236}">
                <a16:creationId xmlns:a16="http://schemas.microsoft.com/office/drawing/2014/main" id="{A42756C4-E3BE-2841-B84A-062D7EBA505B}"/>
              </a:ext>
            </a:extLst>
          </p:cNvPr>
          <p:cNvSpPr txBox="1"/>
          <p:nvPr/>
        </p:nvSpPr>
        <p:spPr>
          <a:xfrm>
            <a:off x="6781800" y="1239267"/>
            <a:ext cx="5269956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3"/>
              </a:lnSpc>
            </a:pPr>
            <a:r>
              <a:rPr lang="ru-RU" sz="3600" dirty="0">
                <a:solidFill>
                  <a:schemeClr val="bg1"/>
                </a:solidFill>
                <a:highlight>
                  <a:srgbClr val="7E1DDF"/>
                </a:highlight>
              </a:rPr>
              <a:t>Этап 1: Россия</a:t>
            </a:r>
            <a:endParaRPr lang="en-US" sz="3600" dirty="0">
              <a:solidFill>
                <a:schemeClr val="bg1"/>
              </a:solidFill>
              <a:highlight>
                <a:srgbClr val="7E1DDF"/>
              </a:highlight>
            </a:endParaRPr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E4A8E4F9-C4D0-034A-A0B2-4841C8C644AC}"/>
              </a:ext>
            </a:extLst>
          </p:cNvPr>
          <p:cNvSpPr txBox="1"/>
          <p:nvPr/>
        </p:nvSpPr>
        <p:spPr>
          <a:xfrm>
            <a:off x="11433878" y="3431034"/>
            <a:ext cx="3059632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323"/>
              </a:lnSpc>
            </a:pPr>
            <a:r>
              <a:rPr lang="ru-RU" sz="3600" dirty="0">
                <a:solidFill>
                  <a:schemeClr val="bg1"/>
                </a:solidFill>
              </a:rPr>
              <a:t>74 000 шт.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244183E3-2232-1E43-BEB5-A0E45AC33A4B}"/>
              </a:ext>
            </a:extLst>
          </p:cNvPr>
          <p:cNvSpPr txBox="1"/>
          <p:nvPr/>
        </p:nvSpPr>
        <p:spPr>
          <a:xfrm>
            <a:off x="873369" y="4363467"/>
            <a:ext cx="9403801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323"/>
              </a:lnSpc>
            </a:pPr>
            <a:r>
              <a:rPr lang="ru-RU" sz="3600" dirty="0">
                <a:solidFill>
                  <a:schemeClr val="bg1"/>
                </a:solidFill>
              </a:rPr>
              <a:t>На 3-й год </a:t>
            </a:r>
            <a:r>
              <a:rPr lang="en-US" sz="3600" dirty="0">
                <a:solidFill>
                  <a:schemeClr val="bg1"/>
                </a:solidFill>
              </a:rPr>
              <a:t>CCOVER </a:t>
            </a:r>
            <a:r>
              <a:rPr lang="ru-RU" sz="3600" dirty="0">
                <a:solidFill>
                  <a:schemeClr val="bg1"/>
                </a:solidFill>
              </a:rPr>
              <a:t>планирует продать </a:t>
            </a:r>
          </a:p>
          <a:p>
            <a:pPr algn="r">
              <a:lnSpc>
                <a:spcPts val="4323"/>
              </a:lnSpc>
            </a:pPr>
            <a:r>
              <a:rPr lang="ru-RU" sz="3600" dirty="0">
                <a:solidFill>
                  <a:schemeClr val="bg1"/>
                </a:solidFill>
              </a:rPr>
              <a:t>контур-</a:t>
            </a:r>
            <a:r>
              <a:rPr lang="ru-RU" sz="3600" dirty="0" err="1">
                <a:solidFill>
                  <a:schemeClr val="bg1"/>
                </a:solidFill>
              </a:rPr>
              <a:t>кавер</a:t>
            </a:r>
            <a:r>
              <a:rPr lang="ru-RU" sz="3600" dirty="0">
                <a:solidFill>
                  <a:schemeClr val="bg1"/>
                </a:solidFill>
              </a:rPr>
              <a:t> на 8% протезов: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F09E74C5-2ACE-9747-B114-026CD7B2D404}"/>
              </a:ext>
            </a:extLst>
          </p:cNvPr>
          <p:cNvSpPr txBox="1"/>
          <p:nvPr/>
        </p:nvSpPr>
        <p:spPr>
          <a:xfrm>
            <a:off x="11492493" y="4407700"/>
            <a:ext cx="3059632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323"/>
              </a:lnSpc>
            </a:pPr>
            <a:r>
              <a:rPr lang="en-US" sz="3600" dirty="0">
                <a:solidFill>
                  <a:schemeClr val="bg1"/>
                </a:solidFill>
              </a:rPr>
              <a:t>5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5</a:t>
            </a:r>
            <a:r>
              <a:rPr lang="ru-RU" sz="3600" dirty="0">
                <a:solidFill>
                  <a:schemeClr val="bg1"/>
                </a:solidFill>
              </a:rPr>
              <a:t>00 шт.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AA5CCA4F-E514-7E49-B969-BE1AADED5E78}"/>
              </a:ext>
            </a:extLst>
          </p:cNvPr>
          <p:cNvSpPr txBox="1"/>
          <p:nvPr/>
        </p:nvSpPr>
        <p:spPr>
          <a:xfrm>
            <a:off x="838200" y="5735067"/>
            <a:ext cx="9403801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323"/>
              </a:lnSpc>
            </a:pPr>
            <a:r>
              <a:rPr lang="ru-RU" sz="3600" dirty="0">
                <a:solidFill>
                  <a:schemeClr val="bg1"/>
                </a:solidFill>
              </a:rPr>
              <a:t>Средний чек контур-</a:t>
            </a:r>
            <a:r>
              <a:rPr lang="ru-RU" sz="3600" dirty="0" err="1">
                <a:solidFill>
                  <a:schemeClr val="bg1"/>
                </a:solidFill>
              </a:rPr>
              <a:t>кавер</a:t>
            </a:r>
            <a:r>
              <a:rPr lang="ru-RU" sz="3600" dirty="0">
                <a:solidFill>
                  <a:schemeClr val="bg1"/>
                </a:solidFill>
              </a:rPr>
              <a:t>: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0" name="TextBox 13">
            <a:extLst>
              <a:ext uri="{FF2B5EF4-FFF2-40B4-BE49-F238E27FC236}">
                <a16:creationId xmlns:a16="http://schemas.microsoft.com/office/drawing/2014/main" id="{5E6A24A7-BDA1-384F-AA52-058C3D70F6C6}"/>
              </a:ext>
            </a:extLst>
          </p:cNvPr>
          <p:cNvSpPr txBox="1"/>
          <p:nvPr/>
        </p:nvSpPr>
        <p:spPr>
          <a:xfrm>
            <a:off x="11457324" y="5779300"/>
            <a:ext cx="3059632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323"/>
              </a:lnSpc>
            </a:pPr>
            <a:r>
              <a:rPr lang="ru-RU" sz="3600" dirty="0">
                <a:solidFill>
                  <a:schemeClr val="bg1"/>
                </a:solidFill>
              </a:rPr>
              <a:t>25 тыс. руб.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6" name="TextBox 13">
            <a:extLst>
              <a:ext uri="{FF2B5EF4-FFF2-40B4-BE49-F238E27FC236}">
                <a16:creationId xmlns:a16="http://schemas.microsoft.com/office/drawing/2014/main" id="{7D887DE1-64EA-0E4B-8ED4-11B1616643A1}"/>
              </a:ext>
            </a:extLst>
          </p:cNvPr>
          <p:cNvSpPr txBox="1"/>
          <p:nvPr/>
        </p:nvSpPr>
        <p:spPr>
          <a:xfrm>
            <a:off x="838200" y="6649467"/>
            <a:ext cx="9403801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323"/>
              </a:lnSpc>
            </a:pPr>
            <a:r>
              <a:rPr lang="ru-RU" sz="3600" dirty="0">
                <a:solidFill>
                  <a:schemeClr val="bg1"/>
                </a:solidFill>
              </a:rPr>
              <a:t>Выручка на 3-й год: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7" name="TextBox 13">
            <a:extLst>
              <a:ext uri="{FF2B5EF4-FFF2-40B4-BE49-F238E27FC236}">
                <a16:creationId xmlns:a16="http://schemas.microsoft.com/office/drawing/2014/main" id="{BCE1B74B-0C85-0D44-8A2F-2A84901FF97F}"/>
              </a:ext>
            </a:extLst>
          </p:cNvPr>
          <p:cNvSpPr txBox="1"/>
          <p:nvPr/>
        </p:nvSpPr>
        <p:spPr>
          <a:xfrm>
            <a:off x="11457324" y="6693700"/>
            <a:ext cx="3059632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323"/>
              </a:lnSpc>
            </a:pPr>
            <a:r>
              <a:rPr lang="ru-RU" sz="3600" dirty="0">
                <a:solidFill>
                  <a:schemeClr val="bg1"/>
                </a:solidFill>
              </a:rPr>
              <a:t>140 млн руб.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8" name="TextBox 13">
            <a:extLst>
              <a:ext uri="{FF2B5EF4-FFF2-40B4-BE49-F238E27FC236}">
                <a16:creationId xmlns:a16="http://schemas.microsoft.com/office/drawing/2014/main" id="{BEABB6F5-6345-8F4D-BBC8-C4DF8504288E}"/>
              </a:ext>
            </a:extLst>
          </p:cNvPr>
          <p:cNvSpPr txBox="1"/>
          <p:nvPr/>
        </p:nvSpPr>
        <p:spPr>
          <a:xfrm>
            <a:off x="3581400" y="7563867"/>
            <a:ext cx="6560955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323"/>
              </a:lnSpc>
            </a:pPr>
            <a:r>
              <a:rPr lang="ru-RU" sz="3600" dirty="0">
                <a:solidFill>
                  <a:schemeClr val="bg1"/>
                </a:solidFill>
              </a:rPr>
              <a:t>Рентабельность: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9" name="TextBox 13">
            <a:extLst>
              <a:ext uri="{FF2B5EF4-FFF2-40B4-BE49-F238E27FC236}">
                <a16:creationId xmlns:a16="http://schemas.microsoft.com/office/drawing/2014/main" id="{D7740CA9-6027-DE4D-9BDC-676B6532CCF8}"/>
              </a:ext>
            </a:extLst>
          </p:cNvPr>
          <p:cNvSpPr txBox="1"/>
          <p:nvPr/>
        </p:nvSpPr>
        <p:spPr>
          <a:xfrm>
            <a:off x="11494568" y="7563867"/>
            <a:ext cx="3059632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323"/>
              </a:lnSpc>
            </a:pPr>
            <a:r>
              <a:rPr lang="ru-RU" sz="3600" dirty="0">
                <a:solidFill>
                  <a:schemeClr val="bg1"/>
                </a:solidFill>
              </a:rPr>
              <a:t>22%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88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0593640" cy="10287000"/>
          </a:xfrm>
          <a:prstGeom prst="rect">
            <a:avLst/>
          </a:prstGeom>
          <a:solidFill>
            <a:srgbClr val="F7F9F8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15728" y="6172200"/>
            <a:ext cx="41148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1421" y="4263587"/>
            <a:ext cx="6023413" cy="60234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6800" y="2095500"/>
            <a:ext cx="8212655" cy="821265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396190" y="3169410"/>
            <a:ext cx="1553875" cy="79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spc="30" dirty="0">
                <a:solidFill>
                  <a:srgbClr val="F7F9F8"/>
                </a:solidFill>
                <a:cs typeface="Arial" panose="020B0604020202020204" pitchFamily="34" charset="0"/>
              </a:rPr>
              <a:t> </a:t>
            </a:r>
            <a:r>
              <a:rPr lang="ru-RU" sz="4000" b="1" spc="30" dirty="0">
                <a:solidFill>
                  <a:srgbClr val="F7F9F8"/>
                </a:solidFill>
                <a:cs typeface="Arial" panose="020B0604020202020204" pitchFamily="34" charset="0"/>
              </a:rPr>
              <a:t>700</a:t>
            </a:r>
          </a:p>
          <a:p>
            <a:pPr algn="ctr">
              <a:lnSpc>
                <a:spcPct val="80000"/>
              </a:lnSpc>
            </a:pPr>
            <a:r>
              <a:rPr lang="ru-RU" sz="2400" b="1" spc="30" dirty="0">
                <a:solidFill>
                  <a:srgbClr val="F7F9F8"/>
                </a:solidFill>
                <a:cs typeface="Arial" panose="020B0604020202020204" pitchFamily="34" charset="0"/>
              </a:rPr>
              <a:t>млрд руб.</a:t>
            </a:r>
            <a:endParaRPr lang="en-US" sz="2400" b="1" spc="30" dirty="0">
              <a:solidFill>
                <a:srgbClr val="F7F9F8"/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783080" y="1500398"/>
            <a:ext cx="5106251" cy="1772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  <a:t>700 млрд руб., </a:t>
            </a:r>
          </a:p>
          <a:p>
            <a:pPr>
              <a:lnSpc>
                <a:spcPct val="80000"/>
              </a:lnSpc>
            </a:pPr>
            <a: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  <a:t>общий объем мирового рынка протезирования конечностей</a:t>
            </a:r>
            <a:endParaRPr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7D4E1F-1A2C-2649-808A-348B67E77940}"/>
              </a:ext>
            </a:extLst>
          </p:cNvPr>
          <p:cNvSpPr txBox="1"/>
          <p:nvPr/>
        </p:nvSpPr>
        <p:spPr>
          <a:xfrm>
            <a:off x="12829927" y="8752903"/>
            <a:ext cx="4848474" cy="886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2400" dirty="0" err="1">
                <a:solidFill>
                  <a:srgbClr val="FFFFFF"/>
                </a:solidFill>
                <a:cs typeface="Arial" panose="020B0604020202020204" pitchFamily="34" charset="0"/>
              </a:rPr>
              <a:t>С</a:t>
            </a:r>
            <a:r>
              <a:rPr lang="ru-RU" sz="2400" dirty="0">
                <a:solidFill>
                  <a:srgbClr val="FFFFFF"/>
                </a:solidFill>
                <a:cs typeface="Arial" panose="020B0604020202020204" pitchFamily="34" charset="0"/>
              </a:rPr>
              <a:t> 2021 по 2028 год мировой рынок вырастет на 4,2%</a:t>
            </a:r>
            <a:r>
              <a:rPr lang="en-US" sz="2400" dirty="0">
                <a:solidFill>
                  <a:srgbClr val="FFFFFF"/>
                </a:solidFill>
                <a:cs typeface="Arial" panose="020B0604020202020204" pitchFamily="34" charset="0"/>
              </a:rPr>
              <a:t>. </a:t>
            </a:r>
            <a:endParaRPr lang="ru-RU" sz="24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algn="l">
              <a:lnSpc>
                <a:spcPct val="80000"/>
              </a:lnSpc>
            </a:pPr>
            <a:r>
              <a:rPr lang="en-US" sz="2400" dirty="0">
                <a:solidFill>
                  <a:srgbClr val="FFFFFF"/>
                </a:solidFill>
                <a:cs typeface="Arial" panose="020B0604020202020204" pitchFamily="34" charset="0"/>
              </a:rPr>
              <a:t>Grand View Research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FFAE7ED-D0ED-2E4E-9E16-1BAC70FE096B}"/>
              </a:ext>
            </a:extLst>
          </p:cNvPr>
          <p:cNvSpPr/>
          <p:nvPr/>
        </p:nvSpPr>
        <p:spPr>
          <a:xfrm>
            <a:off x="11317992" y="2162134"/>
            <a:ext cx="633664" cy="633664"/>
          </a:xfrm>
          <a:prstGeom prst="rect">
            <a:avLst/>
          </a:prstGeom>
          <a:solidFill>
            <a:srgbClr val="B58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35039AA-E230-0C4D-8E2B-544B2B166F48}"/>
              </a:ext>
            </a:extLst>
          </p:cNvPr>
          <p:cNvSpPr/>
          <p:nvPr/>
        </p:nvSpPr>
        <p:spPr>
          <a:xfrm>
            <a:off x="11277600" y="4143334"/>
            <a:ext cx="633664" cy="633664"/>
          </a:xfrm>
          <a:prstGeom prst="rect">
            <a:avLst/>
          </a:prstGeom>
          <a:solidFill>
            <a:srgbClr val="887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1DB9A9F-4F46-594C-BF5C-B82110ED8526}"/>
              </a:ext>
            </a:extLst>
          </p:cNvPr>
          <p:cNvSpPr/>
          <p:nvPr/>
        </p:nvSpPr>
        <p:spPr>
          <a:xfrm>
            <a:off x="11277600" y="5972134"/>
            <a:ext cx="633664" cy="633664"/>
          </a:xfrm>
          <a:prstGeom prst="rect">
            <a:avLst/>
          </a:prstGeom>
          <a:solidFill>
            <a:srgbClr val="6F7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37361D7B-3098-DF4C-A4AF-39B07DE59CD5}"/>
              </a:ext>
            </a:extLst>
          </p:cNvPr>
          <p:cNvSpPr txBox="1"/>
          <p:nvPr/>
        </p:nvSpPr>
        <p:spPr>
          <a:xfrm>
            <a:off x="12801600" y="3862598"/>
            <a:ext cx="5257800" cy="1329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  <a:t>35 млрд руб.,</a:t>
            </a:r>
          </a:p>
          <a:p>
            <a:pPr>
              <a:lnSpc>
                <a:spcPct val="80000"/>
              </a:lnSpc>
            </a:pPr>
            <a: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  <a:t>мировой рынок накладок на протезы</a:t>
            </a:r>
            <a:endParaRPr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CC77D892-D908-654D-8DA5-6885914B87AD}"/>
              </a:ext>
            </a:extLst>
          </p:cNvPr>
          <p:cNvSpPr txBox="1"/>
          <p:nvPr/>
        </p:nvSpPr>
        <p:spPr>
          <a:xfrm>
            <a:off x="12783080" y="5795105"/>
            <a:ext cx="5257800" cy="1340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chemeClr val="bg1"/>
                </a:solidFill>
                <a:cs typeface="Arial" panose="020B0604020202020204" pitchFamily="34" charset="0"/>
              </a:rPr>
              <a:t>С</a:t>
            </a:r>
            <a: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  <a:t>С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OVER</a:t>
            </a:r>
            <a:endParaRPr lang="ru-RU" sz="3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650 </a:t>
            </a:r>
            <a: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  <a:t>млн руб.,</a:t>
            </a:r>
            <a:endParaRPr lang="en-US" sz="3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cs typeface="Arial" panose="020B0604020202020204" pitchFamily="34" charset="0"/>
              </a:rPr>
              <a:t>% </a:t>
            </a:r>
            <a: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  <a:t>рынка </a:t>
            </a:r>
            <a:endParaRPr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D4F37E-7EE7-D94D-80EA-BF98BFF4C4C2}"/>
              </a:ext>
            </a:extLst>
          </p:cNvPr>
          <p:cNvSpPr txBox="1"/>
          <p:nvPr/>
        </p:nvSpPr>
        <p:spPr>
          <a:xfrm>
            <a:off x="838200" y="698837"/>
            <a:ext cx="2576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/>
              <a:t>РЫНОК</a:t>
            </a: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6DF96CDF-E5BB-E04D-A073-BCB5436C5941}"/>
              </a:ext>
            </a:extLst>
          </p:cNvPr>
          <p:cNvSpPr txBox="1"/>
          <p:nvPr/>
        </p:nvSpPr>
        <p:spPr>
          <a:xfrm>
            <a:off x="4396189" y="4810513"/>
            <a:ext cx="1553875" cy="79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spc="30" dirty="0">
                <a:solidFill>
                  <a:srgbClr val="F7F9F8"/>
                </a:solidFill>
                <a:cs typeface="Arial" panose="020B0604020202020204" pitchFamily="34" charset="0"/>
              </a:rPr>
              <a:t> </a:t>
            </a:r>
            <a:r>
              <a:rPr lang="ru-RU" sz="4000" b="1" spc="30" dirty="0">
                <a:solidFill>
                  <a:srgbClr val="F7F9F8"/>
                </a:solidFill>
                <a:cs typeface="Arial" panose="020B0604020202020204" pitchFamily="34" charset="0"/>
              </a:rPr>
              <a:t>35</a:t>
            </a:r>
          </a:p>
          <a:p>
            <a:pPr algn="ctr">
              <a:lnSpc>
                <a:spcPct val="80000"/>
              </a:lnSpc>
            </a:pPr>
            <a:r>
              <a:rPr lang="ru-RU" sz="2400" b="1" spc="30" dirty="0">
                <a:solidFill>
                  <a:srgbClr val="F7F9F8"/>
                </a:solidFill>
                <a:cs typeface="Arial" panose="020B0604020202020204" pitchFamily="34" charset="0"/>
              </a:rPr>
              <a:t>млрд руб.</a:t>
            </a:r>
            <a:endParaRPr lang="en-US" sz="2400" b="1" spc="30" dirty="0">
              <a:solidFill>
                <a:srgbClr val="F7F9F8"/>
              </a:solidFill>
              <a:cs typeface="Arial" panose="020B0604020202020204" pitchFamily="34" charset="0"/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3909680A-4C0F-6E45-A373-D919754D31F1}"/>
              </a:ext>
            </a:extLst>
          </p:cNvPr>
          <p:cNvSpPr txBox="1"/>
          <p:nvPr/>
        </p:nvSpPr>
        <p:spPr>
          <a:xfrm>
            <a:off x="4396188" y="7777218"/>
            <a:ext cx="1553875" cy="795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spc="30" dirty="0">
                <a:solidFill>
                  <a:srgbClr val="F7F9F8"/>
                </a:solidFill>
                <a:cs typeface="Arial" panose="020B0604020202020204" pitchFamily="34" charset="0"/>
              </a:rPr>
              <a:t> </a:t>
            </a:r>
            <a:r>
              <a:rPr lang="ru-RU" sz="4000" b="1" spc="30" dirty="0">
                <a:solidFill>
                  <a:srgbClr val="F7F9F8"/>
                </a:solidFill>
                <a:cs typeface="Arial" panose="020B0604020202020204" pitchFamily="34" charset="0"/>
              </a:rPr>
              <a:t>650</a:t>
            </a:r>
          </a:p>
          <a:p>
            <a:pPr algn="ctr">
              <a:lnSpc>
                <a:spcPct val="80000"/>
              </a:lnSpc>
            </a:pPr>
            <a:r>
              <a:rPr lang="ru-RU" sz="2400" b="1" spc="30" dirty="0">
                <a:solidFill>
                  <a:srgbClr val="F7F9F8"/>
                </a:solidFill>
                <a:cs typeface="Arial" panose="020B0604020202020204" pitchFamily="34" charset="0"/>
              </a:rPr>
              <a:t>млн руб.</a:t>
            </a:r>
            <a:endParaRPr lang="en-US" sz="2400" b="1" spc="30" dirty="0">
              <a:solidFill>
                <a:srgbClr val="F7F9F8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997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0721517" y="2095500"/>
            <a:ext cx="4880738" cy="4880737"/>
            <a:chOff x="3081520" y="970147"/>
            <a:chExt cx="7524747" cy="7524747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3081520" y="970147"/>
              <a:ext cx="7524747" cy="7524747"/>
              <a:chOff x="0" y="0"/>
              <a:chExt cx="2540000" cy="254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270000" y="0"/>
                <a:ext cx="1377505" cy="2333476"/>
              </a:xfrm>
              <a:custGeom>
                <a:avLst/>
                <a:gdLst/>
                <a:ahLst/>
                <a:cxnLst/>
                <a:rect l="l" t="t" r="r" b="b"/>
                <a:pathLst>
                  <a:path w="1377505" h="2333476">
                    <a:moveTo>
                      <a:pt x="0" y="0"/>
                    </a:moveTo>
                    <a:lnTo>
                      <a:pt x="0" y="0"/>
                    </a:lnTo>
                    <a:cubicBezTo>
                      <a:pt x="561922" y="0"/>
                      <a:pt x="1057045" y="369271"/>
                      <a:pt x="1217275" y="907864"/>
                    </a:cubicBezTo>
                    <a:cubicBezTo>
                      <a:pt x="1377505" y="1446457"/>
                      <a:pt x="1164747" y="2026321"/>
                      <a:pt x="694203" y="2333476"/>
                    </a:cubicBezTo>
                    <a:lnTo>
                      <a:pt x="347102" y="1801738"/>
                    </a:lnTo>
                    <a:cubicBezTo>
                      <a:pt x="582373" y="1648160"/>
                      <a:pt x="688752" y="1358229"/>
                      <a:pt x="608637" y="1088932"/>
                    </a:cubicBezTo>
                    <a:cubicBezTo>
                      <a:pt x="528522" y="819635"/>
                      <a:pt x="280961" y="635000"/>
                      <a:pt x="0" y="635000"/>
                    </a:cubicBezTo>
                    <a:close/>
                  </a:path>
                </a:pathLst>
              </a:custGeom>
              <a:solidFill>
                <a:srgbClr val="7E1DDE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-116854" y="817672"/>
                <a:ext cx="2133341" cy="1810069"/>
              </a:xfrm>
              <a:custGeom>
                <a:avLst/>
                <a:gdLst/>
                <a:ahLst/>
                <a:cxnLst/>
                <a:rect l="l" t="t" r="r" b="b"/>
                <a:pathLst>
                  <a:path w="2133341" h="1810069">
                    <a:moveTo>
                      <a:pt x="2133341" y="1479780"/>
                    </a:moveTo>
                    <a:cubicBezTo>
                      <a:pt x="1678737" y="1810069"/>
                      <a:pt x="1061122" y="1802348"/>
                      <a:pt x="614916" y="1460798"/>
                    </a:cubicBezTo>
                    <a:cubicBezTo>
                      <a:pt x="168710" y="1119248"/>
                      <a:pt x="0" y="525073"/>
                      <a:pt x="200136" y="0"/>
                    </a:cubicBezTo>
                    <a:lnTo>
                      <a:pt x="793495" y="226164"/>
                    </a:lnTo>
                    <a:cubicBezTo>
                      <a:pt x="693427" y="488701"/>
                      <a:pt x="777782" y="785788"/>
                      <a:pt x="1000885" y="956563"/>
                    </a:cubicBezTo>
                    <a:cubicBezTo>
                      <a:pt x="1223988" y="1127338"/>
                      <a:pt x="1532795" y="1131199"/>
                      <a:pt x="1760098" y="966054"/>
                    </a:cubicBezTo>
                    <a:close/>
                  </a:path>
                </a:pathLst>
              </a:custGeom>
              <a:solidFill>
                <a:srgbClr val="0076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62158" y="0"/>
                <a:ext cx="1207778" cy="1073774"/>
              </a:xfrm>
              <a:custGeom>
                <a:avLst/>
                <a:gdLst/>
                <a:ahLst/>
                <a:cxnLst/>
                <a:rect l="l" t="t" r="r" b="b"/>
                <a:pathLst>
                  <a:path w="1207778" h="1073774">
                    <a:moveTo>
                      <a:pt x="0" y="877548"/>
                    </a:moveTo>
                    <a:cubicBezTo>
                      <a:pt x="170006" y="354324"/>
                      <a:pt x="657564" y="55"/>
                      <a:pt x="1207715" y="0"/>
                    </a:cubicBezTo>
                    <a:lnTo>
                      <a:pt x="1207779" y="635000"/>
                    </a:lnTo>
                    <a:cubicBezTo>
                      <a:pt x="932703" y="635027"/>
                      <a:pt x="688924" y="812162"/>
                      <a:pt x="603921" y="1073774"/>
                    </a:cubicBezTo>
                    <a:close/>
                  </a:path>
                </a:pathLst>
              </a:custGeom>
              <a:solidFill>
                <a:srgbClr val="00ACFF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270000" y="0"/>
                <a:ext cx="127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635000">
                    <a:moveTo>
                      <a:pt x="0" y="0"/>
                    </a:moveTo>
                    <a:cubicBezTo>
                      <a:pt x="42" y="0"/>
                      <a:pt x="85" y="0"/>
                      <a:pt x="127" y="0"/>
                    </a:cubicBezTo>
                    <a:lnTo>
                      <a:pt x="63" y="635000"/>
                    </a:lnTo>
                    <a:cubicBezTo>
                      <a:pt x="42" y="635000"/>
                      <a:pt x="21" y="635000"/>
                      <a:pt x="0" y="635000"/>
                    </a:cubicBezTo>
                    <a:close/>
                  </a:path>
                </a:pathLst>
              </a:custGeom>
              <a:solidFill>
                <a:srgbClr val="00D9FF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3774884" y="6299079"/>
              <a:ext cx="2865987" cy="867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70"/>
                </a:lnSpc>
              </a:pPr>
              <a:r>
                <a:rPr lang="en-US" sz="3336" b="1" dirty="0">
                  <a:solidFill>
                    <a:srgbClr val="F7F9F8"/>
                  </a:solidFill>
                  <a:latin typeface="Open Sans Light"/>
                </a:rPr>
                <a:t>40%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717F929-5782-E244-8B26-61785E2A332C}"/>
              </a:ext>
            </a:extLst>
          </p:cNvPr>
          <p:cNvSpPr txBox="1"/>
          <p:nvPr/>
        </p:nvSpPr>
        <p:spPr>
          <a:xfrm>
            <a:off x="838200" y="1028700"/>
            <a:ext cx="46923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</a:rPr>
              <a:t>ИНВЕСТИЦИИ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F7B09859-430F-0F42-9CC5-93DB0289FF97}"/>
              </a:ext>
            </a:extLst>
          </p:cNvPr>
          <p:cNvSpPr txBox="1"/>
          <p:nvPr/>
        </p:nvSpPr>
        <p:spPr>
          <a:xfrm>
            <a:off x="5715000" y="1239267"/>
            <a:ext cx="5269956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23"/>
              </a:lnSpc>
            </a:pPr>
            <a:r>
              <a:rPr lang="ru-RU" sz="3600" dirty="0">
                <a:solidFill>
                  <a:schemeClr val="bg1"/>
                </a:solidFill>
                <a:highlight>
                  <a:srgbClr val="7E1DDF"/>
                </a:highlight>
              </a:rPr>
              <a:t>Этап 1: Россия</a:t>
            </a:r>
            <a:endParaRPr lang="en-US" sz="3600" dirty="0">
              <a:solidFill>
                <a:schemeClr val="bg1"/>
              </a:solidFill>
              <a:highlight>
                <a:srgbClr val="7E1DDF"/>
              </a:highlight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073BBA9D-6132-0C41-8457-4EF1B3A92761}"/>
              </a:ext>
            </a:extLst>
          </p:cNvPr>
          <p:cNvSpPr txBox="1"/>
          <p:nvPr/>
        </p:nvSpPr>
        <p:spPr>
          <a:xfrm>
            <a:off x="914399" y="3944418"/>
            <a:ext cx="6876625" cy="2965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80000"/>
              </a:lnSpc>
            </a:pPr>
            <a:r>
              <a:rPr lang="ru-RU" sz="6000" dirty="0">
                <a:solidFill>
                  <a:schemeClr val="bg1"/>
                </a:solidFill>
                <a:highlight>
                  <a:srgbClr val="7E1DDF"/>
                </a:highlight>
                <a:cs typeface="Arial" panose="020B0604020202020204" pitchFamily="34" charset="0"/>
              </a:rPr>
              <a:t>11 млн руб.</a:t>
            </a:r>
          </a:p>
          <a:p>
            <a:pPr>
              <a:lnSpc>
                <a:spcPct val="80000"/>
              </a:lnSpc>
            </a:pPr>
            <a: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  <a:t>инвестиции в 1 этап</a:t>
            </a:r>
          </a:p>
          <a:p>
            <a:pPr>
              <a:lnSpc>
                <a:spcPct val="80000"/>
              </a:lnSpc>
            </a:pPr>
            <a:endParaRPr lang="ru-RU" sz="36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  <a:t>для достижения выручки </a:t>
            </a:r>
          </a:p>
          <a:p>
            <a:pPr>
              <a:lnSpc>
                <a:spcPct val="80000"/>
              </a:lnSpc>
            </a:pPr>
            <a:r>
              <a:rPr lang="ru-RU" sz="3600" dirty="0">
                <a:solidFill>
                  <a:schemeClr val="bg1"/>
                </a:solidFill>
                <a:cs typeface="Arial" panose="020B0604020202020204" pitchFamily="34" charset="0"/>
              </a:rPr>
              <a:t>140 млн руб. на 3-й год с рентабельностью 22%</a:t>
            </a:r>
            <a:endParaRPr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4380D47-4C35-A048-8242-127C070159F3}"/>
              </a:ext>
            </a:extLst>
          </p:cNvPr>
          <p:cNvSpPr/>
          <p:nvPr/>
        </p:nvSpPr>
        <p:spPr>
          <a:xfrm>
            <a:off x="11201400" y="7264886"/>
            <a:ext cx="594524" cy="594524"/>
          </a:xfrm>
          <a:prstGeom prst="rect">
            <a:avLst/>
          </a:prstGeom>
          <a:solidFill>
            <a:srgbClr val="7E1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122C803-D67A-6B46-B7A6-D8D557E5EC6E}"/>
              </a:ext>
            </a:extLst>
          </p:cNvPr>
          <p:cNvSpPr/>
          <p:nvPr/>
        </p:nvSpPr>
        <p:spPr>
          <a:xfrm>
            <a:off x="11201400" y="9025115"/>
            <a:ext cx="594524" cy="594524"/>
          </a:xfrm>
          <a:prstGeom prst="rect">
            <a:avLst/>
          </a:prstGeom>
          <a:solidFill>
            <a:srgbClr val="03A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550CEFF-F0DE-244A-8600-F5750E83EF8D}"/>
              </a:ext>
            </a:extLst>
          </p:cNvPr>
          <p:cNvSpPr/>
          <p:nvPr/>
        </p:nvSpPr>
        <p:spPr>
          <a:xfrm>
            <a:off x="11201400" y="8121510"/>
            <a:ext cx="594524" cy="594524"/>
          </a:xfrm>
          <a:prstGeom prst="rect">
            <a:avLst/>
          </a:prstGeom>
          <a:solidFill>
            <a:srgbClr val="027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E3AB0A2-22BC-AC42-A2D9-D3BF6E342F39}"/>
              </a:ext>
            </a:extLst>
          </p:cNvPr>
          <p:cNvSpPr/>
          <p:nvPr/>
        </p:nvSpPr>
        <p:spPr>
          <a:xfrm>
            <a:off x="12607593" y="3935442"/>
            <a:ext cx="106926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  <a:cs typeface="Arial" panose="020B0604020202020204" pitchFamily="34" charset="0"/>
              </a:rPr>
              <a:t>11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cs typeface="Arial" panose="020B0604020202020204" pitchFamily="34" charset="0"/>
              </a:rPr>
              <a:t>млн </a:t>
            </a:r>
            <a:r>
              <a:rPr lang="ru-RU" sz="2000" dirty="0" err="1">
                <a:solidFill>
                  <a:schemeClr val="bg1"/>
                </a:solidFill>
                <a:cs typeface="Arial" panose="020B0604020202020204" pitchFamily="34" charset="0"/>
              </a:rPr>
              <a:t>руб</a:t>
            </a:r>
            <a:endParaRPr lang="ru-RU" sz="200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65D6113-1B6F-0045-AC6F-DDA0A9083BA4}"/>
              </a:ext>
            </a:extLst>
          </p:cNvPr>
          <p:cNvSpPr/>
          <p:nvPr/>
        </p:nvSpPr>
        <p:spPr>
          <a:xfrm>
            <a:off x="12202986" y="7181239"/>
            <a:ext cx="2234138" cy="66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670"/>
              </a:lnSpc>
            </a:pPr>
            <a:r>
              <a:rPr lang="ru-RU" sz="3600" dirty="0">
                <a:solidFill>
                  <a:srgbClr val="F7F9F8"/>
                </a:solidFill>
              </a:rPr>
              <a:t>м</a:t>
            </a:r>
            <a:r>
              <a:rPr lang="en-US" sz="3600" dirty="0" err="1">
                <a:solidFill>
                  <a:srgbClr val="F7F9F8"/>
                </a:solidFill>
              </a:rPr>
              <a:t>аркетинг</a:t>
            </a:r>
            <a:endParaRPr lang="en-US" sz="3600" dirty="0">
              <a:solidFill>
                <a:srgbClr val="F7F9F8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3E186BE-367C-B746-89F9-A223EC49C0AA}"/>
              </a:ext>
            </a:extLst>
          </p:cNvPr>
          <p:cNvSpPr/>
          <p:nvPr/>
        </p:nvSpPr>
        <p:spPr>
          <a:xfrm>
            <a:off x="12175277" y="8066602"/>
            <a:ext cx="3994555" cy="989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dirty="0">
                <a:solidFill>
                  <a:srgbClr val="F7F9F8"/>
                </a:solidFill>
              </a:rPr>
              <a:t>R&amp;D </a:t>
            </a:r>
            <a:r>
              <a:rPr lang="ru-RU" sz="3600" dirty="0">
                <a:solidFill>
                  <a:srgbClr val="F7F9F8"/>
                </a:solidFill>
              </a:rPr>
              <a:t>исследования </a:t>
            </a:r>
          </a:p>
          <a:p>
            <a:pPr>
              <a:lnSpc>
                <a:spcPct val="80000"/>
              </a:lnSpc>
            </a:pPr>
            <a:r>
              <a:rPr lang="ru-RU" sz="3600" dirty="0">
                <a:solidFill>
                  <a:srgbClr val="F7F9F8"/>
                </a:solidFill>
              </a:rPr>
              <a:t>и разработки</a:t>
            </a:r>
            <a:endParaRPr lang="en-US" sz="3600" dirty="0">
              <a:solidFill>
                <a:srgbClr val="F7F9F8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8D794F8-03DF-7047-992D-B8828D672DFD}"/>
              </a:ext>
            </a:extLst>
          </p:cNvPr>
          <p:cNvSpPr/>
          <p:nvPr/>
        </p:nvSpPr>
        <p:spPr>
          <a:xfrm>
            <a:off x="12192000" y="9029631"/>
            <a:ext cx="3012299" cy="666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4670"/>
              </a:lnSpc>
            </a:pPr>
            <a:r>
              <a:rPr lang="ru-RU" sz="3600" dirty="0">
                <a:solidFill>
                  <a:srgbClr val="F7F9F8"/>
                </a:solidFill>
              </a:rPr>
              <a:t>оборудование</a:t>
            </a:r>
            <a:endParaRPr lang="en-US" sz="3600" dirty="0">
              <a:solidFill>
                <a:srgbClr val="F7F9F8"/>
              </a:solidFill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704929E0-9553-F241-A8A3-D6B103BAE9B9}"/>
              </a:ext>
            </a:extLst>
          </p:cNvPr>
          <p:cNvSpPr txBox="1"/>
          <p:nvPr/>
        </p:nvSpPr>
        <p:spPr>
          <a:xfrm>
            <a:off x="14010803" y="3958692"/>
            <a:ext cx="1858950" cy="562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0"/>
              </a:lnSpc>
            </a:pPr>
            <a:r>
              <a:rPr lang="en-US" sz="3336" b="1" dirty="0">
                <a:solidFill>
                  <a:srgbClr val="F7F9F8"/>
                </a:solidFill>
                <a:latin typeface="Open Sans Light"/>
              </a:rPr>
              <a:t>40%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87AE3EE-21E2-1646-8F2E-FA6C29FDFC7D}"/>
              </a:ext>
            </a:extLst>
          </p:cNvPr>
          <p:cNvSpPr txBox="1"/>
          <p:nvPr/>
        </p:nvSpPr>
        <p:spPr>
          <a:xfrm>
            <a:off x="11171250" y="2798603"/>
            <a:ext cx="1858950" cy="562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0"/>
              </a:lnSpc>
            </a:pPr>
            <a:r>
              <a:rPr lang="ru-RU" sz="3336" b="1" dirty="0">
                <a:solidFill>
                  <a:srgbClr val="F7F9F8"/>
                </a:solidFill>
                <a:latin typeface="Open Sans Light"/>
              </a:rPr>
              <a:t>2</a:t>
            </a:r>
            <a:r>
              <a:rPr lang="en-US" sz="3336" b="1" dirty="0">
                <a:solidFill>
                  <a:srgbClr val="F7F9F8"/>
                </a:solidFill>
                <a:latin typeface="Open Sans Light"/>
              </a:rPr>
              <a:t>0%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E31E28-7AF1-E14E-ADC0-3BEA10B1C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" b="6566"/>
          <a:stretch/>
        </p:blipFill>
        <p:spPr>
          <a:xfrm>
            <a:off x="92242" y="-38100"/>
            <a:ext cx="18271958" cy="103251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C679DB8-F779-1549-9162-642A374F06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707" t="27491" r="32640" b="28551"/>
          <a:stretch>
            <a:fillRect/>
          </a:stretch>
        </p:blipFill>
        <p:spPr>
          <a:xfrm>
            <a:off x="13986253" y="655620"/>
            <a:ext cx="3628974" cy="18839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23A8712-D913-8A40-A761-87AB0F860555}"/>
              </a:ext>
            </a:extLst>
          </p:cNvPr>
          <p:cNvSpPr txBox="1"/>
          <p:nvPr/>
        </p:nvSpPr>
        <p:spPr>
          <a:xfrm>
            <a:off x="12954000" y="2886941"/>
            <a:ext cx="4661227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200"/>
              </a:lnSpc>
            </a:pPr>
            <a:r>
              <a:rPr lang="en-US" sz="36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</a:t>
            </a:r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превращаем протез в стильный, модный аксессуар</a:t>
            </a:r>
            <a:endParaRPr lang="en-US" sz="36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949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337569" cy="1041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74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175975" cy="4403853"/>
          </a:xfrm>
          <a:prstGeom prst="rect">
            <a:avLst/>
          </a:prstGeom>
          <a:solidFill>
            <a:schemeClr val="tx1"/>
          </a:solidFill>
        </p:spPr>
      </p:sp>
      <p:sp>
        <p:nvSpPr>
          <p:cNvPr id="4" name="TextBox 4"/>
          <p:cNvSpPr txBox="1"/>
          <p:nvPr/>
        </p:nvSpPr>
        <p:spPr>
          <a:xfrm>
            <a:off x="8537004" y="1257300"/>
            <a:ext cx="9065195" cy="4738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endParaRPr sz="3600" dirty="0"/>
          </a:p>
          <a:p>
            <a:pPr>
              <a:lnSpc>
                <a:spcPts val="4500"/>
              </a:lnSpc>
            </a:pPr>
            <a:endParaRPr sz="3600" dirty="0"/>
          </a:p>
          <a:p>
            <a:pPr>
              <a:lnSpc>
                <a:spcPts val="4500"/>
              </a:lnSpc>
            </a:pPr>
            <a:r>
              <a:rPr lang="en-US" sz="3600" spc="30" dirty="0" err="1">
                <a:solidFill>
                  <a:srgbClr val="231F1D"/>
                </a:solidFill>
              </a:rPr>
              <a:t>Контур-Кавер</a:t>
            </a:r>
            <a:r>
              <a:rPr lang="en-US" sz="3600" spc="30" dirty="0">
                <a:solidFill>
                  <a:srgbClr val="231F1D"/>
                </a:solidFill>
              </a:rPr>
              <a:t> </a:t>
            </a:r>
            <a:r>
              <a:rPr lang="en-US" sz="3600" spc="30" dirty="0" err="1">
                <a:solidFill>
                  <a:srgbClr val="231F1D"/>
                </a:solidFill>
              </a:rPr>
              <a:t>устанавливается</a:t>
            </a:r>
            <a:r>
              <a:rPr lang="en-US" sz="3600" spc="30" dirty="0">
                <a:solidFill>
                  <a:srgbClr val="231F1D"/>
                </a:solidFill>
              </a:rPr>
              <a:t> </a:t>
            </a:r>
            <a:r>
              <a:rPr lang="en-US" sz="3600" spc="30" dirty="0" err="1">
                <a:solidFill>
                  <a:srgbClr val="231F1D"/>
                </a:solidFill>
              </a:rPr>
              <a:t>на</a:t>
            </a:r>
            <a:r>
              <a:rPr lang="en-US" sz="3600" spc="30" dirty="0">
                <a:solidFill>
                  <a:srgbClr val="231F1D"/>
                </a:solidFill>
              </a:rPr>
              <a:t> </a:t>
            </a:r>
            <a:r>
              <a:rPr lang="en-US" sz="3600" spc="30" dirty="0" err="1">
                <a:solidFill>
                  <a:srgbClr val="231F1D"/>
                </a:solidFill>
              </a:rPr>
              <a:t>протез</a:t>
            </a:r>
            <a:r>
              <a:rPr lang="en-US" sz="3600" spc="30" dirty="0">
                <a:solidFill>
                  <a:srgbClr val="231F1D"/>
                </a:solidFill>
              </a:rPr>
              <a:t>.</a:t>
            </a:r>
          </a:p>
          <a:p>
            <a:pPr>
              <a:lnSpc>
                <a:spcPts val="4500"/>
              </a:lnSpc>
            </a:pPr>
            <a:endParaRPr lang="en-US" sz="3600" spc="30" dirty="0">
              <a:solidFill>
                <a:srgbClr val="231F1D"/>
              </a:solidFill>
            </a:endParaRPr>
          </a:p>
          <a:p>
            <a:pPr>
              <a:lnSpc>
                <a:spcPts val="4500"/>
              </a:lnSpc>
            </a:pPr>
            <a:r>
              <a:rPr lang="ru-RU" sz="3600" b="1" i="1" spc="30" dirty="0">
                <a:solidFill>
                  <a:srgbClr val="7030A0"/>
                </a:solidFill>
              </a:rPr>
              <a:t>«</a:t>
            </a:r>
            <a:r>
              <a:rPr lang="en-US" sz="3600" b="1" i="1" spc="30" dirty="0" err="1">
                <a:solidFill>
                  <a:srgbClr val="7030A0"/>
                </a:solidFill>
              </a:rPr>
              <a:t>Прохожие</a:t>
            </a:r>
            <a:r>
              <a:rPr lang="en-US" sz="3600" b="1" i="1" spc="30" dirty="0">
                <a:solidFill>
                  <a:srgbClr val="7030A0"/>
                </a:solidFill>
              </a:rPr>
              <a:t> </a:t>
            </a:r>
            <a:r>
              <a:rPr lang="en-US" sz="3600" b="1" i="1" spc="30" dirty="0" err="1">
                <a:solidFill>
                  <a:srgbClr val="7030A0"/>
                </a:solidFill>
              </a:rPr>
              <a:t>стали</a:t>
            </a:r>
            <a:r>
              <a:rPr lang="en-US" sz="3600" b="1" i="1" spc="30" dirty="0">
                <a:solidFill>
                  <a:srgbClr val="7030A0"/>
                </a:solidFill>
              </a:rPr>
              <a:t> </a:t>
            </a:r>
            <a:r>
              <a:rPr lang="en-US" sz="3600" b="1" i="1" spc="30" dirty="0" err="1">
                <a:solidFill>
                  <a:srgbClr val="7030A0"/>
                </a:solidFill>
              </a:rPr>
              <a:t>смотреть</a:t>
            </a:r>
            <a:r>
              <a:rPr lang="en-US" sz="3600" b="1" i="1" spc="30" dirty="0">
                <a:solidFill>
                  <a:srgbClr val="7030A0"/>
                </a:solidFill>
              </a:rPr>
              <a:t> </a:t>
            </a:r>
            <a:r>
              <a:rPr lang="en-US" sz="3600" b="1" i="1" spc="30" dirty="0" err="1">
                <a:solidFill>
                  <a:srgbClr val="7030A0"/>
                </a:solidFill>
              </a:rPr>
              <a:t>на</a:t>
            </a:r>
            <a:r>
              <a:rPr lang="en-US" sz="3600" b="1" i="1" spc="30" dirty="0">
                <a:solidFill>
                  <a:srgbClr val="7030A0"/>
                </a:solidFill>
              </a:rPr>
              <a:t> </a:t>
            </a:r>
            <a:r>
              <a:rPr lang="en-US" sz="3600" b="1" i="1" spc="30" dirty="0" err="1">
                <a:solidFill>
                  <a:srgbClr val="7030A0"/>
                </a:solidFill>
              </a:rPr>
              <a:t>меня</a:t>
            </a:r>
            <a:r>
              <a:rPr lang="en-US" sz="3600" b="1" i="1" spc="30" dirty="0">
                <a:solidFill>
                  <a:srgbClr val="7030A0"/>
                </a:solidFill>
              </a:rPr>
              <a:t> </a:t>
            </a:r>
            <a:r>
              <a:rPr lang="en-US" sz="3600" b="1" i="1" spc="30" dirty="0" err="1">
                <a:solidFill>
                  <a:srgbClr val="7030A0"/>
                </a:solidFill>
              </a:rPr>
              <a:t>не</a:t>
            </a:r>
            <a:r>
              <a:rPr lang="en-US" sz="3600" b="1" i="1" spc="30" dirty="0">
                <a:solidFill>
                  <a:srgbClr val="7030A0"/>
                </a:solidFill>
              </a:rPr>
              <a:t> </a:t>
            </a:r>
            <a:r>
              <a:rPr lang="en-US" sz="3600" b="1" i="1" spc="30" dirty="0" err="1">
                <a:solidFill>
                  <a:srgbClr val="7030A0"/>
                </a:solidFill>
              </a:rPr>
              <a:t>с</a:t>
            </a:r>
            <a:r>
              <a:rPr lang="en-US" sz="3600" b="1" i="1" spc="30" dirty="0">
                <a:solidFill>
                  <a:srgbClr val="7030A0"/>
                </a:solidFill>
              </a:rPr>
              <a:t> </a:t>
            </a:r>
            <a:r>
              <a:rPr lang="en-US" sz="3600" b="1" i="1" spc="30" dirty="0" err="1">
                <a:solidFill>
                  <a:srgbClr val="7030A0"/>
                </a:solidFill>
              </a:rPr>
              <a:t>жалостью</a:t>
            </a:r>
            <a:r>
              <a:rPr lang="en-US" sz="3600" b="1" i="1" spc="30" dirty="0">
                <a:solidFill>
                  <a:srgbClr val="7030A0"/>
                </a:solidFill>
              </a:rPr>
              <a:t>, </a:t>
            </a:r>
            <a:r>
              <a:rPr lang="en-US" sz="3600" b="1" i="1" spc="30" dirty="0" err="1">
                <a:solidFill>
                  <a:srgbClr val="7030A0"/>
                </a:solidFill>
              </a:rPr>
              <a:t>а</a:t>
            </a:r>
            <a:r>
              <a:rPr lang="en-US" sz="3600" b="1" i="1" spc="30" dirty="0">
                <a:solidFill>
                  <a:srgbClr val="7030A0"/>
                </a:solidFill>
              </a:rPr>
              <a:t> </a:t>
            </a:r>
            <a:r>
              <a:rPr lang="en-US" sz="3600" b="1" i="1" spc="30" dirty="0" err="1">
                <a:solidFill>
                  <a:srgbClr val="7030A0"/>
                </a:solidFill>
              </a:rPr>
              <a:t>с</a:t>
            </a:r>
            <a:r>
              <a:rPr lang="en-US" sz="3600" b="1" i="1" spc="30" dirty="0">
                <a:solidFill>
                  <a:srgbClr val="7030A0"/>
                </a:solidFill>
              </a:rPr>
              <a:t> </a:t>
            </a:r>
            <a:r>
              <a:rPr lang="en-US" sz="3600" b="1" i="1" spc="30" dirty="0" err="1">
                <a:solidFill>
                  <a:srgbClr val="7030A0"/>
                </a:solidFill>
              </a:rPr>
              <a:t>любопытством</a:t>
            </a:r>
            <a:r>
              <a:rPr lang="en-US" sz="3600" b="1" i="1" spc="30" dirty="0">
                <a:solidFill>
                  <a:srgbClr val="7030A0"/>
                </a:solidFill>
              </a:rPr>
              <a:t>» </a:t>
            </a:r>
            <a:endParaRPr lang="ru-RU" sz="3600" b="1" i="1" spc="30" dirty="0">
              <a:solidFill>
                <a:srgbClr val="7030A0"/>
              </a:solidFill>
            </a:endParaRPr>
          </a:p>
          <a:p>
            <a:pPr>
              <a:lnSpc>
                <a:spcPts val="4500"/>
              </a:lnSpc>
            </a:pPr>
            <a:r>
              <a:rPr lang="en-US" sz="3600" i="1" spc="30" dirty="0" err="1">
                <a:solidFill>
                  <a:srgbClr val="231F1D"/>
                </a:solidFill>
              </a:rPr>
              <a:t>Елена</a:t>
            </a:r>
            <a:r>
              <a:rPr lang="en-US" sz="3600" i="1" spc="30" dirty="0">
                <a:solidFill>
                  <a:srgbClr val="231F1D"/>
                </a:solidFill>
              </a:rPr>
              <a:t>, 34 </a:t>
            </a:r>
            <a:r>
              <a:rPr lang="ru-RU" sz="3600" i="1" spc="30" dirty="0">
                <a:solidFill>
                  <a:srgbClr val="231F1D"/>
                </a:solidFill>
              </a:rPr>
              <a:t>г</a:t>
            </a:r>
            <a:endParaRPr lang="en-US" sz="3600" i="1" spc="30" dirty="0">
              <a:solidFill>
                <a:srgbClr val="231F1D"/>
              </a:solidFill>
            </a:endParaRPr>
          </a:p>
          <a:p>
            <a:pPr algn="r">
              <a:lnSpc>
                <a:spcPts val="6000"/>
              </a:lnSpc>
            </a:pPr>
            <a:endParaRPr lang="en-US" sz="3600" spc="30" dirty="0">
              <a:solidFill>
                <a:srgbClr val="231F1D"/>
              </a:solidFill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310906"/>
            <a:ext cx="6479604" cy="971940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05C209B-02BE-DE47-B434-1E651D976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58000" y="7725450"/>
            <a:ext cx="2597007" cy="17919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D495D5-E253-0C44-9E1F-B5430C8071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384" y="5985550"/>
            <a:ext cx="3810000" cy="3479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1173" b="1862"/>
          <a:stretch>
            <a:fillRect/>
          </a:stretch>
        </p:blipFill>
        <p:spPr>
          <a:xfrm>
            <a:off x="14487979" y="318378"/>
            <a:ext cx="2634226" cy="4689143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E8F14734-22EC-6C40-9CB3-79DD8CB7C66C}"/>
              </a:ext>
            </a:extLst>
          </p:cNvPr>
          <p:cNvSpPr/>
          <p:nvPr/>
        </p:nvSpPr>
        <p:spPr>
          <a:xfrm>
            <a:off x="13552765" y="564898"/>
            <a:ext cx="990600" cy="990600"/>
          </a:xfrm>
          <a:prstGeom prst="ellipse">
            <a:avLst/>
          </a:prstGeom>
          <a:solidFill>
            <a:srgbClr val="7E1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30074" t="4912" r="35360" b="2968"/>
          <a:stretch>
            <a:fillRect/>
          </a:stretch>
        </p:blipFill>
        <p:spPr>
          <a:xfrm>
            <a:off x="14487979" y="5381584"/>
            <a:ext cx="2634226" cy="4689143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F2C6E87D-3A89-6944-B5B8-4219A04A9372}"/>
              </a:ext>
            </a:extLst>
          </p:cNvPr>
          <p:cNvSpPr/>
          <p:nvPr/>
        </p:nvSpPr>
        <p:spPr>
          <a:xfrm>
            <a:off x="13523367" y="5435973"/>
            <a:ext cx="990600" cy="990600"/>
          </a:xfrm>
          <a:prstGeom prst="ellipse">
            <a:avLst/>
          </a:prstGeom>
          <a:solidFill>
            <a:srgbClr val="7E1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4113" r="17415"/>
          <a:stretch>
            <a:fillRect/>
          </a:stretch>
        </p:blipFill>
        <p:spPr>
          <a:xfrm>
            <a:off x="10573920" y="5381584"/>
            <a:ext cx="2659135" cy="4689143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94EE069F-A57A-1C42-8999-BAABAC9C08A6}"/>
              </a:ext>
            </a:extLst>
          </p:cNvPr>
          <p:cNvSpPr/>
          <p:nvPr/>
        </p:nvSpPr>
        <p:spPr>
          <a:xfrm>
            <a:off x="9632708" y="5421488"/>
            <a:ext cx="990600" cy="990600"/>
          </a:xfrm>
          <a:prstGeom prst="ellipse">
            <a:avLst/>
          </a:prstGeom>
          <a:solidFill>
            <a:srgbClr val="7E1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BB1E7EE-43B4-E644-AE84-E99D31EAA69C}"/>
              </a:ext>
            </a:extLst>
          </p:cNvPr>
          <p:cNvSpPr/>
          <p:nvPr/>
        </p:nvSpPr>
        <p:spPr>
          <a:xfrm>
            <a:off x="9632709" y="544688"/>
            <a:ext cx="990600" cy="990600"/>
          </a:xfrm>
          <a:prstGeom prst="ellipse">
            <a:avLst/>
          </a:prstGeom>
          <a:solidFill>
            <a:srgbClr val="7E1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19014" y="362328"/>
            <a:ext cx="1746759" cy="30802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 l="8832" r="8832"/>
          <a:stretch>
            <a:fillRect/>
          </a:stretch>
        </p:blipFill>
        <p:spPr>
          <a:xfrm>
            <a:off x="10573920" y="318378"/>
            <a:ext cx="2659135" cy="468914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14400" y="2256383"/>
            <a:ext cx="8398598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endParaRPr lang="en-US" sz="3600" dirty="0">
              <a:solidFill>
                <a:schemeClr val="bg1"/>
              </a:solidFill>
            </a:endParaRPr>
          </a:p>
          <a:p>
            <a:pPr marL="742950" indent="-742950">
              <a:lnSpc>
                <a:spcPts val="4200"/>
              </a:lnSpc>
              <a:buFont typeface="+mj-lt"/>
              <a:buAutoNum type="arabicPeriod"/>
            </a:pPr>
            <a:r>
              <a:rPr lang="ru-RU" sz="3600" dirty="0">
                <a:solidFill>
                  <a:schemeClr val="bg1"/>
                </a:solidFill>
              </a:rPr>
              <a:t>Клиент: выбирает </a:t>
            </a:r>
            <a:r>
              <a:rPr lang="en-US" sz="3600" dirty="0" err="1">
                <a:solidFill>
                  <a:schemeClr val="bg1"/>
                </a:solidFill>
              </a:rPr>
              <a:t>дизайн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из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каталога</a:t>
            </a:r>
            <a:endParaRPr lang="ru-RU" sz="3600" dirty="0">
              <a:solidFill>
                <a:schemeClr val="bg1"/>
              </a:solidFill>
            </a:endParaRPr>
          </a:p>
          <a:p>
            <a:pPr marL="742950" indent="-742950">
              <a:lnSpc>
                <a:spcPts val="4200"/>
              </a:lnSpc>
              <a:buFont typeface="+mj-lt"/>
              <a:buAutoNum type="arabicPeriod"/>
            </a:pPr>
            <a:endParaRPr lang="ru-RU" sz="3600" dirty="0">
              <a:solidFill>
                <a:schemeClr val="bg1"/>
              </a:solidFill>
            </a:endParaRPr>
          </a:p>
          <a:p>
            <a:pPr marL="742950" indent="-742950">
              <a:lnSpc>
                <a:spcPts val="4200"/>
              </a:lnSpc>
              <a:buFont typeface="+mj-lt"/>
              <a:buAutoNum type="arabicPeriod"/>
            </a:pPr>
            <a:r>
              <a:rPr lang="ru-RU" sz="3600" dirty="0">
                <a:solidFill>
                  <a:schemeClr val="bg1"/>
                </a:solidFill>
              </a:rPr>
              <a:t>Примеряет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контур-кавер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с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помощью</a:t>
            </a:r>
            <a:r>
              <a:rPr lang="en-US" sz="3600" dirty="0">
                <a:solidFill>
                  <a:schemeClr val="bg1"/>
                </a:solidFill>
              </a:rPr>
              <a:t> AR</a:t>
            </a:r>
            <a:r>
              <a:rPr lang="ru-RU" sz="3600" dirty="0">
                <a:solidFill>
                  <a:schemeClr val="bg1"/>
                </a:solidFill>
              </a:rPr>
              <a:t> и передает мерки</a:t>
            </a:r>
            <a:endParaRPr lang="en-US" sz="3600" dirty="0">
              <a:solidFill>
                <a:schemeClr val="bg1"/>
              </a:solidFill>
            </a:endParaRPr>
          </a:p>
          <a:p>
            <a:pPr marL="742950" indent="-742950">
              <a:lnSpc>
                <a:spcPts val="4200"/>
              </a:lnSpc>
              <a:buFont typeface="+mj-lt"/>
              <a:buAutoNum type="arabicPeriod"/>
            </a:pPr>
            <a:endParaRPr lang="en-US" sz="3600" dirty="0">
              <a:solidFill>
                <a:schemeClr val="bg1"/>
              </a:solidFill>
            </a:endParaRPr>
          </a:p>
          <a:p>
            <a:pPr marL="742950" indent="-742950">
              <a:lnSpc>
                <a:spcPts val="4200"/>
              </a:lnSpc>
              <a:buFont typeface="+mj-lt"/>
              <a:buAutoNum type="arabicPeriod"/>
            </a:pPr>
            <a:r>
              <a:rPr lang="en-US" sz="3600" dirty="0">
                <a:solidFill>
                  <a:schemeClr val="bg1"/>
                </a:solidFill>
              </a:rPr>
              <a:t> CCOVER</a:t>
            </a:r>
            <a:r>
              <a:rPr lang="ru-RU" sz="3600" dirty="0">
                <a:solidFill>
                  <a:schemeClr val="bg1"/>
                </a:solidFill>
              </a:rPr>
              <a:t>: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ru-RU" sz="3600" dirty="0">
                <a:solidFill>
                  <a:schemeClr val="bg1"/>
                </a:solidFill>
              </a:rPr>
              <a:t>создаем 3</a:t>
            </a:r>
            <a:r>
              <a:rPr lang="en-US" sz="3600" dirty="0">
                <a:solidFill>
                  <a:schemeClr val="bg1"/>
                </a:solidFill>
              </a:rPr>
              <a:t>D</a:t>
            </a:r>
            <a:r>
              <a:rPr lang="ru-RU" sz="3600" dirty="0">
                <a:solidFill>
                  <a:schemeClr val="bg1"/>
                </a:solidFill>
              </a:rPr>
              <a:t>-модель протеза и формуем из листового пластика.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Имеем патент на полезную модель</a:t>
            </a:r>
            <a:endParaRPr lang="en-US" sz="3600" dirty="0">
              <a:solidFill>
                <a:schemeClr val="bg1"/>
              </a:solidFill>
            </a:endParaRPr>
          </a:p>
          <a:p>
            <a:pPr marL="742950" indent="-742950">
              <a:lnSpc>
                <a:spcPts val="4200"/>
              </a:lnSpc>
              <a:buFont typeface="+mj-lt"/>
              <a:buAutoNum type="arabicPeriod"/>
            </a:pPr>
            <a:endParaRPr lang="en-US" sz="3600" dirty="0">
              <a:solidFill>
                <a:schemeClr val="bg1"/>
              </a:solidFill>
            </a:endParaRPr>
          </a:p>
          <a:p>
            <a:pPr marL="742950" indent="-742950">
              <a:lnSpc>
                <a:spcPts val="4200"/>
              </a:lnSpc>
              <a:buFont typeface="+mj-lt"/>
              <a:buAutoNum type="arabicPeriod"/>
            </a:pPr>
            <a:r>
              <a:rPr lang="ru-RU" sz="3600" dirty="0">
                <a:solidFill>
                  <a:schemeClr val="bg1"/>
                </a:solidFill>
              </a:rPr>
              <a:t>Отправляем клиенту контур-кавер с подробной инструкцией установки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82097" y="594077"/>
            <a:ext cx="891823" cy="8918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18131" y="626031"/>
            <a:ext cx="859869" cy="8598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682097" y="5470877"/>
            <a:ext cx="891823" cy="89182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587240" y="5499846"/>
            <a:ext cx="862854" cy="8628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306839-2530-6644-973D-99913E3322C9}"/>
              </a:ext>
            </a:extLst>
          </p:cNvPr>
          <p:cNvSpPr txBox="1"/>
          <p:nvPr/>
        </p:nvSpPr>
        <p:spPr>
          <a:xfrm>
            <a:off x="838200" y="1028700"/>
            <a:ext cx="63117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</a:rPr>
              <a:t>КАК ЭТО РАБОТАЕТ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0500"/>
            <a:ext cx="5934075" cy="82966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5175" y="419100"/>
            <a:ext cx="7058025" cy="7067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2095500"/>
            <a:ext cx="7467600" cy="745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47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100"/>
            <a:ext cx="11887200" cy="8149298"/>
          </a:xfrm>
          <a:prstGeom prst="rect">
            <a:avLst/>
          </a:prstGeom>
        </p:spPr>
      </p:pic>
      <p:pic>
        <p:nvPicPr>
          <p:cNvPr id="3" name="DSC_0690.jpg" descr="DSC_06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400" y="-1"/>
            <a:ext cx="6705600" cy="10287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8953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2147</TotalTime>
  <Words>380</Words>
  <Application>Microsoft Office PowerPoint</Application>
  <PresentationFormat>Произвольный</PresentationFormat>
  <Paragraphs>116</Paragraphs>
  <Slides>39</Slides>
  <Notes>1</Notes>
  <HiddenSlides>16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Open Sans Light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CCOVER Streaming App, копия</dc:title>
  <dc:creator>Dmitry</dc:creator>
  <cp:lastModifiedBy>User</cp:lastModifiedBy>
  <cp:revision>20</cp:revision>
  <dcterms:created xsi:type="dcterms:W3CDTF">2006-08-16T00:00:00Z</dcterms:created>
  <dcterms:modified xsi:type="dcterms:W3CDTF">2024-04-10T08:57:49Z</dcterms:modified>
  <dc:identifier>DAEjNwMWnc8</dc:identifier>
</cp:coreProperties>
</file>