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theme/theme2.xml" ContentType="application/vnd.openxmlformats-officedocument.theme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  <p:sldMasterId id="2147483691" r:id="rId3"/>
  </p:sldMasterIdLst>
  <p:notesMasterIdLst>
    <p:notesMasterId r:id="rId17"/>
  </p:notesMasterIdLst>
  <p:sldIdLst>
    <p:sldId id="2147329212" r:id="rId4"/>
    <p:sldId id="2147329207" r:id="rId5"/>
    <p:sldId id="2147329208" r:id="rId6"/>
    <p:sldId id="2147329209" r:id="rId7"/>
    <p:sldId id="2147329213" r:id="rId8"/>
    <p:sldId id="2147327594" r:id="rId9"/>
    <p:sldId id="2147329205" r:id="rId10"/>
    <p:sldId id="2147329204" r:id="rId11"/>
    <p:sldId id="2147329214" r:id="rId12"/>
    <p:sldId id="2147329200" r:id="rId13"/>
    <p:sldId id="2147329215" r:id="rId14"/>
    <p:sldId id="2147329216" r:id="rId15"/>
    <p:sldId id="2147329217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461" userDrawn="1">
          <p15:clr>
            <a:srgbClr val="A4A3A4"/>
          </p15:clr>
        </p15:guide>
        <p15:guide id="2" pos="7242" userDrawn="1">
          <p15:clr>
            <a:srgbClr val="A4A3A4"/>
          </p15:clr>
        </p15:guide>
        <p15:guide id="3" orient="horz" pos="232" userDrawn="1">
          <p15:clr>
            <a:srgbClr val="A4A3A4"/>
          </p15:clr>
        </p15:guide>
        <p15:guide id="4" orient="horz" pos="392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66FF"/>
    <a:srgbClr val="B5FF23"/>
    <a:srgbClr val="202020"/>
    <a:srgbClr val="CA2159"/>
    <a:srgbClr val="653BF5"/>
    <a:srgbClr val="5F39E2"/>
    <a:srgbClr val="F2F2F2"/>
    <a:srgbClr val="0C121F"/>
    <a:srgbClr val="0B111F"/>
    <a:srgbClr val="0A101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868" autoAdjust="0"/>
    <p:restoredTop sz="95033" autoAdjust="0"/>
  </p:normalViewPr>
  <p:slideViewPr>
    <p:cSldViewPr snapToGrid="0">
      <p:cViewPr>
        <p:scale>
          <a:sx n="75" d="100"/>
          <a:sy n="75" d="100"/>
        </p:scale>
        <p:origin x="768" y="53"/>
      </p:cViewPr>
      <p:guideLst>
        <p:guide pos="461"/>
        <p:guide pos="7242"/>
        <p:guide orient="horz" pos="232"/>
        <p:guide orient="horz" pos="392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126DBA-A3AA-43E5-9B86-5CDAC3EDE130}" type="datetimeFigureOut">
              <a:rPr lang="ru-RU" smtClean="0"/>
              <a:t>28.02.2023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29EBC9-4929-4B33-9E64-A38ACEFA1A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04296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cf5de0fa86_1_9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3" name="Google Shape;153;gcf5de0fa86_1_9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1127907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cf5de0fa86_1_9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3" name="Google Shape;153;gcf5de0fa86_1_9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532313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cf5de0fa86_1_9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3" name="Google Shape;153;gcf5de0fa86_1_9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19249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cf5de0fa86_1_9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3" name="Google Shape;153;gcf5de0fa86_1_9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8425509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9" name="Google Shape;759;g5fce0965d2_0_32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100" b="1" dirty="0"/>
          </a:p>
        </p:txBody>
      </p:sp>
      <p:sp>
        <p:nvSpPr>
          <p:cNvPr id="760" name="Google Shape;760;g5fce0965d2_0_3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634975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53FECD-2529-45C2-BF08-277FAA2A5D9E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00255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53FECD-2529-45C2-BF08-277FAA2A5D9E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00562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C0259A4-60B3-F15D-956B-5D5F9524EC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32840EB-A0E6-7527-AB00-A8D51BB0AC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941F112-CEFC-5E97-8A8B-AE91AF9783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C518-D900-4A3F-8AD0-2D6D560D7381}" type="datetimeFigureOut">
              <a:rPr lang="ru-RU" smtClean="0"/>
              <a:t>28.02.2023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87B78E7-93AD-BD64-E2C9-DB9C9F77ED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03C9D79-0354-2AEB-CFB4-017CACF063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B8B7E-9503-487C-80FD-98BC7C577C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3259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DEF8A0-B824-3D1C-4EF5-896280C59C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BC68B202-431C-6881-4D75-3927394842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D289BC1-66D4-C0FA-7B73-7305A12494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C518-D900-4A3F-8AD0-2D6D560D7381}" type="datetimeFigureOut">
              <a:rPr lang="ru-RU" smtClean="0"/>
              <a:t>28.02.2023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A076C47-E790-FDA3-45E9-D155C805BC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89A1FFC-2923-BD98-9995-51749BF8E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B8B7E-9503-487C-80FD-98BC7C577C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23375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5A1D7AB2-9417-AB65-26BB-2CAFD13FEA8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BB6D8AE3-58B9-57EC-09E6-FE8E1D490D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373AD5F-0283-5D2F-EDAA-5992EFDE9D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C518-D900-4A3F-8AD0-2D6D560D7381}" type="datetimeFigureOut">
              <a:rPr lang="ru-RU" smtClean="0"/>
              <a:t>28.02.2023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4177DB6-7F29-66F4-658F-F186C8B59E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77EA9D4-F199-813D-C548-0074CA1D69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B8B7E-9503-487C-80FD-98BC7C577C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49674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0_Custom Layout">
  <p:cSld name="40_Custom Layout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263782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415611" y="992767"/>
            <a:ext cx="11360800" cy="273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415600" y="3778833"/>
            <a:ext cx="113608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ru" smtClean="0"/>
              <a:pPr/>
              <a:t>‹#›</a:t>
            </a:fld>
            <a:endParaRPr lang="ru"/>
          </a:p>
        </p:txBody>
      </p:sp>
    </p:spTree>
    <p:extLst>
      <p:ext uri="{BB962C8B-B14F-4D97-AF65-F5344CB8AC3E}">
        <p14:creationId xmlns:p14="http://schemas.microsoft.com/office/powerpoint/2010/main" val="27748825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53332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2133"/>
              </a:spcBef>
              <a:spcAft>
                <a:spcPts val="2133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6443200" y="1536633"/>
            <a:ext cx="53332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2133"/>
              </a:spcBef>
              <a:spcAft>
                <a:spcPts val="2133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ru" smtClean="0"/>
              <a:pPr/>
              <a:t>‹#›</a:t>
            </a:fld>
            <a:endParaRPr lang="ru"/>
          </a:p>
        </p:txBody>
      </p:sp>
    </p:spTree>
    <p:extLst>
      <p:ext uri="{BB962C8B-B14F-4D97-AF65-F5344CB8AC3E}">
        <p14:creationId xmlns:p14="http://schemas.microsoft.com/office/powerpoint/2010/main" val="6761094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415600" y="740800"/>
            <a:ext cx="3744000" cy="100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415600" y="1852800"/>
            <a:ext cx="3744000" cy="423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1pPr>
            <a:lvl2pPr marL="1219170" lvl="1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2133"/>
              </a:spcBef>
              <a:spcAft>
                <a:spcPts val="2133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ru" smtClean="0"/>
              <a:pPr/>
              <a:t>‹#›</a:t>
            </a:fld>
            <a:endParaRPr lang="ru"/>
          </a:p>
        </p:txBody>
      </p:sp>
    </p:spTree>
    <p:extLst>
      <p:ext uri="{BB962C8B-B14F-4D97-AF65-F5344CB8AC3E}">
        <p14:creationId xmlns:p14="http://schemas.microsoft.com/office/powerpoint/2010/main" val="17298237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653667" y="600200"/>
            <a:ext cx="8490400" cy="545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ru" smtClean="0"/>
              <a:pPr/>
              <a:t>‹#›</a:t>
            </a:fld>
            <a:endParaRPr lang="ru"/>
          </a:p>
        </p:txBody>
      </p:sp>
    </p:spTree>
    <p:extLst>
      <p:ext uri="{BB962C8B-B14F-4D97-AF65-F5344CB8AC3E}">
        <p14:creationId xmlns:p14="http://schemas.microsoft.com/office/powerpoint/2010/main" val="11314856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6096000" y="-167"/>
            <a:ext cx="6096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354000" y="1644233"/>
            <a:ext cx="5393600" cy="197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354000" y="3737433"/>
            <a:ext cx="5393600" cy="164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6586000" y="965433"/>
            <a:ext cx="5116000" cy="492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ru" smtClean="0"/>
              <a:pPr/>
              <a:t>‹#›</a:t>
            </a:fld>
            <a:endParaRPr lang="ru"/>
          </a:p>
        </p:txBody>
      </p:sp>
    </p:spTree>
    <p:extLst>
      <p:ext uri="{BB962C8B-B14F-4D97-AF65-F5344CB8AC3E}">
        <p14:creationId xmlns:p14="http://schemas.microsoft.com/office/powerpoint/2010/main" val="19537572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415600" y="5640767"/>
            <a:ext cx="7998400" cy="8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30479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ru" smtClean="0"/>
              <a:pPr/>
              <a:t>‹#›</a:t>
            </a:fld>
            <a:endParaRPr lang="ru"/>
          </a:p>
        </p:txBody>
      </p:sp>
    </p:spTree>
    <p:extLst>
      <p:ext uri="{BB962C8B-B14F-4D97-AF65-F5344CB8AC3E}">
        <p14:creationId xmlns:p14="http://schemas.microsoft.com/office/powerpoint/2010/main" val="209433027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415600" y="1474833"/>
            <a:ext cx="11360800" cy="2618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415600" y="4202967"/>
            <a:ext cx="11360800" cy="173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57189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 algn="ctr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 algn="ctr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 algn="ctr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 algn="ctr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 algn="ctr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 algn="ctr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 algn="ctr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 algn="ctr"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ru" smtClean="0"/>
              <a:pPr/>
              <a:t>‹#›</a:t>
            </a:fld>
            <a:endParaRPr lang="ru"/>
          </a:p>
        </p:txBody>
      </p:sp>
    </p:spTree>
    <p:extLst>
      <p:ext uri="{BB962C8B-B14F-4D97-AF65-F5344CB8AC3E}">
        <p14:creationId xmlns:p14="http://schemas.microsoft.com/office/powerpoint/2010/main" val="77602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AE3ED47-E181-A1EB-016C-201C0CC49C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B086ACB-2976-A6D9-28FD-9E5A2A0785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9B0FC66-3FA5-1E08-8B8E-BAA07AC64E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C518-D900-4A3F-8AD0-2D6D560D7381}" type="datetimeFigureOut">
              <a:rPr lang="ru-RU" smtClean="0"/>
              <a:t>28.02.2023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0CE2818-3F37-A286-7CBD-96EF1C145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DEF1FD7-B538-617B-F851-3DF7F721E2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B8B7E-9503-487C-80FD-98BC7C577C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631099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ru" smtClean="0"/>
              <a:pPr/>
              <a:t>‹#›</a:t>
            </a:fld>
            <a:endParaRPr lang="ru"/>
          </a:p>
        </p:txBody>
      </p:sp>
    </p:spTree>
    <p:extLst>
      <p:ext uri="{BB962C8B-B14F-4D97-AF65-F5344CB8AC3E}">
        <p14:creationId xmlns:p14="http://schemas.microsoft.com/office/powerpoint/2010/main" val="213240926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итульный слайд 1">
  <p:cSld name="Титульный слайд 1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fld id="{00000000-1234-1234-1234-123412341234}" type="slidenum">
              <a:rPr lang="ru" smtClean="0"/>
              <a:pPr/>
              <a:t>‹#›</a:t>
            </a:fld>
            <a:endParaRPr lang="ru"/>
          </a:p>
        </p:txBody>
      </p:sp>
    </p:spTree>
    <p:extLst>
      <p:ext uri="{BB962C8B-B14F-4D97-AF65-F5344CB8AC3E}">
        <p14:creationId xmlns:p14="http://schemas.microsoft.com/office/powerpoint/2010/main" val="20738754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итульный слайд 2">
  <p:cSld name="Титульный слайд 2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4354250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итульный слайд 3">
  <p:cSld name="Титульный слайд 3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6760673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итульный слайд 4">
  <p:cSld name="Титульный слайд 4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8107871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итульный слайд 5">
  <p:cSld name="Титульный слайд 5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70427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итульный слайд 6">
  <p:cSld name="Титульный слайд 6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8075465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итульный слайд 7">
  <p:cSld name="Титульный слайд 7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2029089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итульный слайд 8">
  <p:cSld name="Титульный слайд 8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7553829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объект" type="obj">
  <p:cSld name="Заголовок и объект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2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L="609585" lvl="0" indent="-423323" algn="l" rtl="0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1pPr>
            <a:lvl2pPr marL="1219170" lvl="1" indent="-423323" algn="l" rtl="0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2pPr>
            <a:lvl3pPr marL="1828754" lvl="2" indent="-423323" algn="l" rtl="0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/>
            </a:lvl3pPr>
            <a:lvl4pPr marL="2438339" lvl="3" indent="-423323" algn="l" rtl="0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4pPr>
            <a:lvl5pPr marL="3047924" lvl="4" indent="-423323" algn="l" rtl="0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5pPr>
            <a:lvl6pPr marL="3657509" lvl="5" indent="-423323" algn="l" rtl="0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/>
            </a:lvl6pPr>
            <a:lvl7pPr marL="4267093" lvl="6" indent="-423323" algn="l" rtl="0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7pPr>
            <a:lvl8pPr marL="4876678" lvl="7" indent="-423323" algn="l" rtl="0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8pPr>
            <a:lvl9pPr marL="5486263" lvl="8" indent="-423323" algn="l" rtl="0">
              <a:lnSpc>
                <a:spcPct val="90000"/>
              </a:lnSpc>
              <a:spcBef>
                <a:spcPts val="2133"/>
              </a:spcBef>
              <a:spcAft>
                <a:spcPts val="2133"/>
              </a:spcAft>
              <a:buClr>
                <a:schemeClr val="dk1"/>
              </a:buClr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62" name="Google Shape;62;p21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1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21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ru" smtClean="0"/>
              <a:pPr/>
              <a:t>‹#›</a:t>
            </a:fld>
            <a:endParaRPr lang="ru"/>
          </a:p>
        </p:txBody>
      </p:sp>
    </p:spTree>
    <p:extLst>
      <p:ext uri="{BB962C8B-B14F-4D97-AF65-F5344CB8AC3E}">
        <p14:creationId xmlns:p14="http://schemas.microsoft.com/office/powerpoint/2010/main" val="3409706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E0A48AB-E377-4E10-7238-10AEEA3AF7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D67FC4B-3872-A404-9064-D5AA8AD7BB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74E254E-613A-8F80-C33B-1B137CD1F9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C518-D900-4A3F-8AD0-2D6D560D7381}" type="datetimeFigureOut">
              <a:rPr lang="ru-RU" smtClean="0"/>
              <a:t>28.02.2023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9CDFB37-F275-B56A-742B-2D953F11CC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7A288D7-7523-62B1-E3A1-35E30352E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B8B7E-9503-487C-80FD-98BC7C577C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034640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итульный слайд 9">
  <p:cSld name="Титульный слайд 9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3967222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итульный слайд 10">
  <p:cSld name="Титульный слайд 10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916752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итульный слайд 11">
  <p:cSld name="Титульный слайд 11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6764767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итульный слайд 12">
  <p:cSld name="Титульный слайд 12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722870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итульный слайд 13">
  <p:cSld name="Титульный слайд 13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8013062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итульный слайд 14">
  <p:cSld name="Титульный слайд 14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082935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итульный слайд 15">
  <p:cSld name="Титульный слайд 15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8384958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итульный слайд 16">
  <p:cSld name="Титульный слайд 16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9245396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итульный слайд 17">
  <p:cSld name="Титульный слайд 17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1987186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итульный слайд 18">
  <p:cSld name="Титульный слайд 18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86349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923344-E03A-AC89-76CA-737270A4F9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86C02AC-7D94-3AB6-F4C2-AB40F0B3E4C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0ED7EE3-D0D4-ACAF-DFB8-4E07AD6128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B44DEFF-9535-F21F-B72E-227E89B06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C518-D900-4A3F-8AD0-2D6D560D7381}" type="datetimeFigureOut">
              <a:rPr lang="ru-RU" smtClean="0"/>
              <a:t>28.02.2023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1E2F815-960B-E6F3-2938-20DA675A8E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9C7DD22-98EB-3F2E-08FF-F2B3417B8F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B8B7E-9503-487C-80FD-98BC7C577C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553222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итульный слайд 19">
  <p:cSld name="Титульный слайд 19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0003954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итульный слайд 20">
  <p:cSld name="Титульный слайд 20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111468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ru" smtClean="0"/>
              <a:pPr/>
              <a:t>‹#›</a:t>
            </a:fld>
            <a:endParaRPr lang="ru"/>
          </a:p>
        </p:txBody>
      </p:sp>
    </p:spTree>
    <p:extLst>
      <p:ext uri="{BB962C8B-B14F-4D97-AF65-F5344CB8AC3E}">
        <p14:creationId xmlns:p14="http://schemas.microsoft.com/office/powerpoint/2010/main" val="352909917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53332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6443200" y="1536633"/>
            <a:ext cx="53332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ru" smtClean="0"/>
              <a:pPr/>
              <a:t>‹#›</a:t>
            </a:fld>
            <a:endParaRPr lang="ru"/>
          </a:p>
        </p:txBody>
      </p:sp>
    </p:spTree>
    <p:extLst>
      <p:ext uri="{BB962C8B-B14F-4D97-AF65-F5344CB8AC3E}">
        <p14:creationId xmlns:p14="http://schemas.microsoft.com/office/powerpoint/2010/main" val="254952481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ru" smtClean="0"/>
              <a:pPr/>
              <a:t>‹#›</a:t>
            </a:fld>
            <a:endParaRPr lang="ru"/>
          </a:p>
        </p:txBody>
      </p:sp>
    </p:spTree>
    <p:extLst>
      <p:ext uri="{BB962C8B-B14F-4D97-AF65-F5344CB8AC3E}">
        <p14:creationId xmlns:p14="http://schemas.microsoft.com/office/powerpoint/2010/main" val="157346467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415600" y="740800"/>
            <a:ext cx="3744000" cy="100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415600" y="1852800"/>
            <a:ext cx="3744000" cy="423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1pPr>
            <a:lvl2pPr marL="1219170" lvl="1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ru" smtClean="0"/>
              <a:pPr/>
              <a:t>‹#›</a:t>
            </a:fld>
            <a:endParaRPr lang="ru"/>
          </a:p>
        </p:txBody>
      </p:sp>
    </p:spTree>
    <p:extLst>
      <p:ext uri="{BB962C8B-B14F-4D97-AF65-F5344CB8AC3E}">
        <p14:creationId xmlns:p14="http://schemas.microsoft.com/office/powerpoint/2010/main" val="280480733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653667" y="600200"/>
            <a:ext cx="8490400" cy="545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ru" smtClean="0"/>
              <a:pPr/>
              <a:t>‹#›</a:t>
            </a:fld>
            <a:endParaRPr lang="ru"/>
          </a:p>
        </p:txBody>
      </p:sp>
    </p:spTree>
    <p:extLst>
      <p:ext uri="{BB962C8B-B14F-4D97-AF65-F5344CB8AC3E}">
        <p14:creationId xmlns:p14="http://schemas.microsoft.com/office/powerpoint/2010/main" val="310306769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6096000" y="-167"/>
            <a:ext cx="6096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354000" y="1644233"/>
            <a:ext cx="5393600" cy="197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354000" y="3737433"/>
            <a:ext cx="5393600" cy="164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6586000" y="965433"/>
            <a:ext cx="5116000" cy="492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ru" smtClean="0"/>
              <a:pPr/>
              <a:t>‹#›</a:t>
            </a:fld>
            <a:endParaRPr lang="ru"/>
          </a:p>
        </p:txBody>
      </p:sp>
    </p:spTree>
    <p:extLst>
      <p:ext uri="{BB962C8B-B14F-4D97-AF65-F5344CB8AC3E}">
        <p14:creationId xmlns:p14="http://schemas.microsoft.com/office/powerpoint/2010/main" val="375568178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415600" y="5640767"/>
            <a:ext cx="7998400" cy="8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609585" lvl="0" indent="-30479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ru" smtClean="0"/>
              <a:pPr/>
              <a:t>‹#›</a:t>
            </a:fld>
            <a:endParaRPr lang="ru"/>
          </a:p>
        </p:txBody>
      </p:sp>
    </p:spTree>
    <p:extLst>
      <p:ext uri="{BB962C8B-B14F-4D97-AF65-F5344CB8AC3E}">
        <p14:creationId xmlns:p14="http://schemas.microsoft.com/office/powerpoint/2010/main" val="3168923851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415600" y="1474833"/>
            <a:ext cx="11360800" cy="2618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415600" y="4202967"/>
            <a:ext cx="11360800" cy="173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ru" smtClean="0"/>
              <a:pPr/>
              <a:t>‹#›</a:t>
            </a:fld>
            <a:endParaRPr lang="ru"/>
          </a:p>
        </p:txBody>
      </p:sp>
    </p:spTree>
    <p:extLst>
      <p:ext uri="{BB962C8B-B14F-4D97-AF65-F5344CB8AC3E}">
        <p14:creationId xmlns:p14="http://schemas.microsoft.com/office/powerpoint/2010/main" val="16812745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B2EA371-B6E7-1323-470B-2917B89BD2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1728816-8FBF-4D7E-7454-0450BA91F7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FA50B57-9B3C-773B-1D9F-E435E7F75F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A1FA21C8-CEAB-46A7-C8B5-BE310DBA5F6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D44DFAF1-E26C-7D2D-E3BE-B468DFFE12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894D73ED-661F-6C7E-A139-911CF2285F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C518-D900-4A3F-8AD0-2D6D560D7381}" type="datetimeFigureOut">
              <a:rPr lang="ru-RU" smtClean="0"/>
              <a:t>28.02.2023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3A756B76-A4D9-4111-EC0B-4615A223B8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444B473F-56AB-AD1A-F270-9E215C101E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B8B7E-9503-487C-80FD-98BC7C577C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4091740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ru" smtClean="0"/>
              <a:pPr/>
              <a:t>‹#›</a:t>
            </a:fld>
            <a:endParaRPr lang="ru"/>
          </a:p>
        </p:txBody>
      </p:sp>
    </p:spTree>
    <p:extLst>
      <p:ext uri="{BB962C8B-B14F-4D97-AF65-F5344CB8AC3E}">
        <p14:creationId xmlns:p14="http://schemas.microsoft.com/office/powerpoint/2010/main" val="3737438686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 1">
  <p:cSld name="Title slide 1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874491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65E46C-BFA9-48BE-C364-5CFF3F6488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F3E64099-110C-25C2-F56B-D18F788958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C518-D900-4A3F-8AD0-2D6D560D7381}" type="datetimeFigureOut">
              <a:rPr lang="ru-RU" smtClean="0"/>
              <a:t>28.02.2023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B98DBC4E-C065-BED2-B25E-218D62AD6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D7EB9324-F383-1BFE-201B-C3C7C0A663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B8B7E-9503-487C-80FD-98BC7C577C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69820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6792BC43-F40B-17A1-94DE-BDAA509B1C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C518-D900-4A3F-8AD0-2D6D560D7381}" type="datetimeFigureOut">
              <a:rPr lang="ru-RU" smtClean="0"/>
              <a:t>28.02.2023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AFEF21D-1512-7E45-4926-871D4F2EF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7B356B8-144A-CABE-58B3-2FFA899DE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B8B7E-9503-487C-80FD-98BC7C577C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14170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592E298-A160-DBA7-AF1A-7B90F35AFC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4FD21D7-1473-745D-50D1-E143F7B831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0B2915D-3C07-5107-EB44-E3A1D2F638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50C0D26-54AC-CA80-DA42-5795F828E0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C518-D900-4A3F-8AD0-2D6D560D7381}" type="datetimeFigureOut">
              <a:rPr lang="ru-RU" smtClean="0"/>
              <a:t>28.02.2023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97050D0-1768-0F29-AFAD-8EB5B4158A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C099F3D-934A-55A6-AF04-57740BD0A5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B8B7E-9503-487C-80FD-98BC7C577C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27846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BD3A377-A113-90A6-7B43-12EE02C80B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E61A30CD-5F23-D599-E001-E490FB5C6A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75A8E2B-4F15-6676-C2F3-ECB6528C87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41FE166-1029-DE5C-8808-0F9D75A5CB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C518-D900-4A3F-8AD0-2D6D560D7381}" type="datetimeFigureOut">
              <a:rPr lang="ru-RU" smtClean="0"/>
              <a:t>28.02.2023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7DE3F15-8D17-E78E-9387-795FEB9908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A2A6731-3A42-DFDE-A83E-2C751818C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B8B7E-9503-487C-80FD-98BC7C577C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28348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18" Type="http://schemas.openxmlformats.org/officeDocument/2006/relationships/slideLayout" Target="../slideLayouts/slideLayout30.xml"/><Relationship Id="rId26" Type="http://schemas.openxmlformats.org/officeDocument/2006/relationships/slideLayout" Target="../slideLayouts/slideLayout38.xml"/><Relationship Id="rId3" Type="http://schemas.openxmlformats.org/officeDocument/2006/relationships/slideLayout" Target="../slideLayouts/slideLayout15.xml"/><Relationship Id="rId21" Type="http://schemas.openxmlformats.org/officeDocument/2006/relationships/slideLayout" Target="../slideLayouts/slideLayout33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slideLayout" Target="../slideLayouts/slideLayout29.xml"/><Relationship Id="rId25" Type="http://schemas.openxmlformats.org/officeDocument/2006/relationships/slideLayout" Target="../slideLayouts/slideLayout37.xml"/><Relationship Id="rId2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28.xml"/><Relationship Id="rId20" Type="http://schemas.openxmlformats.org/officeDocument/2006/relationships/slideLayout" Target="../slideLayouts/slideLayout32.xml"/><Relationship Id="rId29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24" Type="http://schemas.openxmlformats.org/officeDocument/2006/relationships/slideLayout" Target="../slideLayouts/slideLayout36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23" Type="http://schemas.openxmlformats.org/officeDocument/2006/relationships/slideLayout" Target="../slideLayouts/slideLayout35.xml"/><Relationship Id="rId28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22.xml"/><Relationship Id="rId19" Type="http://schemas.openxmlformats.org/officeDocument/2006/relationships/slideLayout" Target="../slideLayouts/slideLayout31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Relationship Id="rId22" Type="http://schemas.openxmlformats.org/officeDocument/2006/relationships/slideLayout" Target="../slideLayouts/slideLayout34.xml"/><Relationship Id="rId27" Type="http://schemas.openxmlformats.org/officeDocument/2006/relationships/slideLayout" Target="../slideLayouts/slideLayout39.xml"/><Relationship Id="rId30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9.xml"/><Relationship Id="rId3" Type="http://schemas.openxmlformats.org/officeDocument/2006/relationships/slideLayout" Target="../slideLayouts/slideLayout44.xml"/><Relationship Id="rId7" Type="http://schemas.openxmlformats.org/officeDocument/2006/relationships/slideLayout" Target="../slideLayouts/slideLayout48.xml"/><Relationship Id="rId2" Type="http://schemas.openxmlformats.org/officeDocument/2006/relationships/slideLayout" Target="../slideLayouts/slideLayout43.xml"/><Relationship Id="rId1" Type="http://schemas.openxmlformats.org/officeDocument/2006/relationships/slideLayout" Target="../slideLayouts/slideLayout42.xml"/><Relationship Id="rId6" Type="http://schemas.openxmlformats.org/officeDocument/2006/relationships/slideLayout" Target="../slideLayouts/slideLayout47.xml"/><Relationship Id="rId11" Type="http://schemas.openxmlformats.org/officeDocument/2006/relationships/theme" Target="../theme/theme3.xml"/><Relationship Id="rId5" Type="http://schemas.openxmlformats.org/officeDocument/2006/relationships/slideLayout" Target="../slideLayouts/slideLayout46.xml"/><Relationship Id="rId10" Type="http://schemas.openxmlformats.org/officeDocument/2006/relationships/slideLayout" Target="../slideLayouts/slideLayout51.xml"/><Relationship Id="rId4" Type="http://schemas.openxmlformats.org/officeDocument/2006/relationships/slideLayout" Target="../slideLayouts/slideLayout45.xml"/><Relationship Id="rId9" Type="http://schemas.openxmlformats.org/officeDocument/2006/relationships/slideLayout" Target="../slideLayouts/slideLayout5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9ED61F5-42EE-C8FC-CF8C-77A8676C3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0AC8FF6-FC49-5C08-C42D-9A8F45CFA2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47137C6-D454-870C-C272-4B93D9DF0DA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B5C518-D900-4A3F-8AD0-2D6D560D7381}" type="datetimeFigureOut">
              <a:rPr lang="ru-RU" smtClean="0"/>
              <a:t>28.02.2023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186887A-0958-809D-CDAB-B94537A211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D15BC3F-1835-BAB3-1226-B5209BA089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AB8B7E-9503-487C-80FD-98BC7C577C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80299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333">
                <a:solidFill>
                  <a:schemeClr val="dk2"/>
                </a:solidFill>
              </a:defRPr>
            </a:lvl1pPr>
            <a:lvl2pPr lvl="1" algn="r">
              <a:buNone/>
              <a:defRPr sz="1333">
                <a:solidFill>
                  <a:schemeClr val="dk2"/>
                </a:solidFill>
              </a:defRPr>
            </a:lvl2pPr>
            <a:lvl3pPr lvl="2" algn="r">
              <a:buNone/>
              <a:defRPr sz="1333">
                <a:solidFill>
                  <a:schemeClr val="dk2"/>
                </a:solidFill>
              </a:defRPr>
            </a:lvl3pPr>
            <a:lvl4pPr lvl="3" algn="r">
              <a:buNone/>
              <a:defRPr sz="1333">
                <a:solidFill>
                  <a:schemeClr val="dk2"/>
                </a:solidFill>
              </a:defRPr>
            </a:lvl4pPr>
            <a:lvl5pPr lvl="4" algn="r">
              <a:buNone/>
              <a:defRPr sz="1333">
                <a:solidFill>
                  <a:schemeClr val="dk2"/>
                </a:solidFill>
              </a:defRPr>
            </a:lvl5pPr>
            <a:lvl6pPr lvl="5" algn="r">
              <a:buNone/>
              <a:defRPr sz="1333">
                <a:solidFill>
                  <a:schemeClr val="dk2"/>
                </a:solidFill>
              </a:defRPr>
            </a:lvl6pPr>
            <a:lvl7pPr lvl="6" algn="r">
              <a:buNone/>
              <a:defRPr sz="1333">
                <a:solidFill>
                  <a:schemeClr val="dk2"/>
                </a:solidFill>
              </a:defRPr>
            </a:lvl7pPr>
            <a:lvl8pPr lvl="7" algn="r">
              <a:buNone/>
              <a:defRPr sz="1333">
                <a:solidFill>
                  <a:schemeClr val="dk2"/>
                </a:solidFill>
              </a:defRPr>
            </a:lvl8pPr>
            <a:lvl9pPr lvl="8" algn="r">
              <a:buNone/>
              <a:defRPr sz="1333">
                <a:solidFill>
                  <a:schemeClr val="dk2"/>
                </a:solidFill>
              </a:defRPr>
            </a:lvl9pPr>
          </a:lstStyle>
          <a:p>
            <a:fld id="{00000000-1234-1234-1234-123412341234}" type="slidenum">
              <a:rPr lang="ru" smtClean="0"/>
              <a:pPr/>
              <a:t>‹#›</a:t>
            </a:fld>
            <a:endParaRPr lang="ru"/>
          </a:p>
        </p:txBody>
      </p:sp>
    </p:spTree>
    <p:extLst>
      <p:ext uri="{BB962C8B-B14F-4D97-AF65-F5344CB8AC3E}">
        <p14:creationId xmlns:p14="http://schemas.microsoft.com/office/powerpoint/2010/main" val="4062194208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  <p:sldLayoutId id="2147483677" r:id="rId16"/>
    <p:sldLayoutId id="2147483678" r:id="rId17"/>
    <p:sldLayoutId id="2147483679" r:id="rId18"/>
    <p:sldLayoutId id="2147483680" r:id="rId19"/>
    <p:sldLayoutId id="2147483681" r:id="rId20"/>
    <p:sldLayoutId id="2147483682" r:id="rId21"/>
    <p:sldLayoutId id="2147483683" r:id="rId22"/>
    <p:sldLayoutId id="2147483684" r:id="rId23"/>
    <p:sldLayoutId id="2147483685" r:id="rId24"/>
    <p:sldLayoutId id="2147483686" r:id="rId25"/>
    <p:sldLayoutId id="2147483687" r:id="rId26"/>
    <p:sldLayoutId id="2147483688" r:id="rId27"/>
    <p:sldLayoutId id="2147483689" r:id="rId28"/>
    <p:sldLayoutId id="2147483690" r:id="rId2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333">
                <a:solidFill>
                  <a:schemeClr val="dk2"/>
                </a:solidFill>
              </a:defRPr>
            </a:lvl1pPr>
            <a:lvl2pPr lvl="1" algn="r">
              <a:buNone/>
              <a:defRPr sz="1333">
                <a:solidFill>
                  <a:schemeClr val="dk2"/>
                </a:solidFill>
              </a:defRPr>
            </a:lvl2pPr>
            <a:lvl3pPr lvl="2" algn="r">
              <a:buNone/>
              <a:defRPr sz="1333">
                <a:solidFill>
                  <a:schemeClr val="dk2"/>
                </a:solidFill>
              </a:defRPr>
            </a:lvl3pPr>
            <a:lvl4pPr lvl="3" algn="r">
              <a:buNone/>
              <a:defRPr sz="1333">
                <a:solidFill>
                  <a:schemeClr val="dk2"/>
                </a:solidFill>
              </a:defRPr>
            </a:lvl4pPr>
            <a:lvl5pPr lvl="4" algn="r">
              <a:buNone/>
              <a:defRPr sz="1333">
                <a:solidFill>
                  <a:schemeClr val="dk2"/>
                </a:solidFill>
              </a:defRPr>
            </a:lvl5pPr>
            <a:lvl6pPr lvl="5" algn="r">
              <a:buNone/>
              <a:defRPr sz="1333">
                <a:solidFill>
                  <a:schemeClr val="dk2"/>
                </a:solidFill>
              </a:defRPr>
            </a:lvl6pPr>
            <a:lvl7pPr lvl="6" algn="r">
              <a:buNone/>
              <a:defRPr sz="1333">
                <a:solidFill>
                  <a:schemeClr val="dk2"/>
                </a:solidFill>
              </a:defRPr>
            </a:lvl7pPr>
            <a:lvl8pPr lvl="7" algn="r">
              <a:buNone/>
              <a:defRPr sz="1333">
                <a:solidFill>
                  <a:schemeClr val="dk2"/>
                </a:solidFill>
              </a:defRPr>
            </a:lvl8pPr>
            <a:lvl9pPr lvl="8" algn="r">
              <a:buNone/>
              <a:defRPr sz="1333">
                <a:solidFill>
                  <a:schemeClr val="dk2"/>
                </a:solidFill>
              </a:defRPr>
            </a:lvl9pPr>
          </a:lstStyle>
          <a:p>
            <a:fld id="{00000000-1234-1234-1234-123412341234}" type="slidenum">
              <a:rPr lang="ru" smtClean="0"/>
              <a:pPr/>
              <a:t>‹#›</a:t>
            </a:fld>
            <a:endParaRPr lang="ru"/>
          </a:p>
        </p:txBody>
      </p:sp>
    </p:spTree>
    <p:extLst>
      <p:ext uri="{BB962C8B-B14F-4D97-AF65-F5344CB8AC3E}">
        <p14:creationId xmlns:p14="http://schemas.microsoft.com/office/powerpoint/2010/main" val="1278033362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svg"/><Relationship Id="rId3" Type="http://schemas.openxmlformats.org/officeDocument/2006/relationships/image" Target="../media/image8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9.sv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support.google.com/analytics/answer/9976101?hl=ru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1.xml"/><Relationship Id="rId4" Type="http://schemas.openxmlformats.org/officeDocument/2006/relationships/image" Target="../media/image2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1.xml"/><Relationship Id="rId4" Type="http://schemas.openxmlformats.org/officeDocument/2006/relationships/image" Target="../media/image2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1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1.xml"/><Relationship Id="rId4" Type="http://schemas.openxmlformats.org/officeDocument/2006/relationships/image" Target="../media/image2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.svg"/><Relationship Id="rId5" Type="http://schemas.openxmlformats.org/officeDocument/2006/relationships/image" Target="../media/image1.png"/><Relationship Id="rId4" Type="http://schemas.openxmlformats.org/officeDocument/2006/relationships/image" Target="../media/image7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0202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371DD2DE-5E29-11BE-E698-7F36E65339CB}"/>
              </a:ext>
            </a:extLst>
          </p:cNvPr>
          <p:cNvSpPr/>
          <p:nvPr/>
        </p:nvSpPr>
        <p:spPr>
          <a:xfrm>
            <a:off x="2418080" y="2638425"/>
            <a:ext cx="7345680" cy="907415"/>
          </a:xfrm>
          <a:prstGeom prst="rect">
            <a:avLst/>
          </a:prstGeom>
          <a:solidFill>
            <a:srgbClr val="CA21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D464A079-4B34-D078-15FC-AE29BA193A47}"/>
              </a:ext>
            </a:extLst>
          </p:cNvPr>
          <p:cNvSpPr/>
          <p:nvPr/>
        </p:nvSpPr>
        <p:spPr>
          <a:xfrm>
            <a:off x="2314669" y="2638425"/>
            <a:ext cx="7542341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5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roy ExtraBold" panose="00000900000000000000" pitchFamily="50" charset="-52"/>
                <a:ea typeface="+mn-ea"/>
                <a:cs typeface="+mn-cs"/>
              </a:rPr>
              <a:t>Что? Где? Когда </a:t>
            </a:r>
            <a:r>
              <a:rPr kumimoji="0" lang="ru-RU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roy ExtraBold" panose="00000900000000000000" pitchFamily="50" charset="-52"/>
                <a:ea typeface="+mn-ea"/>
                <a:cs typeface="+mn-cs"/>
              </a:rPr>
              <a:t>и как?</a:t>
            </a:r>
          </a:p>
        </p:txBody>
      </p:sp>
    </p:spTree>
    <p:extLst>
      <p:ext uri="{BB962C8B-B14F-4D97-AF65-F5344CB8AC3E}">
        <p14:creationId xmlns:p14="http://schemas.microsoft.com/office/powerpoint/2010/main" val="31988712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D9B9F73D-2006-AB67-5D87-B89032EF1F78}"/>
              </a:ext>
            </a:extLst>
          </p:cNvPr>
          <p:cNvSpPr/>
          <p:nvPr/>
        </p:nvSpPr>
        <p:spPr>
          <a:xfrm>
            <a:off x="1551642" y="1019242"/>
            <a:ext cx="2631573" cy="9787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dirty="0">
                <a:solidFill>
                  <a:srgbClr val="CA2159"/>
                </a:solidFill>
                <a:latin typeface="Gilroy ExtraBold" panose="00000900000000000000" pitchFamily="50" charset="-52"/>
                <a:ea typeface="Tahoma" panose="020B0604030504040204" pitchFamily="34" charset="0"/>
                <a:cs typeface="Tahoma" panose="020B0604030504040204" pitchFamily="34" charset="0"/>
              </a:rPr>
              <a:t>BRANDING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CA2159"/>
              </a:solidFill>
              <a:effectLst/>
              <a:uLnTx/>
              <a:uFillTx/>
              <a:latin typeface="Gilroy ExtraBold" panose="00000900000000000000" pitchFamily="50" charset="-52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882375CB-4D3B-C676-7959-463B0C286FCA}"/>
              </a:ext>
            </a:extLst>
          </p:cNvPr>
          <p:cNvSpPr/>
          <p:nvPr/>
        </p:nvSpPr>
        <p:spPr>
          <a:xfrm>
            <a:off x="9459264" y="1015226"/>
            <a:ext cx="3279273" cy="9787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653BF5"/>
                </a:solidFill>
                <a:effectLst/>
                <a:uLnTx/>
                <a:uFillTx/>
                <a:latin typeface="Gilroy ExtraBold" panose="00000900000000000000" pitchFamily="50" charset="-52"/>
                <a:ea typeface="Tahoma" panose="020B0604030504040204" pitchFamily="34" charset="0"/>
                <a:cs typeface="Tahoma" panose="020B0604030504040204" pitchFamily="34" charset="0"/>
              </a:rPr>
              <a:t>PERFOMANCE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653BF5"/>
              </a:solidFill>
              <a:effectLst/>
              <a:uLnTx/>
              <a:uFillTx/>
              <a:latin typeface="Gilroy ExtraBold" panose="00000900000000000000" pitchFamily="50" charset="-52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Google Shape;593;g11a5db64a16_1_75">
            <a:extLst>
              <a:ext uri="{FF2B5EF4-FFF2-40B4-BE49-F238E27FC236}">
                <a16:creationId xmlns:a16="http://schemas.microsoft.com/office/drawing/2014/main" id="{240ED78B-3CD4-B1D6-BED6-10A4A080CAAF}"/>
              </a:ext>
            </a:extLst>
          </p:cNvPr>
          <p:cNvSpPr/>
          <p:nvPr/>
        </p:nvSpPr>
        <p:spPr>
          <a:xfrm>
            <a:off x="726948" y="4662369"/>
            <a:ext cx="7143055" cy="324597"/>
          </a:xfrm>
          <a:prstGeom prst="roundRect">
            <a:avLst>
              <a:gd name="adj" fmla="val 50000"/>
            </a:avLst>
          </a:prstGeom>
          <a:solidFill>
            <a:srgbClr val="CA2159"/>
          </a:solidFill>
          <a:ln w="19050" cap="flat" cmpd="sng">
            <a:noFill/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ru-RU" sz="140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Медийные размещения</a:t>
            </a:r>
            <a:r>
              <a:rPr lang="ru-RU" sz="1400" kern="0" dirty="0">
                <a:solidFill>
                  <a:prstClr val="white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 на нишевых и контентных площадках</a:t>
            </a:r>
            <a:endParaRPr kumimoji="0" lang="ru-RU" sz="140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roy 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Google Shape;593;g11a5db64a16_1_75">
            <a:extLst>
              <a:ext uri="{FF2B5EF4-FFF2-40B4-BE49-F238E27FC236}">
                <a16:creationId xmlns:a16="http://schemas.microsoft.com/office/drawing/2014/main" id="{F0581EA3-01E3-30CB-1A12-DC4DDDD9C10F}"/>
              </a:ext>
            </a:extLst>
          </p:cNvPr>
          <p:cNvSpPr/>
          <p:nvPr/>
        </p:nvSpPr>
        <p:spPr>
          <a:xfrm>
            <a:off x="740518" y="2499257"/>
            <a:ext cx="10684720" cy="368942"/>
          </a:xfrm>
          <a:prstGeom prst="roundRect">
            <a:avLst>
              <a:gd name="adj" fmla="val 50000"/>
            </a:avLst>
          </a:prstGeom>
          <a:solidFill>
            <a:srgbClr val="CA2159"/>
          </a:solidFill>
          <a:ln w="19050" cap="flat" cmpd="sng">
            <a:noFill/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 defTabSz="914377">
              <a:buClr>
                <a:srgbClr val="000000"/>
              </a:buClr>
            </a:pPr>
            <a:r>
              <a:rPr lang="en-US" sz="1400" kern="0" dirty="0">
                <a:solidFill>
                  <a:prstClr val="white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Programmatic (</a:t>
            </a:r>
            <a:r>
              <a:rPr lang="ru-RU" sz="1400" kern="0" dirty="0">
                <a:solidFill>
                  <a:prstClr val="white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баннеры</a:t>
            </a:r>
            <a:r>
              <a:rPr lang="en-US" sz="1400" kern="0" dirty="0">
                <a:solidFill>
                  <a:prstClr val="white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ru-RU" sz="1400" kern="0" dirty="0">
                <a:solidFill>
                  <a:prstClr val="white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видео</a:t>
            </a:r>
            <a:r>
              <a:rPr lang="en-US" sz="1400" kern="0" dirty="0">
                <a:solidFill>
                  <a:prstClr val="white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ru-RU" sz="1400" kern="0" dirty="0">
                <a:solidFill>
                  <a:prstClr val="white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посты и т.д.</a:t>
            </a:r>
            <a:r>
              <a:rPr lang="en-US" sz="1400" kern="0" dirty="0">
                <a:solidFill>
                  <a:prstClr val="white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  <a:endParaRPr lang="ru-RU" sz="1400" kern="0" dirty="0">
              <a:solidFill>
                <a:prstClr val="white"/>
              </a:solidFill>
              <a:latin typeface="Gilroy 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Google Shape;593;g11a5db64a16_1_75">
            <a:extLst>
              <a:ext uri="{FF2B5EF4-FFF2-40B4-BE49-F238E27FC236}">
                <a16:creationId xmlns:a16="http://schemas.microsoft.com/office/drawing/2014/main" id="{4F1127D0-B155-6252-0104-DA17C8667DCA}"/>
              </a:ext>
            </a:extLst>
          </p:cNvPr>
          <p:cNvSpPr/>
          <p:nvPr/>
        </p:nvSpPr>
        <p:spPr>
          <a:xfrm>
            <a:off x="740518" y="2939766"/>
            <a:ext cx="10684720" cy="364868"/>
          </a:xfrm>
          <a:prstGeom prst="roundRect">
            <a:avLst>
              <a:gd name="adj" fmla="val 50000"/>
            </a:avLst>
          </a:prstGeom>
          <a:solidFill>
            <a:srgbClr val="653BF5"/>
          </a:solidFill>
          <a:ln w="19050" cap="flat" cmpd="sng">
            <a:noFill/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 defTabSz="914377">
              <a:buClr>
                <a:srgbClr val="000000"/>
              </a:buClr>
            </a:pPr>
            <a:r>
              <a:rPr lang="en-US" sz="1400" kern="0" dirty="0">
                <a:solidFill>
                  <a:prstClr val="white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Promoted paid social</a:t>
            </a:r>
            <a:r>
              <a:rPr lang="ru-RU" sz="1400" kern="0" dirty="0">
                <a:solidFill>
                  <a:prstClr val="white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 (соцсети</a:t>
            </a:r>
            <a:r>
              <a:rPr lang="en-US" sz="1400" kern="0" dirty="0">
                <a:solidFill>
                  <a:prstClr val="white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ru-RU" sz="1400" kern="0" dirty="0">
                <a:solidFill>
                  <a:prstClr val="white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мессенджеры</a:t>
            </a:r>
            <a:r>
              <a:rPr lang="en-US" sz="1400" kern="0" dirty="0">
                <a:solidFill>
                  <a:prstClr val="white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  <a:endParaRPr lang="ru-RU" sz="1400" kern="0" dirty="0">
              <a:solidFill>
                <a:prstClr val="white"/>
              </a:solidFill>
              <a:latin typeface="Gilroy 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Google Shape;593;g11a5db64a16_1_75">
            <a:extLst>
              <a:ext uri="{FF2B5EF4-FFF2-40B4-BE49-F238E27FC236}">
                <a16:creationId xmlns:a16="http://schemas.microsoft.com/office/drawing/2014/main" id="{D5F37358-E593-02D7-6BC3-646A8D105613}"/>
              </a:ext>
            </a:extLst>
          </p:cNvPr>
          <p:cNvSpPr/>
          <p:nvPr/>
        </p:nvSpPr>
        <p:spPr>
          <a:xfrm>
            <a:off x="726949" y="3816955"/>
            <a:ext cx="5246006" cy="368942"/>
          </a:xfrm>
          <a:prstGeom prst="roundRect">
            <a:avLst>
              <a:gd name="adj" fmla="val 50000"/>
            </a:avLst>
          </a:prstGeom>
          <a:solidFill>
            <a:srgbClr val="CA2159"/>
          </a:solidFill>
          <a:ln w="19050" cap="flat" cmpd="sng">
            <a:noFill/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 defTabSz="914377">
              <a:buClr>
                <a:srgbClr val="000000"/>
              </a:buClr>
            </a:pPr>
            <a:r>
              <a:rPr lang="en-US" sz="1400" kern="0" dirty="0">
                <a:solidFill>
                  <a:prstClr val="white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Earned social</a:t>
            </a:r>
            <a:endParaRPr lang="ru-RU" sz="1400" kern="0" dirty="0">
              <a:solidFill>
                <a:prstClr val="white"/>
              </a:solidFill>
              <a:latin typeface="Gilroy 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Google Shape;593;g11a5db64a16_1_75">
            <a:extLst>
              <a:ext uri="{FF2B5EF4-FFF2-40B4-BE49-F238E27FC236}">
                <a16:creationId xmlns:a16="http://schemas.microsoft.com/office/drawing/2014/main" id="{E4C1959D-892E-3CBD-31CA-B5B6F5915683}"/>
              </a:ext>
            </a:extLst>
          </p:cNvPr>
          <p:cNvSpPr/>
          <p:nvPr/>
        </p:nvSpPr>
        <p:spPr>
          <a:xfrm>
            <a:off x="740518" y="3375823"/>
            <a:ext cx="8302454" cy="358188"/>
          </a:xfrm>
          <a:prstGeom prst="roundRect">
            <a:avLst>
              <a:gd name="adj" fmla="val 50000"/>
            </a:avLst>
          </a:prstGeom>
          <a:solidFill>
            <a:srgbClr val="CA2159"/>
          </a:solidFill>
          <a:ln w="19050" cap="flat" cmpd="sng">
            <a:noFill/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 defTabSz="914377">
              <a:buClr>
                <a:srgbClr val="000000"/>
              </a:buClr>
            </a:pPr>
            <a:r>
              <a:rPr lang="ru-RU" sz="1400" kern="0" dirty="0">
                <a:solidFill>
                  <a:prstClr val="white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Блогеры и </a:t>
            </a:r>
            <a:r>
              <a:rPr lang="ru-RU" sz="1400" kern="0" dirty="0" err="1">
                <a:solidFill>
                  <a:prstClr val="white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инфлюенсеры</a:t>
            </a:r>
            <a:r>
              <a:rPr lang="ru-RU" sz="1400" kern="0" dirty="0">
                <a:solidFill>
                  <a:prstClr val="white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 (в т.ч. СРА размещения) </a:t>
            </a:r>
          </a:p>
        </p:txBody>
      </p:sp>
      <p:sp>
        <p:nvSpPr>
          <p:cNvPr id="12" name="Google Shape;593;g11a5db64a16_1_75">
            <a:extLst>
              <a:ext uri="{FF2B5EF4-FFF2-40B4-BE49-F238E27FC236}">
                <a16:creationId xmlns:a16="http://schemas.microsoft.com/office/drawing/2014/main" id="{C9F0CC1B-E1F6-E663-99BF-16361DC42225}"/>
              </a:ext>
            </a:extLst>
          </p:cNvPr>
          <p:cNvSpPr/>
          <p:nvPr/>
        </p:nvSpPr>
        <p:spPr>
          <a:xfrm>
            <a:off x="740519" y="4261417"/>
            <a:ext cx="5218866" cy="320013"/>
          </a:xfrm>
          <a:prstGeom prst="roundRect">
            <a:avLst>
              <a:gd name="adj" fmla="val 50000"/>
            </a:avLst>
          </a:prstGeom>
          <a:solidFill>
            <a:srgbClr val="CA2159"/>
          </a:solidFill>
          <a:ln w="19050" cap="flat" cmpd="sng">
            <a:noFill/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 defTabSz="914377">
              <a:buClr>
                <a:srgbClr val="000000"/>
              </a:buClr>
            </a:pPr>
            <a:r>
              <a:rPr lang="ru-RU" sz="1400" kern="0" dirty="0">
                <a:solidFill>
                  <a:prstClr val="white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Спецпроекты </a:t>
            </a:r>
          </a:p>
        </p:txBody>
      </p:sp>
      <p:sp>
        <p:nvSpPr>
          <p:cNvPr id="13" name="Google Shape;593;g11a5db64a16_1_75">
            <a:extLst>
              <a:ext uri="{FF2B5EF4-FFF2-40B4-BE49-F238E27FC236}">
                <a16:creationId xmlns:a16="http://schemas.microsoft.com/office/drawing/2014/main" id="{48C66400-DA87-6DAF-8840-CD78B286D4CF}"/>
              </a:ext>
            </a:extLst>
          </p:cNvPr>
          <p:cNvSpPr/>
          <p:nvPr/>
        </p:nvSpPr>
        <p:spPr>
          <a:xfrm>
            <a:off x="6101795" y="4269912"/>
            <a:ext cx="5329298" cy="308464"/>
          </a:xfrm>
          <a:prstGeom prst="roundRect">
            <a:avLst>
              <a:gd name="adj" fmla="val 50000"/>
            </a:avLst>
          </a:prstGeom>
          <a:solidFill>
            <a:srgbClr val="653BF5"/>
          </a:solidFill>
          <a:ln w="19050" cap="flat" cmpd="sng">
            <a:noFill/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 defTabSz="914377">
              <a:buClr>
                <a:srgbClr val="000000"/>
              </a:buClr>
            </a:pPr>
            <a:r>
              <a:rPr lang="ru-RU" sz="1400" kern="0" dirty="0">
                <a:solidFill>
                  <a:prstClr val="white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400" kern="0" dirty="0">
                <a:solidFill>
                  <a:prstClr val="white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E-retail media</a:t>
            </a:r>
            <a:endParaRPr lang="ru-RU" sz="1400" kern="0" dirty="0">
              <a:solidFill>
                <a:prstClr val="white"/>
              </a:solidFill>
              <a:latin typeface="Gilroy 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Google Shape;593;g11a5db64a16_1_75">
            <a:extLst>
              <a:ext uri="{FF2B5EF4-FFF2-40B4-BE49-F238E27FC236}">
                <a16:creationId xmlns:a16="http://schemas.microsoft.com/office/drawing/2014/main" id="{8DDBF98B-F3AC-29E2-B4F2-109B757DC432}"/>
              </a:ext>
            </a:extLst>
          </p:cNvPr>
          <p:cNvSpPr/>
          <p:nvPr/>
        </p:nvSpPr>
        <p:spPr>
          <a:xfrm>
            <a:off x="726949" y="5056415"/>
            <a:ext cx="6084145" cy="385780"/>
          </a:xfrm>
          <a:prstGeom prst="roundRect">
            <a:avLst>
              <a:gd name="adj" fmla="val 50000"/>
            </a:avLst>
          </a:prstGeom>
          <a:solidFill>
            <a:srgbClr val="CA2159"/>
          </a:solidFill>
          <a:ln w="19050" cap="flat" cmpd="sng">
            <a:noFill/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 defTabSz="914377">
              <a:buClr>
                <a:srgbClr val="000000"/>
              </a:buClr>
            </a:pPr>
            <a:r>
              <a:rPr lang="ru-RU" sz="1400" kern="0" dirty="0">
                <a:solidFill>
                  <a:prstClr val="white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 Контекстуальная реклама</a:t>
            </a:r>
          </a:p>
        </p:txBody>
      </p:sp>
      <p:sp>
        <p:nvSpPr>
          <p:cNvPr id="15" name="Google Shape;593;g11a5db64a16_1_75">
            <a:extLst>
              <a:ext uri="{FF2B5EF4-FFF2-40B4-BE49-F238E27FC236}">
                <a16:creationId xmlns:a16="http://schemas.microsoft.com/office/drawing/2014/main" id="{A1C41567-63A1-2265-2285-7F55D646512E}"/>
              </a:ext>
            </a:extLst>
          </p:cNvPr>
          <p:cNvSpPr/>
          <p:nvPr/>
        </p:nvSpPr>
        <p:spPr>
          <a:xfrm>
            <a:off x="6897727" y="5056437"/>
            <a:ext cx="4524185" cy="371306"/>
          </a:xfrm>
          <a:prstGeom prst="roundRect">
            <a:avLst>
              <a:gd name="adj" fmla="val 50000"/>
            </a:avLst>
          </a:prstGeom>
          <a:solidFill>
            <a:srgbClr val="653BF5"/>
          </a:solidFill>
          <a:ln w="19050" cap="flat" cmpd="sng">
            <a:noFill/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 defTabSz="914377">
              <a:buClr>
                <a:srgbClr val="000000"/>
              </a:buClr>
            </a:pPr>
            <a:r>
              <a:rPr lang="en-US" sz="1400" kern="0" dirty="0">
                <a:solidFill>
                  <a:prstClr val="white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SEM: SEO, </a:t>
            </a:r>
            <a:r>
              <a:rPr lang="ru-RU" sz="1400" kern="0" dirty="0">
                <a:solidFill>
                  <a:prstClr val="white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контекстная реклама</a:t>
            </a:r>
          </a:p>
        </p:txBody>
      </p:sp>
      <p:sp>
        <p:nvSpPr>
          <p:cNvPr id="17" name="Google Shape;593;g11a5db64a16_1_75">
            <a:extLst>
              <a:ext uri="{FF2B5EF4-FFF2-40B4-BE49-F238E27FC236}">
                <a16:creationId xmlns:a16="http://schemas.microsoft.com/office/drawing/2014/main" id="{61670F11-01A5-441B-F9E8-4693EC37E976}"/>
              </a:ext>
            </a:extLst>
          </p:cNvPr>
          <p:cNvSpPr/>
          <p:nvPr/>
        </p:nvSpPr>
        <p:spPr>
          <a:xfrm>
            <a:off x="4229181" y="5515019"/>
            <a:ext cx="4813791" cy="329842"/>
          </a:xfrm>
          <a:prstGeom prst="roundRect">
            <a:avLst>
              <a:gd name="adj" fmla="val 50000"/>
            </a:avLst>
          </a:prstGeom>
          <a:solidFill>
            <a:srgbClr val="653BF5"/>
          </a:solidFill>
          <a:ln w="19050" cap="flat" cmpd="sng">
            <a:noFill/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 defTabSz="914377">
              <a:buClr>
                <a:srgbClr val="000000"/>
              </a:buClr>
            </a:pPr>
            <a:r>
              <a:rPr lang="en-US" sz="1400" kern="0" dirty="0">
                <a:solidFill>
                  <a:prstClr val="white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Live-commerce</a:t>
            </a:r>
            <a:endParaRPr lang="ru-RU" sz="1400" kern="0" dirty="0">
              <a:solidFill>
                <a:prstClr val="white"/>
              </a:solidFill>
              <a:latin typeface="Gilroy 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8" name="Google Shape;593;g11a5db64a16_1_75">
            <a:extLst>
              <a:ext uri="{FF2B5EF4-FFF2-40B4-BE49-F238E27FC236}">
                <a16:creationId xmlns:a16="http://schemas.microsoft.com/office/drawing/2014/main" id="{0093CFA4-94DE-C455-E115-1FF056FBD3E2}"/>
              </a:ext>
            </a:extLst>
          </p:cNvPr>
          <p:cNvSpPr/>
          <p:nvPr/>
        </p:nvSpPr>
        <p:spPr>
          <a:xfrm>
            <a:off x="6107894" y="3816955"/>
            <a:ext cx="5317344" cy="363488"/>
          </a:xfrm>
          <a:prstGeom prst="roundRect">
            <a:avLst>
              <a:gd name="adj" fmla="val 50000"/>
            </a:avLst>
          </a:prstGeom>
          <a:solidFill>
            <a:srgbClr val="653BF5"/>
          </a:solidFill>
          <a:ln w="19050" cap="flat" cmpd="sng">
            <a:noFill/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 defTabSz="914377">
              <a:buClr>
                <a:srgbClr val="000000"/>
              </a:buClr>
            </a:pPr>
            <a:r>
              <a:rPr lang="en-US" sz="1400" kern="0" dirty="0">
                <a:solidFill>
                  <a:prstClr val="white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Social e-com (</a:t>
            </a:r>
            <a:r>
              <a:rPr lang="ru-RU" sz="1400" kern="0" dirty="0">
                <a:solidFill>
                  <a:prstClr val="white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боты, магазин внутри СС и др.)</a:t>
            </a:r>
          </a:p>
        </p:txBody>
      </p:sp>
      <p:sp>
        <p:nvSpPr>
          <p:cNvPr id="19" name="Google Shape;593;g11a5db64a16_1_75">
            <a:extLst>
              <a:ext uri="{FF2B5EF4-FFF2-40B4-BE49-F238E27FC236}">
                <a16:creationId xmlns:a16="http://schemas.microsoft.com/office/drawing/2014/main" id="{F632B0C8-2380-FA3F-B995-AEC10971989A}"/>
              </a:ext>
            </a:extLst>
          </p:cNvPr>
          <p:cNvSpPr/>
          <p:nvPr/>
        </p:nvSpPr>
        <p:spPr>
          <a:xfrm>
            <a:off x="7992141" y="4654361"/>
            <a:ext cx="3433097" cy="311585"/>
          </a:xfrm>
          <a:prstGeom prst="roundRect">
            <a:avLst>
              <a:gd name="adj" fmla="val 50000"/>
            </a:avLst>
          </a:prstGeom>
          <a:solidFill>
            <a:srgbClr val="653BF5"/>
          </a:solidFill>
          <a:ln w="19050" cap="flat" cmpd="sng">
            <a:noFill/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 defTabSz="914377">
              <a:buClr>
                <a:srgbClr val="000000"/>
              </a:buClr>
            </a:pPr>
            <a:r>
              <a:rPr lang="en-US" sz="1400" kern="0" dirty="0">
                <a:solidFill>
                  <a:prstClr val="white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CPA</a:t>
            </a:r>
            <a:r>
              <a:rPr lang="ru-RU" sz="1400" kern="0" dirty="0">
                <a:solidFill>
                  <a:prstClr val="white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 и </a:t>
            </a:r>
            <a:r>
              <a:rPr lang="en-US" sz="1400" kern="0" dirty="0">
                <a:solidFill>
                  <a:prstClr val="white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cashback-</a:t>
            </a:r>
            <a:r>
              <a:rPr lang="ru-RU" sz="1400" kern="0" dirty="0">
                <a:solidFill>
                  <a:prstClr val="white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активации</a:t>
            </a:r>
          </a:p>
        </p:txBody>
      </p:sp>
      <p:sp>
        <p:nvSpPr>
          <p:cNvPr id="20" name="Google Shape;593;g11a5db64a16_1_75">
            <a:extLst>
              <a:ext uri="{FF2B5EF4-FFF2-40B4-BE49-F238E27FC236}">
                <a16:creationId xmlns:a16="http://schemas.microsoft.com/office/drawing/2014/main" id="{9E0DC2CD-5F5B-E23D-05CE-A0D9F440F979}"/>
              </a:ext>
            </a:extLst>
          </p:cNvPr>
          <p:cNvSpPr/>
          <p:nvPr/>
        </p:nvSpPr>
        <p:spPr>
          <a:xfrm>
            <a:off x="9189291" y="5505251"/>
            <a:ext cx="2235947" cy="338483"/>
          </a:xfrm>
          <a:prstGeom prst="roundRect">
            <a:avLst>
              <a:gd name="adj" fmla="val 50000"/>
            </a:avLst>
          </a:prstGeom>
          <a:solidFill>
            <a:srgbClr val="653BF5"/>
          </a:solidFill>
          <a:ln w="19050" cap="flat" cmpd="sng">
            <a:noFill/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 defTabSz="914377">
              <a:buClr>
                <a:srgbClr val="000000"/>
              </a:buClr>
            </a:pPr>
            <a:r>
              <a:rPr lang="ru-RU" sz="1400" kern="0" dirty="0" err="1">
                <a:solidFill>
                  <a:prstClr val="white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Ретаргетинг</a:t>
            </a:r>
            <a:endParaRPr lang="ru-RU" sz="1400" kern="0" dirty="0">
              <a:solidFill>
                <a:prstClr val="white"/>
              </a:solidFill>
              <a:latin typeface="Gilroy 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1" name="Google Shape;593;g11a5db64a16_1_75">
            <a:extLst>
              <a:ext uri="{FF2B5EF4-FFF2-40B4-BE49-F238E27FC236}">
                <a16:creationId xmlns:a16="http://schemas.microsoft.com/office/drawing/2014/main" id="{6BD90471-202B-F989-C679-867D6BA89017}"/>
              </a:ext>
            </a:extLst>
          </p:cNvPr>
          <p:cNvSpPr/>
          <p:nvPr/>
        </p:nvSpPr>
        <p:spPr>
          <a:xfrm>
            <a:off x="6922044" y="5916315"/>
            <a:ext cx="4499868" cy="305812"/>
          </a:xfrm>
          <a:prstGeom prst="roundRect">
            <a:avLst>
              <a:gd name="adj" fmla="val 50000"/>
            </a:avLst>
          </a:prstGeom>
          <a:solidFill>
            <a:srgbClr val="653BF5"/>
          </a:solidFill>
          <a:ln w="19050" cap="flat" cmpd="sng">
            <a:noFill/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 defTabSz="914377">
              <a:buClr>
                <a:srgbClr val="000000"/>
              </a:buClr>
            </a:pPr>
            <a:r>
              <a:rPr lang="en-US" sz="1400" kern="0" dirty="0">
                <a:solidFill>
                  <a:prstClr val="white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Mobile in-app</a:t>
            </a:r>
            <a:endParaRPr lang="ru-RU" sz="1400" kern="0" dirty="0">
              <a:solidFill>
                <a:prstClr val="white"/>
              </a:solidFill>
              <a:latin typeface="Gilroy 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2" name="Google Shape;593;g11a5db64a16_1_75">
            <a:extLst>
              <a:ext uri="{FF2B5EF4-FFF2-40B4-BE49-F238E27FC236}">
                <a16:creationId xmlns:a16="http://schemas.microsoft.com/office/drawing/2014/main" id="{5535E98E-DED5-1E44-CD9C-D79CA74A6F55}"/>
              </a:ext>
            </a:extLst>
          </p:cNvPr>
          <p:cNvSpPr/>
          <p:nvPr/>
        </p:nvSpPr>
        <p:spPr>
          <a:xfrm>
            <a:off x="9101621" y="3382177"/>
            <a:ext cx="2323617" cy="345309"/>
          </a:xfrm>
          <a:prstGeom prst="roundRect">
            <a:avLst>
              <a:gd name="adj" fmla="val 50000"/>
            </a:avLst>
          </a:prstGeom>
          <a:solidFill>
            <a:srgbClr val="653BF5"/>
          </a:solidFill>
          <a:ln w="19050" cap="flat" cmpd="sng">
            <a:noFill/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 defTabSz="914377">
              <a:buClr>
                <a:srgbClr val="000000"/>
              </a:buClr>
            </a:pPr>
            <a:r>
              <a:rPr lang="en-US" sz="1200" kern="0" dirty="0">
                <a:solidFill>
                  <a:prstClr val="white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Direct communication </a:t>
            </a:r>
          </a:p>
          <a:p>
            <a:pPr algn="ctr" defTabSz="914377">
              <a:buClr>
                <a:srgbClr val="000000"/>
              </a:buClr>
            </a:pPr>
            <a:r>
              <a:rPr lang="en-US" sz="1200" kern="0" dirty="0">
                <a:solidFill>
                  <a:prstClr val="white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(SMS, e-mail</a:t>
            </a:r>
            <a:r>
              <a:rPr lang="ru-RU" sz="1200" kern="0" dirty="0">
                <a:solidFill>
                  <a:prstClr val="white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 маркетинг)</a:t>
            </a:r>
          </a:p>
        </p:txBody>
      </p:sp>
      <p:cxnSp>
        <p:nvCxnSpPr>
          <p:cNvPr id="24" name="Прямая со стрелкой 23">
            <a:extLst>
              <a:ext uri="{FF2B5EF4-FFF2-40B4-BE49-F238E27FC236}">
                <a16:creationId xmlns:a16="http://schemas.microsoft.com/office/drawing/2014/main" id="{02F7EE08-83A2-876C-E1FA-87179F17B48C}"/>
              </a:ext>
            </a:extLst>
          </p:cNvPr>
          <p:cNvCxnSpPr>
            <a:cxnSpLocks/>
          </p:cNvCxnSpPr>
          <p:nvPr/>
        </p:nvCxnSpPr>
        <p:spPr>
          <a:xfrm>
            <a:off x="740518" y="2268658"/>
            <a:ext cx="10702430" cy="0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id="{1E60FAE1-6494-101E-99AB-3A07155A6A3A}"/>
              </a:ext>
            </a:extLst>
          </p:cNvPr>
          <p:cNvSpPr/>
          <p:nvPr/>
        </p:nvSpPr>
        <p:spPr>
          <a:xfrm>
            <a:off x="1556886" y="1340220"/>
            <a:ext cx="2631573" cy="9787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1" dirty="0">
                <a:solidFill>
                  <a:srgbClr val="111746"/>
                </a:solidFill>
                <a:latin typeface="Gilroy ExtraBold" panose="00000900000000000000" pitchFamily="50" charset="-52"/>
                <a:ea typeface="Tahoma" panose="020B0604030504040204" pitchFamily="34" charset="0"/>
                <a:cs typeface="Tahoma" panose="020B0604030504040204" pitchFamily="34" charset="0"/>
              </a:rPr>
              <a:t>ЗНАНИЕ</a:t>
            </a:r>
            <a:endParaRPr kumimoji="0" lang="ru-RU" b="1" i="0" u="none" strike="noStrike" kern="1200" cap="none" spc="0" normalizeH="0" baseline="0" noProof="0" dirty="0">
              <a:ln>
                <a:noFill/>
              </a:ln>
              <a:solidFill>
                <a:srgbClr val="111746"/>
              </a:solidFill>
              <a:effectLst/>
              <a:uLnTx/>
              <a:uFillTx/>
              <a:latin typeface="Gilroy ExtraBold" panose="00000900000000000000" pitchFamily="50" charset="-52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id="{136DAAD1-DAC3-5A45-BF75-B1FD2ECBF2F8}"/>
              </a:ext>
            </a:extLst>
          </p:cNvPr>
          <p:cNvSpPr/>
          <p:nvPr/>
        </p:nvSpPr>
        <p:spPr>
          <a:xfrm>
            <a:off x="9483965" y="1450412"/>
            <a:ext cx="2631573" cy="9787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b="1" i="0" u="none" strike="noStrike" kern="1200" cap="none" spc="0" normalizeH="0" baseline="0" noProof="0" dirty="0">
                <a:ln>
                  <a:noFill/>
                </a:ln>
                <a:solidFill>
                  <a:srgbClr val="111746"/>
                </a:solidFill>
                <a:effectLst/>
                <a:uLnTx/>
                <a:uFillTx/>
                <a:latin typeface="Gilroy ExtraBold" panose="00000900000000000000" pitchFamily="50" charset="-52"/>
                <a:ea typeface="Tahoma" panose="020B0604030504040204" pitchFamily="34" charset="0"/>
                <a:cs typeface="Tahoma" panose="020B0604030504040204" pitchFamily="34" charset="0"/>
              </a:rPr>
              <a:t>ПОКУПКА/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b="1" i="0" u="none" strike="noStrike" kern="1200" cap="none" spc="0" normalizeH="0" baseline="0" noProof="0" dirty="0">
                <a:ln>
                  <a:noFill/>
                </a:ln>
                <a:solidFill>
                  <a:srgbClr val="111746"/>
                </a:solidFill>
                <a:effectLst/>
                <a:uLnTx/>
                <a:uFillTx/>
                <a:latin typeface="Gilroy ExtraBold" panose="00000900000000000000" pitchFamily="50" charset="-52"/>
                <a:ea typeface="Tahoma" panose="020B0604030504040204" pitchFamily="34" charset="0"/>
                <a:cs typeface="Tahoma" panose="020B0604030504040204" pitchFamily="34" charset="0"/>
              </a:rPr>
              <a:t>ЛО</a:t>
            </a:r>
            <a:r>
              <a:rPr lang="ru-RU" b="1" dirty="0">
                <a:solidFill>
                  <a:srgbClr val="111746"/>
                </a:solidFill>
                <a:latin typeface="Gilroy ExtraBold" panose="00000900000000000000" pitchFamily="50" charset="-52"/>
                <a:ea typeface="Tahoma" panose="020B0604030504040204" pitchFamily="34" charset="0"/>
                <a:cs typeface="Tahoma" panose="020B0604030504040204" pitchFamily="34" charset="0"/>
              </a:rPr>
              <a:t>ЯЛЬНОСТЬ</a:t>
            </a:r>
            <a:endParaRPr kumimoji="0" lang="ru-RU" b="1" i="0" u="none" strike="noStrike" kern="1200" cap="none" spc="0" normalizeH="0" baseline="0" noProof="0" dirty="0">
              <a:ln>
                <a:noFill/>
              </a:ln>
              <a:solidFill>
                <a:srgbClr val="111746"/>
              </a:solidFill>
              <a:effectLst/>
              <a:uLnTx/>
              <a:uFillTx/>
              <a:latin typeface="Gilroy ExtraBold" panose="00000900000000000000" pitchFamily="50" charset="-52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Google Shape;593;g11a5db64a16_1_75">
            <a:extLst>
              <a:ext uri="{FF2B5EF4-FFF2-40B4-BE49-F238E27FC236}">
                <a16:creationId xmlns:a16="http://schemas.microsoft.com/office/drawing/2014/main" id="{C018E0AC-13D4-DF51-1CA3-EA3CAC95722D}"/>
              </a:ext>
            </a:extLst>
          </p:cNvPr>
          <p:cNvSpPr/>
          <p:nvPr/>
        </p:nvSpPr>
        <p:spPr>
          <a:xfrm>
            <a:off x="740518" y="5515019"/>
            <a:ext cx="3342345" cy="316225"/>
          </a:xfrm>
          <a:prstGeom prst="roundRect">
            <a:avLst>
              <a:gd name="adj" fmla="val 50000"/>
            </a:avLst>
          </a:prstGeom>
          <a:solidFill>
            <a:srgbClr val="CA2159"/>
          </a:solidFill>
          <a:ln w="19050" cap="flat" cmpd="sng">
            <a:noFill/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 defTabSz="914377">
              <a:buClr>
                <a:srgbClr val="000000"/>
              </a:buClr>
            </a:pPr>
            <a:r>
              <a:rPr lang="en-US" sz="1400" kern="0" dirty="0">
                <a:solidFill>
                  <a:prstClr val="white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Digital Audio</a:t>
            </a:r>
            <a:endParaRPr lang="ru-RU" sz="1400" kern="0" dirty="0">
              <a:solidFill>
                <a:prstClr val="white"/>
              </a:solidFill>
              <a:latin typeface="Gilroy 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Google Shape;593;g11a5db64a16_1_75">
            <a:extLst>
              <a:ext uri="{FF2B5EF4-FFF2-40B4-BE49-F238E27FC236}">
                <a16:creationId xmlns:a16="http://schemas.microsoft.com/office/drawing/2014/main" id="{263D0B77-B28E-E809-8753-D133C685B2CA}"/>
              </a:ext>
            </a:extLst>
          </p:cNvPr>
          <p:cNvSpPr/>
          <p:nvPr/>
        </p:nvSpPr>
        <p:spPr>
          <a:xfrm>
            <a:off x="740518" y="5916411"/>
            <a:ext cx="6070576" cy="316225"/>
          </a:xfrm>
          <a:prstGeom prst="roundRect">
            <a:avLst>
              <a:gd name="adj" fmla="val 50000"/>
            </a:avLst>
          </a:prstGeom>
          <a:solidFill>
            <a:srgbClr val="CA2159"/>
          </a:solidFill>
          <a:ln w="19050" cap="flat" cmpd="sng">
            <a:noFill/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 defTabSz="914377">
              <a:buClr>
                <a:srgbClr val="000000"/>
              </a:buClr>
            </a:pPr>
            <a:r>
              <a:rPr lang="en-US" sz="1400" kern="0" dirty="0">
                <a:solidFill>
                  <a:prstClr val="white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Digital OOH</a:t>
            </a:r>
            <a:endParaRPr lang="ru-RU" sz="1400" kern="0" dirty="0">
              <a:solidFill>
                <a:prstClr val="white"/>
              </a:solidFill>
              <a:latin typeface="Gilroy 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3" name="Google Shape;593;g11a5db64a16_1_75">
            <a:extLst>
              <a:ext uri="{FF2B5EF4-FFF2-40B4-BE49-F238E27FC236}">
                <a16:creationId xmlns:a16="http://schemas.microsoft.com/office/drawing/2014/main" id="{E93716B5-C7BF-DCC7-C76B-9C879B1B5F57}"/>
              </a:ext>
            </a:extLst>
          </p:cNvPr>
          <p:cNvSpPr/>
          <p:nvPr/>
        </p:nvSpPr>
        <p:spPr>
          <a:xfrm>
            <a:off x="746098" y="6301698"/>
            <a:ext cx="6084145" cy="316225"/>
          </a:xfrm>
          <a:prstGeom prst="roundRect">
            <a:avLst>
              <a:gd name="adj" fmla="val 50000"/>
            </a:avLst>
          </a:prstGeom>
          <a:solidFill>
            <a:srgbClr val="CA2159"/>
          </a:solidFill>
          <a:ln w="19050" cap="flat" cmpd="sng">
            <a:noFill/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 defTabSz="914377">
              <a:buClr>
                <a:srgbClr val="000000"/>
              </a:buClr>
            </a:pPr>
            <a:r>
              <a:rPr lang="en-US" sz="1400" kern="0" dirty="0">
                <a:solidFill>
                  <a:prstClr val="white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Smart TV, HBB TV</a:t>
            </a:r>
            <a:endParaRPr lang="ru-RU" sz="1400" kern="0" dirty="0">
              <a:solidFill>
                <a:prstClr val="white"/>
              </a:solidFill>
              <a:latin typeface="Gilroy 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7" name="Google Shape;764;p89">
            <a:extLst>
              <a:ext uri="{FF2B5EF4-FFF2-40B4-BE49-F238E27FC236}">
                <a16:creationId xmlns:a16="http://schemas.microsoft.com/office/drawing/2014/main" id="{52E14190-AE73-D58F-2B16-D9EA7ACA6FA5}"/>
              </a:ext>
            </a:extLst>
          </p:cNvPr>
          <p:cNvSpPr txBox="1"/>
          <p:nvPr/>
        </p:nvSpPr>
        <p:spPr>
          <a:xfrm>
            <a:off x="623806" y="178823"/>
            <a:ext cx="5959874" cy="1146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defPPr>
              <a:defRPr lang="ru-RU"/>
            </a:defPPr>
            <a:lvl1pPr marR="0" lvl="0" indent="0" fontAlgn="auto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1" i="0" u="none" strike="noStrike" cap="none" spc="0" normalizeH="0" baseline="0">
                <a:ln>
                  <a:noFill/>
                </a:ln>
                <a:solidFill>
                  <a:srgbClr val="111746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 sz="2800" dirty="0" err="1">
                <a:solidFill>
                  <a:srgbClr val="202020"/>
                </a:solidFill>
                <a:latin typeface="Gilroy ExtraBold" panose="00000900000000000000" pitchFamily="50" charset="-52"/>
                <a:sym typeface="Arial Black"/>
              </a:rPr>
              <a:t>Brandformance</a:t>
            </a:r>
            <a:r>
              <a:rPr lang="ru-RU" sz="2800" dirty="0">
                <a:solidFill>
                  <a:srgbClr val="202020"/>
                </a:solidFill>
                <a:latin typeface="Gilroy ExtraBold" panose="00000900000000000000" pitchFamily="50" charset="-52"/>
                <a:sym typeface="Arial Black"/>
              </a:rPr>
              <a:t>-подход</a:t>
            </a:r>
            <a:r>
              <a:rPr lang="en-US" sz="2800" dirty="0">
                <a:solidFill>
                  <a:srgbClr val="202020"/>
                </a:solidFill>
                <a:latin typeface="Gilroy ExtraBold" panose="00000900000000000000" pitchFamily="50" charset="-52"/>
                <a:sym typeface="Arial Black"/>
              </a:rPr>
              <a:t> </a:t>
            </a:r>
            <a:r>
              <a:rPr lang="ru-RU" sz="2800" dirty="0">
                <a:solidFill>
                  <a:srgbClr val="202020"/>
                </a:solidFill>
                <a:latin typeface="Gilroy ExtraBold" panose="00000900000000000000" pitchFamily="50" charset="-52"/>
                <a:sym typeface="Arial Black"/>
              </a:rPr>
              <a:t>к выбору </a:t>
            </a:r>
            <a:r>
              <a:rPr lang="en-US" sz="2800" dirty="0">
                <a:solidFill>
                  <a:srgbClr val="202020"/>
                </a:solidFill>
                <a:latin typeface="Gilroy ExtraBold" panose="00000900000000000000" pitchFamily="50" charset="-52"/>
                <a:sym typeface="Arial Black"/>
              </a:rPr>
              <a:t>digital-</a:t>
            </a:r>
            <a:r>
              <a:rPr lang="ru-RU" sz="2800" dirty="0">
                <a:solidFill>
                  <a:srgbClr val="202020"/>
                </a:solidFill>
                <a:latin typeface="Gilroy ExtraBold" panose="00000900000000000000" pitchFamily="50" charset="-52"/>
                <a:sym typeface="Arial Black"/>
              </a:rPr>
              <a:t>инструментов</a:t>
            </a:r>
          </a:p>
        </p:txBody>
      </p:sp>
      <p:pic>
        <p:nvPicPr>
          <p:cNvPr id="31" name="Рисунок 30">
            <a:extLst>
              <a:ext uri="{FF2B5EF4-FFF2-40B4-BE49-F238E27FC236}">
                <a16:creationId xmlns:a16="http://schemas.microsoft.com/office/drawing/2014/main" id="{E376D653-B15D-572E-0D30-E2605C2E262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744680" y="1366136"/>
            <a:ext cx="702233" cy="772456"/>
          </a:xfrm>
          <a:prstGeom prst="rect">
            <a:avLst/>
          </a:prstGeom>
        </p:spPr>
      </p:pic>
      <p:pic>
        <p:nvPicPr>
          <p:cNvPr id="33" name="Рисунок 32">
            <a:extLst>
              <a:ext uri="{FF2B5EF4-FFF2-40B4-BE49-F238E27FC236}">
                <a16:creationId xmlns:a16="http://schemas.microsoft.com/office/drawing/2014/main" id="{D99553DE-FEFD-9AF2-6D6E-3A6DB08578D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40518" y="1349909"/>
            <a:ext cx="778257" cy="768240"/>
          </a:xfrm>
          <a:prstGeom prst="rect">
            <a:avLst/>
          </a:prstGeom>
        </p:spPr>
      </p:pic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8FDB56EA-D6B9-73DC-323C-B6ED2CC63A4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9966355" y="379485"/>
            <a:ext cx="1793246" cy="87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09423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Прямоугольник: скругленные углы 33">
            <a:extLst>
              <a:ext uri="{FF2B5EF4-FFF2-40B4-BE49-F238E27FC236}">
                <a16:creationId xmlns:a16="http://schemas.microsoft.com/office/drawing/2014/main" id="{70C83FCB-8DAD-D4B8-1DE8-7EF9F3D0D657}"/>
              </a:ext>
            </a:extLst>
          </p:cNvPr>
          <p:cNvSpPr/>
          <p:nvPr/>
        </p:nvSpPr>
        <p:spPr>
          <a:xfrm>
            <a:off x="8908885" y="899859"/>
            <a:ext cx="2551277" cy="1128776"/>
          </a:xfrm>
          <a:prstGeom prst="roundRect">
            <a:avLst/>
          </a:prstGeom>
          <a:solidFill>
            <a:srgbClr val="653B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b="1" kern="0" dirty="0">
                <a:solidFill>
                  <a:schemeClr val="bg1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Измеримость</a:t>
            </a:r>
            <a:endParaRPr lang="ru-RU" dirty="0">
              <a:latin typeface="Gilroy "/>
            </a:endParaRPr>
          </a:p>
        </p:txBody>
      </p:sp>
      <p:sp>
        <p:nvSpPr>
          <p:cNvPr id="35" name="Прямоугольник: скругленные углы 34">
            <a:extLst>
              <a:ext uri="{FF2B5EF4-FFF2-40B4-BE49-F238E27FC236}">
                <a16:creationId xmlns:a16="http://schemas.microsoft.com/office/drawing/2014/main" id="{361D2DF1-F5B2-7114-C180-770F5A5E109B}"/>
              </a:ext>
            </a:extLst>
          </p:cNvPr>
          <p:cNvSpPr/>
          <p:nvPr/>
        </p:nvSpPr>
        <p:spPr>
          <a:xfrm>
            <a:off x="3454017" y="899859"/>
            <a:ext cx="2644911" cy="1128776"/>
          </a:xfrm>
          <a:prstGeom prst="roundRect">
            <a:avLst/>
          </a:prstGeom>
          <a:solidFill>
            <a:srgbClr val="653B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b="1" kern="0" dirty="0">
                <a:solidFill>
                  <a:schemeClr val="bg1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Предиктивная аналитика </a:t>
            </a:r>
          </a:p>
          <a:p>
            <a:pPr algn="ctr"/>
            <a:r>
              <a:rPr lang="ru-RU" sz="1800" b="1" kern="0" dirty="0">
                <a:solidFill>
                  <a:schemeClr val="bg1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и моделирование</a:t>
            </a:r>
          </a:p>
        </p:txBody>
      </p:sp>
      <p:sp>
        <p:nvSpPr>
          <p:cNvPr id="36" name="Прямоугольник: скругленные углы 35">
            <a:extLst>
              <a:ext uri="{FF2B5EF4-FFF2-40B4-BE49-F238E27FC236}">
                <a16:creationId xmlns:a16="http://schemas.microsoft.com/office/drawing/2014/main" id="{5C9BB0A9-2FC4-FBF2-E4B6-39EA61B392BF}"/>
              </a:ext>
            </a:extLst>
          </p:cNvPr>
          <p:cNvSpPr/>
          <p:nvPr/>
        </p:nvSpPr>
        <p:spPr>
          <a:xfrm>
            <a:off x="731838" y="899859"/>
            <a:ext cx="2644911" cy="1128776"/>
          </a:xfrm>
          <a:prstGeom prst="roundRect">
            <a:avLst/>
          </a:prstGeom>
          <a:solidFill>
            <a:srgbClr val="653B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>
              <a:buClr>
                <a:srgbClr val="000000"/>
              </a:buClr>
            </a:pPr>
            <a:r>
              <a:rPr lang="ru-RU" sz="1800" b="1" kern="0" dirty="0">
                <a:solidFill>
                  <a:schemeClr val="bg1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Качество контакта</a:t>
            </a:r>
          </a:p>
        </p:txBody>
      </p:sp>
      <p:sp>
        <p:nvSpPr>
          <p:cNvPr id="37" name="Google Shape;764;p89">
            <a:extLst>
              <a:ext uri="{FF2B5EF4-FFF2-40B4-BE49-F238E27FC236}">
                <a16:creationId xmlns:a16="http://schemas.microsoft.com/office/drawing/2014/main" id="{F3C7FF65-E1A5-B16B-BE7F-2661BC0E223A}"/>
              </a:ext>
            </a:extLst>
          </p:cNvPr>
          <p:cNvSpPr txBox="1"/>
          <p:nvPr/>
        </p:nvSpPr>
        <p:spPr>
          <a:xfrm>
            <a:off x="627089" y="321224"/>
            <a:ext cx="6187697" cy="4800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33" tIns="45700" rIns="91433" bIns="45700" anchor="t" anchorCtr="0">
            <a:spAutoFit/>
          </a:bodyPr>
          <a:lstStyle/>
          <a:p>
            <a:pPr defTabSz="1219170">
              <a:lnSpc>
                <a:spcPct val="90000"/>
              </a:lnSpc>
              <a:buClr>
                <a:srgbClr val="111746"/>
              </a:buClr>
              <a:buSzPts val="2700"/>
              <a:tabLst>
                <a:tab pos="2149475" algn="l"/>
              </a:tabLst>
              <a:defRPr/>
            </a:pPr>
            <a:r>
              <a:rPr lang="ru-RU" sz="2800" b="1" kern="0" dirty="0">
                <a:solidFill>
                  <a:srgbClr val="202020"/>
                </a:solidFill>
                <a:latin typeface="Gilroy ExtraBold" panose="00000900000000000000" pitchFamily="50" charset="-52"/>
                <a:ea typeface="Arial Black"/>
                <a:cs typeface="Arial Black"/>
                <a:sym typeface="Arial Black"/>
              </a:rPr>
              <a:t>Аналитика и измерения</a:t>
            </a:r>
          </a:p>
        </p:txBody>
      </p:sp>
      <p:sp>
        <p:nvSpPr>
          <p:cNvPr id="44" name="Прямоугольник: скругленные углы 43">
            <a:extLst>
              <a:ext uri="{FF2B5EF4-FFF2-40B4-BE49-F238E27FC236}">
                <a16:creationId xmlns:a16="http://schemas.microsoft.com/office/drawing/2014/main" id="{38E1B8BD-40AC-E642-4131-AACBC2468BEE}"/>
              </a:ext>
            </a:extLst>
          </p:cNvPr>
          <p:cNvSpPr/>
          <p:nvPr/>
        </p:nvSpPr>
        <p:spPr>
          <a:xfrm>
            <a:off x="6176197" y="899859"/>
            <a:ext cx="2644911" cy="1128776"/>
          </a:xfrm>
          <a:prstGeom prst="roundRect">
            <a:avLst/>
          </a:prstGeom>
          <a:solidFill>
            <a:srgbClr val="653B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b="1" kern="0" dirty="0">
                <a:solidFill>
                  <a:schemeClr val="bg1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Атрибуция</a:t>
            </a:r>
          </a:p>
        </p:txBody>
      </p:sp>
      <p:sp>
        <p:nvSpPr>
          <p:cNvPr id="46" name="Прямоугольник: скругленные углы 45">
            <a:extLst>
              <a:ext uri="{FF2B5EF4-FFF2-40B4-BE49-F238E27FC236}">
                <a16:creationId xmlns:a16="http://schemas.microsoft.com/office/drawing/2014/main" id="{61AF8254-1136-EA96-85B4-5DDDE6314736}"/>
              </a:ext>
            </a:extLst>
          </p:cNvPr>
          <p:cNvSpPr/>
          <p:nvPr/>
        </p:nvSpPr>
        <p:spPr>
          <a:xfrm>
            <a:off x="731838" y="2110902"/>
            <a:ext cx="2644911" cy="4533738"/>
          </a:xfrm>
          <a:prstGeom prst="roundRect">
            <a:avLst>
              <a:gd name="adj" fmla="val 8719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452B9C"/>
              </a:solidFill>
            </a:endParaRPr>
          </a:p>
        </p:txBody>
      </p:sp>
      <p:sp>
        <p:nvSpPr>
          <p:cNvPr id="47" name="Google Shape;231;p35">
            <a:extLst>
              <a:ext uri="{FF2B5EF4-FFF2-40B4-BE49-F238E27FC236}">
                <a16:creationId xmlns:a16="http://schemas.microsoft.com/office/drawing/2014/main" id="{69862DCA-9FDB-676A-B5C9-E8B5BDE53ABC}"/>
              </a:ext>
            </a:extLst>
          </p:cNvPr>
          <p:cNvSpPr txBox="1"/>
          <p:nvPr/>
        </p:nvSpPr>
        <p:spPr>
          <a:xfrm>
            <a:off x="810007" y="2188227"/>
            <a:ext cx="2332928" cy="24795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  <a:buSzPts val="1100"/>
              <a:defRPr/>
            </a:pPr>
            <a:r>
              <a:rPr lang="ru-RU" sz="1400" kern="0" dirty="0">
                <a:solidFill>
                  <a:srgbClr val="202020"/>
                </a:solidFill>
                <a:latin typeface="Gilroy "/>
                <a:ea typeface="Arial"/>
                <a:cs typeface="Arial"/>
                <a:sym typeface="Arial"/>
              </a:rPr>
              <a:t>Рост мировых объемов Ad </a:t>
            </a:r>
            <a:r>
              <a:rPr lang="ru-RU" sz="1400" kern="0" dirty="0" err="1">
                <a:solidFill>
                  <a:srgbClr val="202020"/>
                </a:solidFill>
                <a:latin typeface="Gilroy "/>
                <a:ea typeface="Arial"/>
                <a:cs typeface="Arial"/>
                <a:sym typeface="Arial"/>
              </a:rPr>
              <a:t>fraud</a:t>
            </a:r>
            <a:r>
              <a:rPr lang="ru-RU" sz="1400" kern="0" dirty="0">
                <a:solidFill>
                  <a:srgbClr val="202020"/>
                </a:solidFill>
                <a:latin typeface="Gilroy "/>
                <a:ea typeface="Arial"/>
                <a:cs typeface="Arial"/>
                <a:sym typeface="Arial"/>
              </a:rPr>
              <a:t>. </a:t>
            </a:r>
          </a:p>
          <a:p>
            <a:pPr defTabSz="1219170">
              <a:buClr>
                <a:srgbClr val="000000"/>
              </a:buClr>
              <a:buSzPts val="1100"/>
              <a:defRPr/>
            </a:pPr>
            <a:endParaRPr lang="ru-RU" sz="1400" kern="0" dirty="0">
              <a:solidFill>
                <a:srgbClr val="202020"/>
              </a:solidFill>
              <a:latin typeface="Gilroy "/>
              <a:ea typeface="Arial"/>
              <a:cs typeface="Arial"/>
              <a:sym typeface="Arial"/>
            </a:endParaRPr>
          </a:p>
          <a:p>
            <a:pPr defTabSz="1219170">
              <a:buClr>
                <a:srgbClr val="000000"/>
              </a:buClr>
              <a:buSzPts val="1100"/>
              <a:defRPr/>
            </a:pPr>
            <a:r>
              <a:rPr lang="ru-RU" sz="1400" kern="0" dirty="0">
                <a:solidFill>
                  <a:srgbClr val="202020"/>
                </a:solidFill>
                <a:latin typeface="Gilroy "/>
                <a:ea typeface="Arial"/>
                <a:cs typeface="Arial"/>
                <a:sym typeface="Arial"/>
              </a:rPr>
              <a:t>Рост интереса </a:t>
            </a:r>
          </a:p>
          <a:p>
            <a:pPr defTabSz="1219170">
              <a:buClr>
                <a:srgbClr val="000000"/>
              </a:buClr>
              <a:buSzPts val="1100"/>
              <a:defRPr/>
            </a:pPr>
            <a:r>
              <a:rPr lang="ru-RU" sz="1400" kern="0" dirty="0">
                <a:solidFill>
                  <a:srgbClr val="202020"/>
                </a:solidFill>
                <a:latin typeface="Gilroy "/>
                <a:ea typeface="Arial"/>
                <a:cs typeface="Arial"/>
                <a:sym typeface="Arial"/>
              </a:rPr>
              <a:t>к </a:t>
            </a:r>
            <a:r>
              <a:rPr lang="ru-RU" sz="1400" b="1" kern="0" dirty="0" err="1">
                <a:solidFill>
                  <a:srgbClr val="202020"/>
                </a:solidFill>
                <a:latin typeface="Gilroy "/>
                <a:ea typeface="Arial"/>
                <a:cs typeface="Arial"/>
                <a:sym typeface="Arial"/>
              </a:rPr>
              <a:t>attention</a:t>
            </a:r>
            <a:r>
              <a:rPr lang="ru-RU" sz="1400" b="1" kern="0" dirty="0">
                <a:solidFill>
                  <a:srgbClr val="202020"/>
                </a:solidFill>
                <a:latin typeface="Gilroy "/>
                <a:ea typeface="Arial"/>
                <a:cs typeface="Arial"/>
                <a:sym typeface="Arial"/>
              </a:rPr>
              <a:t> </a:t>
            </a:r>
            <a:r>
              <a:rPr lang="ru-RU" sz="1400" b="1" kern="0" dirty="0" err="1">
                <a:solidFill>
                  <a:srgbClr val="202020"/>
                </a:solidFill>
                <a:latin typeface="Gilroy "/>
                <a:ea typeface="Arial"/>
                <a:cs typeface="Arial"/>
                <a:sym typeface="Arial"/>
              </a:rPr>
              <a:t>metrics</a:t>
            </a:r>
            <a:r>
              <a:rPr lang="ru-RU" sz="1400" kern="0" dirty="0">
                <a:solidFill>
                  <a:srgbClr val="202020"/>
                </a:solidFill>
                <a:latin typeface="Gilroy "/>
                <a:ea typeface="Arial"/>
                <a:cs typeface="Arial"/>
                <a:sym typeface="Arial"/>
              </a:rPr>
              <a:t>. </a:t>
            </a:r>
          </a:p>
          <a:p>
            <a:pPr defTabSz="1219170">
              <a:buClr>
                <a:srgbClr val="000000"/>
              </a:buClr>
              <a:buSzPts val="1100"/>
              <a:defRPr/>
            </a:pPr>
            <a:r>
              <a:rPr lang="ru-RU" sz="1400" kern="0" dirty="0">
                <a:solidFill>
                  <a:srgbClr val="202020"/>
                </a:solidFill>
                <a:latin typeface="Gilroy "/>
                <a:ea typeface="Arial"/>
                <a:cs typeface="Arial"/>
                <a:sym typeface="Arial"/>
              </a:rPr>
              <a:t>98% представителей брендов считают, что работа с показателями внимания в мобильной рекламе принесут пользу их организациям.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012E44E-CF8E-8422-29B6-8A30E7D5C7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966355" y="379485"/>
            <a:ext cx="1793246" cy="87442"/>
          </a:xfrm>
          <a:prstGeom prst="rect">
            <a:avLst/>
          </a:prstGeom>
        </p:spPr>
      </p:pic>
      <p:sp>
        <p:nvSpPr>
          <p:cNvPr id="2" name="Google Shape;231;p35">
            <a:extLst>
              <a:ext uri="{FF2B5EF4-FFF2-40B4-BE49-F238E27FC236}">
                <a16:creationId xmlns:a16="http://schemas.microsoft.com/office/drawing/2014/main" id="{DB9D1D3E-D52C-24F4-AF5A-6DBD628ECBC0}"/>
              </a:ext>
            </a:extLst>
          </p:cNvPr>
          <p:cNvSpPr txBox="1"/>
          <p:nvPr/>
        </p:nvSpPr>
        <p:spPr>
          <a:xfrm>
            <a:off x="810007" y="4717343"/>
            <a:ext cx="2332928" cy="7711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  <a:buSzPts val="1100"/>
              <a:defRPr/>
            </a:pPr>
            <a:r>
              <a:rPr lang="ru-RU" sz="1400" b="1" kern="0" dirty="0">
                <a:solidFill>
                  <a:srgbClr val="202020"/>
                </a:solidFill>
                <a:latin typeface="Gilroy "/>
                <a:ea typeface="Arial"/>
                <a:cs typeface="Arial"/>
                <a:sym typeface="Arial"/>
              </a:rPr>
              <a:t>Примеры решений: </a:t>
            </a:r>
            <a:r>
              <a:rPr lang="en-US" sz="1400" kern="0" dirty="0">
                <a:solidFill>
                  <a:srgbClr val="202020"/>
                </a:solidFill>
                <a:latin typeface="Gilroy "/>
                <a:ea typeface="Arial"/>
                <a:cs typeface="Arial"/>
                <a:sym typeface="Arial"/>
              </a:rPr>
              <a:t>Oracle Moat attention metrics, </a:t>
            </a:r>
            <a:r>
              <a:rPr lang="en-US" sz="1400" dirty="0" err="1">
                <a:solidFill>
                  <a:srgbClr val="202020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Appsflyer</a:t>
            </a:r>
            <a:r>
              <a:rPr lang="en-US" sz="1400" dirty="0">
                <a:solidFill>
                  <a:srgbClr val="11174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400" kern="0" dirty="0">
                <a:solidFill>
                  <a:srgbClr val="202020"/>
                </a:solidFill>
                <a:latin typeface="Gilroy "/>
                <a:ea typeface="Arial"/>
                <a:cs typeface="Arial"/>
                <a:sym typeface="Arial"/>
              </a:rPr>
              <a:t>и др.</a:t>
            </a:r>
          </a:p>
        </p:txBody>
      </p:sp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id="{3C246F41-4D50-4945-31EC-5A8CC51DB85D}"/>
              </a:ext>
            </a:extLst>
          </p:cNvPr>
          <p:cNvSpPr/>
          <p:nvPr/>
        </p:nvSpPr>
        <p:spPr>
          <a:xfrm>
            <a:off x="3454017" y="2110902"/>
            <a:ext cx="2644911" cy="4533738"/>
          </a:xfrm>
          <a:prstGeom prst="roundRect">
            <a:avLst>
              <a:gd name="adj" fmla="val 8719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452B9C"/>
              </a:solidFill>
            </a:endParaRPr>
          </a:p>
        </p:txBody>
      </p:sp>
      <p:sp>
        <p:nvSpPr>
          <p:cNvPr id="8" name="Google Shape;231;p35">
            <a:extLst>
              <a:ext uri="{FF2B5EF4-FFF2-40B4-BE49-F238E27FC236}">
                <a16:creationId xmlns:a16="http://schemas.microsoft.com/office/drawing/2014/main" id="{071E76B6-D11F-8560-C995-27FFB7391D4C}"/>
              </a:ext>
            </a:extLst>
          </p:cNvPr>
          <p:cNvSpPr txBox="1"/>
          <p:nvPr/>
        </p:nvSpPr>
        <p:spPr>
          <a:xfrm>
            <a:off x="3532740" y="2188227"/>
            <a:ext cx="1963941" cy="24795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  <a:buSzPts val="1100"/>
              <a:defRPr/>
            </a:pPr>
            <a:r>
              <a:rPr lang="ru-RU" sz="1400" kern="0" dirty="0">
                <a:solidFill>
                  <a:srgbClr val="202020"/>
                </a:solidFill>
                <a:latin typeface="Gilroy "/>
                <a:ea typeface="Arial"/>
                <a:cs typeface="Arial"/>
                <a:sym typeface="Arial"/>
              </a:rPr>
              <a:t>Факторы: </a:t>
            </a:r>
          </a:p>
          <a:p>
            <a:pPr defTabSz="1219170">
              <a:buClr>
                <a:srgbClr val="000000"/>
              </a:buClr>
              <a:buSzPts val="1100"/>
              <a:defRPr/>
            </a:pPr>
            <a:r>
              <a:rPr lang="ru-RU" sz="1400" kern="0" dirty="0">
                <a:solidFill>
                  <a:srgbClr val="202020"/>
                </a:solidFill>
                <a:latin typeface="Gilroy "/>
                <a:ea typeface="Arial"/>
                <a:cs typeface="Arial"/>
                <a:sym typeface="Arial"/>
              </a:rPr>
              <a:t>Ограничения </a:t>
            </a:r>
          </a:p>
          <a:p>
            <a:pPr defTabSz="1219170">
              <a:buClr>
                <a:srgbClr val="000000"/>
              </a:buClr>
              <a:buSzPts val="1100"/>
              <a:defRPr/>
            </a:pPr>
            <a:r>
              <a:rPr lang="ru-RU" sz="1400" kern="0" dirty="0">
                <a:solidFill>
                  <a:srgbClr val="202020"/>
                </a:solidFill>
                <a:latin typeface="Gilroy "/>
                <a:ea typeface="Arial"/>
                <a:cs typeface="Arial"/>
                <a:sym typeface="Arial"/>
              </a:rPr>
              <a:t>в контексте </a:t>
            </a:r>
            <a:r>
              <a:rPr lang="ru-RU" sz="1400" kern="0" dirty="0" err="1">
                <a:solidFill>
                  <a:srgbClr val="202020"/>
                </a:solidFill>
                <a:latin typeface="Gilroy "/>
                <a:ea typeface="Arial"/>
                <a:cs typeface="Arial"/>
                <a:sym typeface="Arial"/>
              </a:rPr>
              <a:t>деприоритезации</a:t>
            </a:r>
            <a:r>
              <a:rPr lang="ru-RU" sz="1400" kern="0" dirty="0">
                <a:solidFill>
                  <a:srgbClr val="202020"/>
                </a:solidFill>
                <a:latin typeface="Gilroy "/>
                <a:ea typeface="Arial"/>
                <a:cs typeface="Arial"/>
                <a:sym typeface="Arial"/>
              </a:rPr>
              <a:t> 3rd </a:t>
            </a:r>
            <a:r>
              <a:rPr lang="ru-RU" sz="1400" kern="0" dirty="0" err="1">
                <a:solidFill>
                  <a:srgbClr val="202020"/>
                </a:solidFill>
                <a:latin typeface="Gilroy "/>
                <a:ea typeface="Arial"/>
                <a:cs typeface="Arial"/>
                <a:sym typeface="Arial"/>
              </a:rPr>
              <a:t>party</a:t>
            </a:r>
            <a:r>
              <a:rPr lang="ru-RU" sz="1400" kern="0" dirty="0">
                <a:solidFill>
                  <a:srgbClr val="202020"/>
                </a:solidFill>
                <a:latin typeface="Gilroy "/>
                <a:ea typeface="Arial"/>
                <a:cs typeface="Arial"/>
                <a:sym typeface="Arial"/>
              </a:rPr>
              <a:t> </a:t>
            </a:r>
            <a:r>
              <a:rPr lang="ru-RU" sz="1400" kern="0" dirty="0" err="1">
                <a:solidFill>
                  <a:srgbClr val="202020"/>
                </a:solidFill>
                <a:latin typeface="Gilroy "/>
                <a:ea typeface="Arial"/>
                <a:cs typeface="Arial"/>
                <a:sym typeface="Arial"/>
              </a:rPr>
              <a:t>cookies</a:t>
            </a:r>
            <a:r>
              <a:rPr lang="ru-RU" sz="1400" kern="0" dirty="0">
                <a:solidFill>
                  <a:srgbClr val="202020"/>
                </a:solidFill>
                <a:latin typeface="Gilroy "/>
                <a:ea typeface="Arial"/>
                <a:cs typeface="Arial"/>
                <a:sym typeface="Arial"/>
              </a:rPr>
              <a:t> </a:t>
            </a:r>
          </a:p>
          <a:p>
            <a:pPr defTabSz="1219170">
              <a:buClr>
                <a:srgbClr val="000000"/>
              </a:buClr>
              <a:buSzPts val="1100"/>
              <a:defRPr/>
            </a:pPr>
            <a:r>
              <a:rPr lang="ru-RU" sz="1400" kern="0" dirty="0">
                <a:solidFill>
                  <a:srgbClr val="202020"/>
                </a:solidFill>
                <a:latin typeface="Gilroy "/>
                <a:ea typeface="Arial"/>
                <a:cs typeface="Arial"/>
                <a:sym typeface="Arial"/>
              </a:rPr>
              <a:t>и рекламных </a:t>
            </a:r>
            <a:r>
              <a:rPr lang="ru-RU" sz="1400" kern="0" dirty="0" err="1">
                <a:solidFill>
                  <a:srgbClr val="202020"/>
                </a:solidFill>
                <a:latin typeface="Gilroy "/>
                <a:ea typeface="Arial"/>
                <a:cs typeface="Arial"/>
                <a:sym typeface="Arial"/>
              </a:rPr>
              <a:t>mobile</a:t>
            </a:r>
            <a:r>
              <a:rPr lang="ru-RU" sz="1400" kern="0" dirty="0">
                <a:solidFill>
                  <a:srgbClr val="202020"/>
                </a:solidFill>
                <a:latin typeface="Gilroy "/>
                <a:ea typeface="Arial"/>
                <a:cs typeface="Arial"/>
                <a:sym typeface="Arial"/>
              </a:rPr>
              <a:t> идентификаторов.</a:t>
            </a:r>
          </a:p>
          <a:p>
            <a:pPr defTabSz="1219170">
              <a:buClr>
                <a:srgbClr val="000000"/>
              </a:buClr>
              <a:buSzPts val="1100"/>
              <a:defRPr/>
            </a:pPr>
            <a:r>
              <a:rPr lang="ru-RU" sz="1400" kern="0" dirty="0">
                <a:solidFill>
                  <a:srgbClr val="202020"/>
                </a:solidFill>
                <a:latin typeface="Gilroy "/>
                <a:ea typeface="Arial"/>
                <a:cs typeface="Arial"/>
                <a:sym typeface="Arial"/>
              </a:rPr>
              <a:t>Тренд на </a:t>
            </a:r>
            <a:r>
              <a:rPr lang="ru-RU" sz="1400" b="1" kern="0" dirty="0">
                <a:solidFill>
                  <a:srgbClr val="202020"/>
                </a:solidFill>
                <a:latin typeface="Gilroy "/>
                <a:ea typeface="Arial"/>
                <a:cs typeface="Arial"/>
                <a:sym typeface="Arial"/>
              </a:rPr>
              <a:t>«быстрый маркетинг» </a:t>
            </a:r>
            <a:r>
              <a:rPr lang="ru-RU" sz="1400" kern="0" dirty="0">
                <a:solidFill>
                  <a:srgbClr val="202020"/>
                </a:solidFill>
                <a:latin typeface="Gilroy "/>
                <a:ea typeface="Arial"/>
                <a:cs typeface="Arial"/>
                <a:sym typeface="Arial"/>
              </a:rPr>
              <a:t>(оценка результативности здесь и сейчас).</a:t>
            </a:r>
          </a:p>
        </p:txBody>
      </p:sp>
      <p:sp>
        <p:nvSpPr>
          <p:cNvPr id="11" name="Прямоугольник: скругленные углы 10">
            <a:extLst>
              <a:ext uri="{FF2B5EF4-FFF2-40B4-BE49-F238E27FC236}">
                <a16:creationId xmlns:a16="http://schemas.microsoft.com/office/drawing/2014/main" id="{85FABDFA-102C-D9E9-317E-9EB126D1C65B}"/>
              </a:ext>
            </a:extLst>
          </p:cNvPr>
          <p:cNvSpPr/>
          <p:nvPr/>
        </p:nvSpPr>
        <p:spPr>
          <a:xfrm>
            <a:off x="6174723" y="2110902"/>
            <a:ext cx="2644911" cy="4533738"/>
          </a:xfrm>
          <a:prstGeom prst="roundRect">
            <a:avLst>
              <a:gd name="adj" fmla="val 8719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452B9C"/>
              </a:solidFill>
            </a:endParaRPr>
          </a:p>
        </p:txBody>
      </p:sp>
      <p:sp>
        <p:nvSpPr>
          <p:cNvPr id="12" name="Google Shape;231;p35">
            <a:extLst>
              <a:ext uri="{FF2B5EF4-FFF2-40B4-BE49-F238E27FC236}">
                <a16:creationId xmlns:a16="http://schemas.microsoft.com/office/drawing/2014/main" id="{98C7C218-853A-1AFD-3F17-205BC9F10F00}"/>
              </a:ext>
            </a:extLst>
          </p:cNvPr>
          <p:cNvSpPr txBox="1"/>
          <p:nvPr/>
        </p:nvSpPr>
        <p:spPr>
          <a:xfrm>
            <a:off x="6253446" y="1439199"/>
            <a:ext cx="2641983" cy="24795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  <a:buSzPts val="1100"/>
              <a:defRPr/>
            </a:pPr>
            <a:r>
              <a:rPr lang="ru-RU" sz="1400" kern="0" dirty="0">
                <a:solidFill>
                  <a:srgbClr val="202020"/>
                </a:solidFill>
                <a:latin typeface="Gilroy "/>
                <a:ea typeface="Arial"/>
                <a:cs typeface="Arial"/>
                <a:sym typeface="Arial"/>
              </a:rPr>
              <a:t>Атрибуция, в частности, кросс-девайс – второй </a:t>
            </a:r>
          </a:p>
          <a:p>
            <a:pPr defTabSz="1219170">
              <a:buClr>
                <a:srgbClr val="000000"/>
              </a:buClr>
              <a:buSzPts val="1100"/>
              <a:defRPr/>
            </a:pPr>
            <a:r>
              <a:rPr lang="ru-RU" sz="1400" kern="0" dirty="0">
                <a:solidFill>
                  <a:srgbClr val="202020"/>
                </a:solidFill>
                <a:latin typeface="Gilroy "/>
                <a:ea typeface="Arial"/>
                <a:cs typeface="Arial"/>
                <a:sym typeface="Arial"/>
              </a:rPr>
              <a:t>по популярности «интерес» маркетологов. </a:t>
            </a: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650F71A7-0A9B-2F62-1770-8CD9B3153F42}"/>
              </a:ext>
            </a:extLst>
          </p:cNvPr>
          <p:cNvSpPr/>
          <p:nvPr/>
        </p:nvSpPr>
        <p:spPr>
          <a:xfrm>
            <a:off x="9039903" y="3109176"/>
            <a:ext cx="202017" cy="56016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: скругленные углы 17">
            <a:extLst>
              <a:ext uri="{FF2B5EF4-FFF2-40B4-BE49-F238E27FC236}">
                <a16:creationId xmlns:a16="http://schemas.microsoft.com/office/drawing/2014/main" id="{3426E199-B212-DD1A-FA08-2DBB2D16AC88}"/>
              </a:ext>
            </a:extLst>
          </p:cNvPr>
          <p:cNvSpPr/>
          <p:nvPr/>
        </p:nvSpPr>
        <p:spPr>
          <a:xfrm>
            <a:off x="8908885" y="2110902"/>
            <a:ext cx="2551277" cy="4533738"/>
          </a:xfrm>
          <a:prstGeom prst="roundRect">
            <a:avLst>
              <a:gd name="adj" fmla="val 8719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452B9C"/>
              </a:solidFill>
            </a:endParaRPr>
          </a:p>
        </p:txBody>
      </p:sp>
      <p:sp>
        <p:nvSpPr>
          <p:cNvPr id="20" name="Google Shape;231;p35">
            <a:extLst>
              <a:ext uri="{FF2B5EF4-FFF2-40B4-BE49-F238E27FC236}">
                <a16:creationId xmlns:a16="http://schemas.microsoft.com/office/drawing/2014/main" id="{5B1827AE-9B6E-A6FC-6AE7-8A8978D8F8D9}"/>
              </a:ext>
            </a:extLst>
          </p:cNvPr>
          <p:cNvSpPr txBox="1"/>
          <p:nvPr/>
        </p:nvSpPr>
        <p:spPr>
          <a:xfrm>
            <a:off x="8983206" y="1969925"/>
            <a:ext cx="2398787" cy="24795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  <a:buSzPts val="1100"/>
              <a:defRPr/>
            </a:pPr>
            <a:r>
              <a:rPr lang="ru-RU" sz="1400" kern="0" dirty="0">
                <a:solidFill>
                  <a:srgbClr val="202020"/>
                </a:solidFill>
                <a:latin typeface="Gilroy "/>
                <a:ea typeface="Arial"/>
                <a:cs typeface="Arial"/>
                <a:sym typeface="Arial"/>
              </a:rPr>
              <a:t>Тренд на полную </a:t>
            </a:r>
          </a:p>
          <a:p>
            <a:pPr defTabSz="1219170">
              <a:buClr>
                <a:srgbClr val="000000"/>
              </a:buClr>
              <a:buSzPts val="1100"/>
              <a:defRPr/>
            </a:pPr>
            <a:r>
              <a:rPr lang="ru-RU" sz="1400" kern="0" dirty="0">
                <a:solidFill>
                  <a:srgbClr val="202020"/>
                </a:solidFill>
                <a:latin typeface="Gilroy "/>
                <a:ea typeface="Arial"/>
                <a:cs typeface="Arial"/>
                <a:sym typeface="Arial"/>
              </a:rPr>
              <a:t>и точную измеримость размещений сохраняется, даже </a:t>
            </a:r>
          </a:p>
          <a:p>
            <a:pPr defTabSz="1219170">
              <a:buClr>
                <a:srgbClr val="000000"/>
              </a:buClr>
              <a:buSzPts val="1100"/>
              <a:defRPr/>
            </a:pPr>
            <a:r>
              <a:rPr lang="ru-RU" sz="1400" kern="0" dirty="0">
                <a:solidFill>
                  <a:srgbClr val="202020"/>
                </a:solidFill>
                <a:latin typeface="Gilroy "/>
                <a:ea typeface="Arial"/>
                <a:cs typeface="Arial"/>
                <a:sym typeface="Arial"/>
              </a:rPr>
              <a:t>в тех направлениях, </a:t>
            </a:r>
          </a:p>
          <a:p>
            <a:pPr defTabSz="1219170">
              <a:buClr>
                <a:srgbClr val="000000"/>
              </a:buClr>
              <a:buSzPts val="1100"/>
              <a:defRPr/>
            </a:pPr>
            <a:r>
              <a:rPr lang="ru-RU" sz="1400" kern="0" dirty="0">
                <a:solidFill>
                  <a:srgbClr val="202020"/>
                </a:solidFill>
                <a:latin typeface="Gilroy "/>
                <a:ea typeface="Arial"/>
                <a:cs typeface="Arial"/>
                <a:sym typeface="Arial"/>
              </a:rPr>
              <a:t>в которых ранее трекинг эффективности </a:t>
            </a:r>
          </a:p>
          <a:p>
            <a:pPr defTabSz="1219170">
              <a:buClr>
                <a:srgbClr val="000000"/>
              </a:buClr>
              <a:buSzPts val="1100"/>
              <a:defRPr/>
            </a:pPr>
            <a:r>
              <a:rPr lang="ru-RU" sz="1400" kern="0" dirty="0">
                <a:solidFill>
                  <a:srgbClr val="202020"/>
                </a:solidFill>
                <a:latin typeface="Gilroy "/>
                <a:ea typeface="Arial"/>
                <a:cs typeface="Arial"/>
                <a:sym typeface="Arial"/>
              </a:rPr>
              <a:t>и качества контакта были проблематичны. 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8DB69F5-9956-F8E6-9E33-B20B86E7478E}"/>
              </a:ext>
            </a:extLst>
          </p:cNvPr>
          <p:cNvSpPr txBox="1"/>
          <p:nvPr/>
        </p:nvSpPr>
        <p:spPr>
          <a:xfrm>
            <a:off x="3575525" y="4757131"/>
            <a:ext cx="2401891" cy="1384995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r>
              <a:rPr lang="ru-RU" sz="1400" b="1" dirty="0">
                <a:solidFill>
                  <a:srgbClr val="202020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Примеры решений: </a:t>
            </a:r>
            <a:r>
              <a:rPr lang="en-US" sz="1400" dirty="0">
                <a:solidFill>
                  <a:srgbClr val="202020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Customer Experience Platform</a:t>
            </a:r>
            <a:r>
              <a:rPr lang="ru-RU" sz="1400" dirty="0">
                <a:solidFill>
                  <a:srgbClr val="202020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 от </a:t>
            </a:r>
            <a:r>
              <a:rPr lang="en-US" sz="1400" dirty="0">
                <a:solidFill>
                  <a:srgbClr val="202020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Microsoft</a:t>
            </a:r>
            <a:r>
              <a:rPr lang="ru-RU" sz="1400" dirty="0">
                <a:solidFill>
                  <a:srgbClr val="202020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, вероятностная атрибуция от </a:t>
            </a:r>
            <a:r>
              <a:rPr lang="en-US" sz="1400" dirty="0">
                <a:solidFill>
                  <a:srgbClr val="202020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Appsflyer</a:t>
            </a:r>
            <a:r>
              <a:rPr lang="ru-RU" sz="1400" dirty="0">
                <a:solidFill>
                  <a:srgbClr val="202020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1400" dirty="0">
                <a:solidFill>
                  <a:srgbClr val="202020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Consent</a:t>
            </a:r>
            <a:r>
              <a:rPr lang="en-US" sz="1400" dirty="0">
                <a:solidFill>
                  <a:srgbClr val="202020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sz="1400" dirty="0">
                <a:solidFill>
                  <a:srgbClr val="202020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Mode</a:t>
            </a:r>
            <a:r>
              <a:rPr lang="ru-RU" sz="1400" dirty="0">
                <a:solidFill>
                  <a:srgbClr val="202020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 в </a:t>
            </a:r>
            <a:r>
              <a:rPr lang="en-US" sz="1400" dirty="0">
                <a:solidFill>
                  <a:srgbClr val="202020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GTM</a:t>
            </a:r>
            <a:r>
              <a:rPr lang="ru-RU" sz="1400" b="0" dirty="0">
                <a:solidFill>
                  <a:srgbClr val="202020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 И др.</a:t>
            </a:r>
            <a:endParaRPr lang="ru-RU" sz="1400" dirty="0">
              <a:solidFill>
                <a:srgbClr val="202020"/>
              </a:solidFill>
              <a:latin typeface="Gilroy 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8043CE2-B9AB-8197-A032-93F1300105E5}"/>
              </a:ext>
            </a:extLst>
          </p:cNvPr>
          <p:cNvSpPr txBox="1"/>
          <p:nvPr/>
        </p:nvSpPr>
        <p:spPr>
          <a:xfrm>
            <a:off x="6284964" y="3249352"/>
            <a:ext cx="2424427" cy="5232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r>
              <a:rPr lang="ru-RU" sz="1400" b="1" dirty="0">
                <a:solidFill>
                  <a:srgbClr val="202020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Примеры решений: </a:t>
            </a:r>
            <a:r>
              <a:rPr lang="ru-RU" sz="1400" dirty="0">
                <a:solidFill>
                  <a:srgbClr val="202020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обновление </a:t>
            </a:r>
            <a:r>
              <a:rPr lang="en-US" sz="1400" dirty="0">
                <a:solidFill>
                  <a:srgbClr val="202020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GA</a:t>
            </a:r>
            <a:r>
              <a:rPr lang="ru-RU" sz="1400" dirty="0">
                <a:solidFill>
                  <a:srgbClr val="202020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4 и др. 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369838A6-87A5-2DD8-36A1-0844CCC50F9D}"/>
              </a:ext>
            </a:extLst>
          </p:cNvPr>
          <p:cNvSpPr txBox="1"/>
          <p:nvPr/>
        </p:nvSpPr>
        <p:spPr>
          <a:xfrm>
            <a:off x="9010719" y="4271005"/>
            <a:ext cx="2077173" cy="2246769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r>
              <a:rPr lang="ru-RU" sz="1400" b="1" dirty="0">
                <a:solidFill>
                  <a:srgbClr val="202020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Примеры решений:</a:t>
            </a:r>
            <a:endParaRPr lang="ru-RU" sz="1400" dirty="0">
              <a:solidFill>
                <a:srgbClr val="202020"/>
              </a:solidFill>
              <a:latin typeface="Gilroy 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400" dirty="0" err="1">
                <a:solidFill>
                  <a:srgbClr val="202020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Spotify</a:t>
            </a:r>
            <a:r>
              <a:rPr lang="en-US" sz="1400" dirty="0">
                <a:solidFill>
                  <a:srgbClr val="202020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r>
              <a:rPr lang="ru-RU" sz="1400" dirty="0">
                <a:solidFill>
                  <a:srgbClr val="202020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покупка инструментов для измерения рекламы в подкастах.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202020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Anzu.io</a:t>
            </a:r>
            <a:r>
              <a:rPr lang="ru-RU" sz="1400" dirty="0">
                <a:solidFill>
                  <a:srgbClr val="202020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 и </a:t>
            </a:r>
            <a:r>
              <a:rPr lang="en-US" sz="1400" dirty="0">
                <a:solidFill>
                  <a:srgbClr val="202020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Oracle Moat</a:t>
            </a:r>
            <a:r>
              <a:rPr lang="ru-RU" sz="1400" dirty="0">
                <a:solidFill>
                  <a:srgbClr val="202020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r>
              <a:rPr lang="en-US" sz="1400" dirty="0">
                <a:solidFill>
                  <a:srgbClr val="202020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viewability</a:t>
            </a:r>
            <a:r>
              <a:rPr lang="ru-RU" sz="1400" dirty="0">
                <a:solidFill>
                  <a:srgbClr val="202020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 внутриигровой рекламы.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srgbClr val="202020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И др.</a:t>
            </a:r>
          </a:p>
        </p:txBody>
      </p:sp>
    </p:spTree>
    <p:extLst>
      <p:ext uri="{BB962C8B-B14F-4D97-AF65-F5344CB8AC3E}">
        <p14:creationId xmlns:p14="http://schemas.microsoft.com/office/powerpoint/2010/main" val="1694586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Прямоугольник: скругленные углы 26">
            <a:extLst>
              <a:ext uri="{FF2B5EF4-FFF2-40B4-BE49-F238E27FC236}">
                <a16:creationId xmlns:a16="http://schemas.microsoft.com/office/drawing/2014/main" id="{F389F963-15A1-87CF-38D8-B417D3FE6AC6}"/>
              </a:ext>
            </a:extLst>
          </p:cNvPr>
          <p:cNvSpPr/>
          <p:nvPr/>
        </p:nvSpPr>
        <p:spPr>
          <a:xfrm>
            <a:off x="7761467" y="4778322"/>
            <a:ext cx="2558880" cy="1650319"/>
          </a:xfrm>
          <a:prstGeom prst="roundRect">
            <a:avLst>
              <a:gd name="adj" fmla="val 8719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452B9C"/>
              </a:solidFill>
            </a:endParaRPr>
          </a:p>
        </p:txBody>
      </p:sp>
      <p:sp>
        <p:nvSpPr>
          <p:cNvPr id="28" name="Прямоугольник: скругленные углы 27">
            <a:extLst>
              <a:ext uri="{FF2B5EF4-FFF2-40B4-BE49-F238E27FC236}">
                <a16:creationId xmlns:a16="http://schemas.microsoft.com/office/drawing/2014/main" id="{2E768444-9EB8-914B-5A83-23B173AA59B6}"/>
              </a:ext>
            </a:extLst>
          </p:cNvPr>
          <p:cNvSpPr/>
          <p:nvPr/>
        </p:nvSpPr>
        <p:spPr>
          <a:xfrm>
            <a:off x="5036915" y="4778322"/>
            <a:ext cx="2558880" cy="1650319"/>
          </a:xfrm>
          <a:prstGeom prst="roundRect">
            <a:avLst>
              <a:gd name="adj" fmla="val 8719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452B9C"/>
              </a:solidFill>
            </a:endParaRPr>
          </a:p>
        </p:txBody>
      </p:sp>
      <p:sp>
        <p:nvSpPr>
          <p:cNvPr id="26" name="Прямоугольник: скругленные углы 25">
            <a:extLst>
              <a:ext uri="{FF2B5EF4-FFF2-40B4-BE49-F238E27FC236}">
                <a16:creationId xmlns:a16="http://schemas.microsoft.com/office/drawing/2014/main" id="{DF017D34-EEEC-F491-AE60-E5B17AEE6858}"/>
              </a:ext>
            </a:extLst>
          </p:cNvPr>
          <p:cNvSpPr/>
          <p:nvPr/>
        </p:nvSpPr>
        <p:spPr>
          <a:xfrm>
            <a:off x="7751763" y="1601177"/>
            <a:ext cx="2558880" cy="2083921"/>
          </a:xfrm>
          <a:prstGeom prst="roundRect">
            <a:avLst>
              <a:gd name="adj" fmla="val 8719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452B9C"/>
              </a:solidFill>
            </a:endParaRPr>
          </a:p>
        </p:txBody>
      </p:sp>
      <p:sp>
        <p:nvSpPr>
          <p:cNvPr id="25" name="Прямоугольник: скругленные углы 24">
            <a:extLst>
              <a:ext uri="{FF2B5EF4-FFF2-40B4-BE49-F238E27FC236}">
                <a16:creationId xmlns:a16="http://schemas.microsoft.com/office/drawing/2014/main" id="{A375B915-BB75-FDEC-BC56-757325FD4E47}"/>
              </a:ext>
            </a:extLst>
          </p:cNvPr>
          <p:cNvSpPr/>
          <p:nvPr/>
        </p:nvSpPr>
        <p:spPr>
          <a:xfrm>
            <a:off x="5027211" y="1601177"/>
            <a:ext cx="2558880" cy="2083921"/>
          </a:xfrm>
          <a:prstGeom prst="roundRect">
            <a:avLst>
              <a:gd name="adj" fmla="val 8719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452B9C"/>
              </a:solidFill>
            </a:endParaRPr>
          </a:p>
        </p:txBody>
      </p:sp>
      <p:sp>
        <p:nvSpPr>
          <p:cNvPr id="37" name="Google Shape;764;p89">
            <a:extLst>
              <a:ext uri="{FF2B5EF4-FFF2-40B4-BE49-F238E27FC236}">
                <a16:creationId xmlns:a16="http://schemas.microsoft.com/office/drawing/2014/main" id="{F3C7FF65-E1A5-B16B-BE7F-2661BC0E223A}"/>
              </a:ext>
            </a:extLst>
          </p:cNvPr>
          <p:cNvSpPr txBox="1"/>
          <p:nvPr/>
        </p:nvSpPr>
        <p:spPr>
          <a:xfrm>
            <a:off x="627089" y="332226"/>
            <a:ext cx="6187697" cy="4800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33" tIns="45700" rIns="91433" bIns="45700" anchor="t" anchorCtr="0">
            <a:spAutoFit/>
          </a:bodyPr>
          <a:lstStyle/>
          <a:p>
            <a:pPr defTabSz="1219170">
              <a:lnSpc>
                <a:spcPct val="90000"/>
              </a:lnSpc>
              <a:buClr>
                <a:srgbClr val="111746"/>
              </a:buClr>
              <a:buSzPts val="2700"/>
              <a:tabLst>
                <a:tab pos="2149475" algn="l"/>
              </a:tabLst>
              <a:defRPr/>
            </a:pPr>
            <a:r>
              <a:rPr lang="en-US" sz="2800" b="1" kern="0" dirty="0">
                <a:solidFill>
                  <a:srgbClr val="202020"/>
                </a:solidFill>
                <a:latin typeface="Gilroy ExtraBold" panose="00000900000000000000" pitchFamily="50" charset="-52"/>
                <a:ea typeface="Arial Black"/>
                <a:cs typeface="Arial Black"/>
                <a:sym typeface="Arial Black"/>
              </a:rPr>
              <a:t>E-retail ad tech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012E44E-CF8E-8422-29B6-8A30E7D5C7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966355" y="379485"/>
            <a:ext cx="1793246" cy="87442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332F5631-75F0-CB4B-FC18-AF869F7FE26A}"/>
              </a:ext>
            </a:extLst>
          </p:cNvPr>
          <p:cNvSpPr/>
          <p:nvPr/>
        </p:nvSpPr>
        <p:spPr>
          <a:xfrm>
            <a:off x="627089" y="1839005"/>
            <a:ext cx="3012776" cy="280535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ru-RU" sz="1400" b="1" dirty="0">
                <a:solidFill>
                  <a:srgbClr val="202020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Бренды используют рекламу </a:t>
            </a:r>
          </a:p>
          <a:p>
            <a:r>
              <a:rPr lang="ru-RU" sz="1400" b="1" dirty="0">
                <a:solidFill>
                  <a:srgbClr val="202020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с интегрированными </a:t>
            </a:r>
            <a:r>
              <a:rPr lang="en-US" sz="1400" b="1" dirty="0">
                <a:solidFill>
                  <a:srgbClr val="202020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e-com </a:t>
            </a:r>
            <a:r>
              <a:rPr lang="ru-RU" sz="1400" b="1" dirty="0">
                <a:solidFill>
                  <a:srgbClr val="202020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возможностями для сокращения пути пользователя от показа рекламы к непосредственно покупке.  </a:t>
            </a:r>
          </a:p>
          <a:p>
            <a:endParaRPr lang="ru-RU" sz="1400" b="1" dirty="0">
              <a:solidFill>
                <a:srgbClr val="202020"/>
              </a:solidFill>
              <a:latin typeface="Gilroy 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ru-RU" sz="1400" b="1" dirty="0">
                <a:solidFill>
                  <a:srgbClr val="202020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Увеличивается роль рекламы товаров и брендов на </a:t>
            </a:r>
            <a:r>
              <a:rPr lang="en-US" sz="1400" b="1" dirty="0">
                <a:solidFill>
                  <a:srgbClr val="202020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e-retail </a:t>
            </a:r>
            <a:r>
              <a:rPr lang="ru-RU" sz="1400" b="1" dirty="0">
                <a:solidFill>
                  <a:srgbClr val="202020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медиа (маркетплейсов, </a:t>
            </a:r>
          </a:p>
          <a:p>
            <a:r>
              <a:rPr lang="ru-RU" sz="1400" b="1" dirty="0">
                <a:solidFill>
                  <a:srgbClr val="202020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прайс-агрегаторов, сервисов доставок и др.) в виду роста </a:t>
            </a:r>
          </a:p>
          <a:p>
            <a:r>
              <a:rPr lang="ru-RU" sz="1400" b="1" dirty="0">
                <a:solidFill>
                  <a:srgbClr val="202020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их доли и готовности монетизировать свой инвентарь не только для внутренних, </a:t>
            </a:r>
          </a:p>
          <a:p>
            <a:r>
              <a:rPr lang="ru-RU" sz="1400" b="1" dirty="0">
                <a:solidFill>
                  <a:srgbClr val="202020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но и внешних продавцов.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A65E05D-7011-1AF7-6FCD-34EA873C4CF2}"/>
              </a:ext>
            </a:extLst>
          </p:cNvPr>
          <p:cNvSpPr txBox="1"/>
          <p:nvPr/>
        </p:nvSpPr>
        <p:spPr>
          <a:xfrm>
            <a:off x="7839312" y="1647714"/>
            <a:ext cx="2214591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200" dirty="0">
                <a:solidFill>
                  <a:srgbClr val="202020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  <a:sym typeface="Century Gothic"/>
              </a:rPr>
              <a:t>Новый продуктовый поиск от </a:t>
            </a:r>
            <a:r>
              <a:rPr lang="en" sz="1200" dirty="0">
                <a:solidFill>
                  <a:srgbClr val="202020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  <a:sym typeface="Century Gothic"/>
              </a:rPr>
              <a:t>Google</a:t>
            </a:r>
            <a:r>
              <a:rPr lang="ru-RU" sz="1200" dirty="0">
                <a:solidFill>
                  <a:srgbClr val="202020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  <a:sym typeface="Century Gothic"/>
              </a:rPr>
              <a:t>, развитие </a:t>
            </a:r>
            <a:r>
              <a:rPr lang="en-US" sz="1200" dirty="0">
                <a:solidFill>
                  <a:srgbClr val="202020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  <a:sym typeface="Century Gothic"/>
              </a:rPr>
              <a:t>e-com </a:t>
            </a:r>
            <a:r>
              <a:rPr lang="ru-RU" sz="1200" dirty="0">
                <a:solidFill>
                  <a:srgbClr val="202020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  <a:sym typeface="Century Gothic"/>
              </a:rPr>
              <a:t>форматов в </a:t>
            </a:r>
            <a:r>
              <a:rPr lang="en-US" sz="1200" dirty="0">
                <a:solidFill>
                  <a:srgbClr val="202020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  <a:sym typeface="Century Gothic"/>
              </a:rPr>
              <a:t>T</a:t>
            </a:r>
            <a:r>
              <a:rPr lang="en" sz="1200" dirty="0">
                <a:solidFill>
                  <a:srgbClr val="202020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  <a:sym typeface="Century Gothic"/>
              </a:rPr>
              <a:t>ikTok</a:t>
            </a:r>
            <a:r>
              <a:rPr lang="ru-RU" sz="1200" dirty="0">
                <a:solidFill>
                  <a:srgbClr val="202020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  <a:sym typeface="Century Gothic"/>
              </a:rPr>
              <a:t>, покупка предметов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200" dirty="0">
                <a:solidFill>
                  <a:srgbClr val="202020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  <a:sym typeface="Century Gothic"/>
              </a:rPr>
              <a:t>для дома в </a:t>
            </a:r>
            <a:r>
              <a:rPr lang="en-US" sz="1200" dirty="0">
                <a:solidFill>
                  <a:srgbClr val="202020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  <a:sym typeface="Century Gothic"/>
              </a:rPr>
              <a:t>AR </a:t>
            </a:r>
            <a:r>
              <a:rPr lang="ru-RU" sz="1200" dirty="0">
                <a:solidFill>
                  <a:srgbClr val="202020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  <a:sym typeface="Century Gothic"/>
              </a:rPr>
              <a:t>в </a:t>
            </a:r>
            <a:r>
              <a:rPr lang="ru-RU" sz="1200" dirty="0">
                <a:solidFill>
                  <a:srgbClr val="202020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Pinterest, </a:t>
            </a:r>
            <a:r>
              <a:rPr lang="en-US" sz="1200" dirty="0">
                <a:solidFill>
                  <a:srgbClr val="202020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AR</a:t>
            </a:r>
            <a:r>
              <a:rPr lang="ru-RU" sz="1200" dirty="0">
                <a:solidFill>
                  <a:srgbClr val="202020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200" dirty="0">
                <a:solidFill>
                  <a:srgbClr val="202020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Shopping </a:t>
            </a:r>
            <a:r>
              <a:rPr lang="ru-RU" sz="1200" dirty="0">
                <a:solidFill>
                  <a:srgbClr val="202020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в </a:t>
            </a:r>
            <a:r>
              <a:rPr lang="en-US" sz="1200" dirty="0">
                <a:solidFill>
                  <a:srgbClr val="202020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Snapchat</a:t>
            </a:r>
            <a:r>
              <a:rPr lang="ru-RU" sz="1200" dirty="0">
                <a:solidFill>
                  <a:srgbClr val="202020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, Retail Media от </a:t>
            </a:r>
            <a:r>
              <a:rPr lang="ru-RU" sz="1200" dirty="0" err="1">
                <a:solidFill>
                  <a:srgbClr val="202020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Criteo</a:t>
            </a:r>
            <a:r>
              <a:rPr lang="ru-RU" sz="1200" dirty="0">
                <a:solidFill>
                  <a:srgbClr val="202020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 и др.</a:t>
            </a:r>
          </a:p>
        </p:txBody>
      </p:sp>
      <p:sp>
        <p:nvSpPr>
          <p:cNvPr id="6" name="Google Shape;593;g11a5db64a16_1_75">
            <a:extLst>
              <a:ext uri="{FF2B5EF4-FFF2-40B4-BE49-F238E27FC236}">
                <a16:creationId xmlns:a16="http://schemas.microsoft.com/office/drawing/2014/main" id="{F58341C1-0E04-4B8F-7990-FE52948EAE13}"/>
              </a:ext>
            </a:extLst>
          </p:cNvPr>
          <p:cNvSpPr/>
          <p:nvPr/>
        </p:nvSpPr>
        <p:spPr>
          <a:xfrm>
            <a:off x="5032945" y="767551"/>
            <a:ext cx="2558879" cy="713406"/>
          </a:xfrm>
          <a:prstGeom prst="roundRect">
            <a:avLst>
              <a:gd name="adj" fmla="val 17524"/>
            </a:avLst>
          </a:prstGeom>
          <a:solidFill>
            <a:srgbClr val="CA2159"/>
          </a:solidFill>
          <a:ln w="19050" cap="flat" cmpd="sng">
            <a:noFill/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 defTabSz="914377">
              <a:buClr>
                <a:srgbClr val="000000"/>
              </a:buClr>
            </a:pPr>
            <a:r>
              <a:rPr lang="en-US" sz="1400" b="1" kern="0" dirty="0">
                <a:solidFill>
                  <a:schemeClr val="bg1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E-retail </a:t>
            </a:r>
            <a:endParaRPr lang="ru-RU" sz="1400" b="1" kern="0" dirty="0">
              <a:solidFill>
                <a:schemeClr val="bg1"/>
              </a:solidFill>
              <a:latin typeface="Gilroy 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defTabSz="914377">
              <a:buClr>
                <a:srgbClr val="000000"/>
              </a:buClr>
            </a:pPr>
            <a:r>
              <a:rPr lang="en-US" sz="1400" b="1" kern="0" dirty="0">
                <a:solidFill>
                  <a:schemeClr val="bg1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media – </a:t>
            </a:r>
            <a:r>
              <a:rPr lang="ru-RU" sz="1400" b="1" kern="0" dirty="0">
                <a:solidFill>
                  <a:schemeClr val="bg1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новые </a:t>
            </a:r>
            <a:r>
              <a:rPr lang="en-US" sz="1400" b="1" kern="0" dirty="0">
                <a:solidFill>
                  <a:schemeClr val="bg1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DSP</a:t>
            </a:r>
            <a:endParaRPr lang="ru-RU" sz="1400" b="1" kern="0" dirty="0">
              <a:solidFill>
                <a:schemeClr val="bg1"/>
              </a:solidFill>
              <a:latin typeface="Gilroy 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Google Shape;593;g11a5db64a16_1_75">
            <a:extLst>
              <a:ext uri="{FF2B5EF4-FFF2-40B4-BE49-F238E27FC236}">
                <a16:creationId xmlns:a16="http://schemas.microsoft.com/office/drawing/2014/main" id="{B6F38C8D-E513-0134-92CE-9C5C823A57CB}"/>
              </a:ext>
            </a:extLst>
          </p:cNvPr>
          <p:cNvSpPr/>
          <p:nvPr/>
        </p:nvSpPr>
        <p:spPr>
          <a:xfrm>
            <a:off x="5027211" y="3932831"/>
            <a:ext cx="2558879" cy="713406"/>
          </a:xfrm>
          <a:prstGeom prst="roundRect">
            <a:avLst>
              <a:gd name="adj" fmla="val 20251"/>
            </a:avLst>
          </a:prstGeom>
          <a:solidFill>
            <a:srgbClr val="CA2159"/>
          </a:solidFill>
          <a:ln w="19050" cap="flat" cmpd="sng">
            <a:noFill/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 defTabSz="914377">
              <a:buClr>
                <a:srgbClr val="000000"/>
              </a:buClr>
            </a:pPr>
            <a:r>
              <a:rPr lang="en-US" sz="1400" b="1" kern="0" dirty="0">
                <a:solidFill>
                  <a:schemeClr val="bg1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Social e-com</a:t>
            </a:r>
            <a:endParaRPr lang="ru-RU" sz="1400" b="1" kern="0" dirty="0">
              <a:solidFill>
                <a:schemeClr val="bg1"/>
              </a:solidFill>
              <a:latin typeface="Gilroy 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Google Shape;593;g11a5db64a16_1_75">
            <a:extLst>
              <a:ext uri="{FF2B5EF4-FFF2-40B4-BE49-F238E27FC236}">
                <a16:creationId xmlns:a16="http://schemas.microsoft.com/office/drawing/2014/main" id="{582AC96D-D8B6-8B88-FA59-37509B80DCC9}"/>
              </a:ext>
            </a:extLst>
          </p:cNvPr>
          <p:cNvSpPr/>
          <p:nvPr/>
        </p:nvSpPr>
        <p:spPr>
          <a:xfrm>
            <a:off x="7762148" y="3930954"/>
            <a:ext cx="2558879" cy="713406"/>
          </a:xfrm>
          <a:prstGeom prst="roundRect">
            <a:avLst>
              <a:gd name="adj" fmla="val 17524"/>
            </a:avLst>
          </a:prstGeom>
          <a:solidFill>
            <a:srgbClr val="CA2159"/>
          </a:solidFill>
          <a:ln w="19050" cap="flat" cmpd="sng">
            <a:noFill/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 defTabSz="914377">
              <a:buClr>
                <a:srgbClr val="000000"/>
              </a:buClr>
            </a:pPr>
            <a:r>
              <a:rPr lang="en-US" sz="1400" b="1" kern="0" dirty="0">
                <a:solidFill>
                  <a:schemeClr val="bg1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Live-commerce</a:t>
            </a:r>
            <a:endParaRPr lang="ru-RU" sz="1400" b="1" kern="0" dirty="0">
              <a:solidFill>
                <a:schemeClr val="bg1"/>
              </a:solidFill>
              <a:latin typeface="Gilroy 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" name="Google Shape;593;g11a5db64a16_1_75">
            <a:extLst>
              <a:ext uri="{FF2B5EF4-FFF2-40B4-BE49-F238E27FC236}">
                <a16:creationId xmlns:a16="http://schemas.microsoft.com/office/drawing/2014/main" id="{DACE5037-F6BA-0751-A915-BCAC84E6729C}"/>
              </a:ext>
            </a:extLst>
          </p:cNvPr>
          <p:cNvSpPr/>
          <p:nvPr/>
        </p:nvSpPr>
        <p:spPr>
          <a:xfrm>
            <a:off x="7761467" y="752043"/>
            <a:ext cx="2558879" cy="713406"/>
          </a:xfrm>
          <a:prstGeom prst="roundRect">
            <a:avLst>
              <a:gd name="adj" fmla="val 18888"/>
            </a:avLst>
          </a:prstGeom>
          <a:solidFill>
            <a:srgbClr val="CA2159"/>
          </a:solidFill>
          <a:ln w="19050" cap="flat" cmpd="sng">
            <a:noFill/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 defTabSz="914377">
              <a:buClr>
                <a:srgbClr val="000000"/>
              </a:buClr>
            </a:pPr>
            <a:r>
              <a:rPr lang="en-US" sz="1400" b="1" kern="0" dirty="0">
                <a:solidFill>
                  <a:schemeClr val="bg1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E-retail ad tech</a:t>
            </a:r>
            <a:endParaRPr lang="ru-RU" sz="1400" b="1" kern="0" dirty="0">
              <a:solidFill>
                <a:schemeClr val="bg1"/>
              </a:solidFill>
              <a:latin typeface="Gilroy 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9587BA4-F078-FCCD-9BE7-E236755DDA33}"/>
              </a:ext>
            </a:extLst>
          </p:cNvPr>
          <p:cNvSpPr txBox="1"/>
          <p:nvPr/>
        </p:nvSpPr>
        <p:spPr>
          <a:xfrm>
            <a:off x="5114760" y="1677852"/>
            <a:ext cx="2356083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200" dirty="0">
                <a:solidFill>
                  <a:srgbClr val="202020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Amazon заработала </a:t>
            </a:r>
          </a:p>
          <a:p>
            <a:r>
              <a:rPr lang="ru-RU" sz="1200" dirty="0">
                <a:solidFill>
                  <a:srgbClr val="202020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на рекламе более $31 млрд </a:t>
            </a:r>
          </a:p>
          <a:p>
            <a:r>
              <a:rPr lang="ru-RU" sz="1200" dirty="0">
                <a:solidFill>
                  <a:srgbClr val="202020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в 2021 году, и уже давно обогнала </a:t>
            </a:r>
            <a:r>
              <a:rPr lang="en-US" sz="1200" dirty="0">
                <a:solidFill>
                  <a:srgbClr val="202020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Google </a:t>
            </a:r>
            <a:r>
              <a:rPr lang="ru-RU" sz="1200" dirty="0">
                <a:solidFill>
                  <a:srgbClr val="202020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по поисковым запросам. </a:t>
            </a:r>
          </a:p>
          <a:p>
            <a:endParaRPr lang="ru-RU" sz="1200" dirty="0">
              <a:solidFill>
                <a:srgbClr val="202020"/>
              </a:solidFill>
              <a:latin typeface="Gilroy 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ru-RU" sz="1200" dirty="0">
                <a:solidFill>
                  <a:srgbClr val="202020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В России: </a:t>
            </a:r>
            <a:r>
              <a:rPr lang="en-US" sz="1200" dirty="0">
                <a:solidFill>
                  <a:srgbClr val="202020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Ozon </a:t>
            </a:r>
            <a:r>
              <a:rPr lang="ru-RU" sz="1200" dirty="0">
                <a:solidFill>
                  <a:srgbClr val="202020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и Сбермаркет разрешили размещаться сторонним продавцам на своей платформе.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CEABC1A-8BA4-28F5-AC68-682AE5BD8AEF}"/>
              </a:ext>
            </a:extLst>
          </p:cNvPr>
          <p:cNvSpPr txBox="1"/>
          <p:nvPr/>
        </p:nvSpPr>
        <p:spPr>
          <a:xfrm>
            <a:off x="7839312" y="4890216"/>
            <a:ext cx="237148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dirty="0">
                <a:solidFill>
                  <a:srgbClr val="202020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К 2026 году </a:t>
            </a:r>
            <a:r>
              <a:rPr lang="ru-RU" sz="1200" dirty="0" err="1">
                <a:solidFill>
                  <a:srgbClr val="202020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live</a:t>
            </a:r>
            <a:r>
              <a:rPr lang="ru-RU" sz="1200" dirty="0">
                <a:solidFill>
                  <a:srgbClr val="202020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-</a:t>
            </a:r>
            <a:r>
              <a:rPr lang="ru-RU" sz="1200" dirty="0" err="1">
                <a:solidFill>
                  <a:srgbClr val="202020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commerce</a:t>
            </a:r>
            <a:r>
              <a:rPr lang="ru-RU" sz="1200" dirty="0">
                <a:solidFill>
                  <a:srgbClr val="202020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-продажи составят от </a:t>
            </a:r>
            <a:r>
              <a:rPr lang="ru-RU" sz="1200" b="1" dirty="0">
                <a:solidFill>
                  <a:srgbClr val="202020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10%</a:t>
            </a:r>
            <a:r>
              <a:rPr lang="ru-RU" sz="1200" dirty="0">
                <a:solidFill>
                  <a:srgbClr val="202020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 до </a:t>
            </a:r>
            <a:r>
              <a:rPr lang="ru-RU" sz="1200" b="1" dirty="0">
                <a:solidFill>
                  <a:srgbClr val="202020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20% </a:t>
            </a:r>
            <a:r>
              <a:rPr lang="ru-RU" sz="1200" dirty="0">
                <a:solidFill>
                  <a:srgbClr val="202020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всего e-</a:t>
            </a:r>
            <a:r>
              <a:rPr lang="ru-RU" sz="1200" dirty="0" err="1">
                <a:solidFill>
                  <a:srgbClr val="202020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commerce</a:t>
            </a:r>
            <a:r>
              <a:rPr lang="ru-RU" sz="1200" dirty="0">
                <a:solidFill>
                  <a:srgbClr val="202020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endParaRPr lang="ru-RU" sz="1200" dirty="0">
              <a:solidFill>
                <a:srgbClr val="202020"/>
              </a:solidFill>
              <a:latin typeface="Gilroy 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202020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YouTube </a:t>
            </a:r>
            <a:r>
              <a:rPr lang="ru-RU" sz="1200" dirty="0">
                <a:solidFill>
                  <a:srgbClr val="202020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введет функцию телемагазина. 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ED2527A-9EFE-AF5B-E937-A34B456F92D0}"/>
              </a:ext>
            </a:extLst>
          </p:cNvPr>
          <p:cNvSpPr txBox="1"/>
          <p:nvPr/>
        </p:nvSpPr>
        <p:spPr>
          <a:xfrm>
            <a:off x="5114760" y="4893970"/>
            <a:ext cx="207142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200" dirty="0">
                <a:solidFill>
                  <a:srgbClr val="202020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Покупка продуктов или услуг через социальные сети уже не является чем-то необычным. </a:t>
            </a:r>
          </a:p>
        </p:txBody>
      </p:sp>
    </p:spTree>
    <p:extLst>
      <p:ext uri="{BB962C8B-B14F-4D97-AF65-F5344CB8AC3E}">
        <p14:creationId xmlns:p14="http://schemas.microsoft.com/office/powerpoint/2010/main" val="39949553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0202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D464A079-4B34-D078-15FC-AE29BA193A47}"/>
              </a:ext>
            </a:extLst>
          </p:cNvPr>
          <p:cNvSpPr/>
          <p:nvPr/>
        </p:nvSpPr>
        <p:spPr>
          <a:xfrm>
            <a:off x="616140" y="4182745"/>
            <a:ext cx="547986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6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highlight>
                  <a:srgbClr val="CA2159"/>
                </a:highlight>
                <a:uLnTx/>
                <a:uFillTx/>
                <a:latin typeface="Gilroy ExtraBold" panose="00000900000000000000" pitchFamily="50" charset="-52"/>
                <a:ea typeface="+mn-ea"/>
                <a:cs typeface="+mn-cs"/>
              </a:rPr>
              <a:t>Спасибо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6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highlight>
                  <a:srgbClr val="CA2159"/>
                </a:highlight>
                <a:uLnTx/>
                <a:uFillTx/>
                <a:latin typeface="Gilroy ExtraBold" panose="00000900000000000000" pitchFamily="50" charset="-52"/>
                <a:ea typeface="+mn-ea"/>
                <a:cs typeface="+mn-cs"/>
              </a:rPr>
              <a:t>за внимание!</a:t>
            </a:r>
          </a:p>
        </p:txBody>
      </p:sp>
      <p:sp>
        <p:nvSpPr>
          <p:cNvPr id="4" name="Скругленный прямоугольник 2">
            <a:extLst>
              <a:ext uri="{FF2B5EF4-FFF2-40B4-BE49-F238E27FC236}">
                <a16:creationId xmlns:a16="http://schemas.microsoft.com/office/drawing/2014/main" id="{9525A60E-CE19-AC84-D429-39E4CC9AF55B}"/>
              </a:ext>
            </a:extLst>
          </p:cNvPr>
          <p:cNvSpPr/>
          <p:nvPr/>
        </p:nvSpPr>
        <p:spPr>
          <a:xfrm>
            <a:off x="731838" y="368300"/>
            <a:ext cx="2326322" cy="2326322"/>
          </a:xfrm>
          <a:prstGeom prst="roundRect">
            <a:avLst>
              <a:gd name="adj" fmla="val 5494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ysClr val="windowText" lastClr="000000"/>
              </a:solidFill>
            </a:endParaRPr>
          </a:p>
        </p:txBody>
      </p:sp>
      <p:pic>
        <p:nvPicPr>
          <p:cNvPr id="6" name="Google Shape;1709;p171">
            <a:extLst>
              <a:ext uri="{FF2B5EF4-FFF2-40B4-BE49-F238E27FC236}">
                <a16:creationId xmlns:a16="http://schemas.microsoft.com/office/drawing/2014/main" id="{739EB523-0739-A8E8-F74F-8EBAFF123117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94553" y="531015"/>
            <a:ext cx="2008985" cy="200898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Рисунок 10" descr="Изображение выглядит как человек, стена, внутренний, в позе&#10;&#10;Автоматически созданное описание">
            <a:extLst>
              <a:ext uri="{FF2B5EF4-FFF2-40B4-BE49-F238E27FC236}">
                <a16:creationId xmlns:a16="http://schemas.microsoft.com/office/drawing/2014/main" id="{320085BD-8532-552E-B41D-9D7F1762138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4486" y="366608"/>
            <a:ext cx="3315675" cy="4670989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46EA51C3-555B-F632-EDB3-258048710892}"/>
              </a:ext>
            </a:extLst>
          </p:cNvPr>
          <p:cNvSpPr txBox="1"/>
          <p:nvPr/>
        </p:nvSpPr>
        <p:spPr>
          <a:xfrm>
            <a:off x="8073366" y="5221625"/>
            <a:ext cx="3823994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b="1" dirty="0">
                <a:solidFill>
                  <a:schemeClr val="lt1"/>
                </a:solidFill>
                <a:latin typeface="Gilroy ExtraBold" panose="00000900000000000000" pitchFamily="50" charset="-52"/>
                <a:ea typeface="Tahoma" panose="020B0604030504040204" pitchFamily="34" charset="0"/>
                <a:cs typeface="Tahoma" panose="020B0604030504040204" pitchFamily="34" charset="0"/>
                <a:sym typeface="Century Gothic"/>
              </a:rPr>
              <a:t>Александр Папков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ru-RU" dirty="0">
                <a:solidFill>
                  <a:schemeClr val="lt1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  <a:sym typeface="Century Gothic"/>
              </a:rPr>
              <a:t>директор по технологиям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" dirty="0">
                <a:solidFill>
                  <a:schemeClr val="lt1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  <a:sym typeface="Century Gothic"/>
              </a:rPr>
              <a:t>Media Direction Group</a:t>
            </a:r>
            <a:endParaRPr lang="en" dirty="0">
              <a:solidFill>
                <a:srgbClr val="434343"/>
              </a:solidFill>
              <a:latin typeface="Gilroy "/>
              <a:ea typeface="Tahoma" panose="020B0604030504040204" pitchFamily="34" charset="0"/>
              <a:cs typeface="Tahoma" panose="020B0604030504040204" pitchFamily="34" charset="0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3932585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02020"/>
        </a:solidFill>
        <a:effectLst/>
      </p:bgPr>
    </p:bg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TextBox 68">
            <a:extLst>
              <a:ext uri="{FF2B5EF4-FFF2-40B4-BE49-F238E27FC236}">
                <a16:creationId xmlns:a16="http://schemas.microsoft.com/office/drawing/2014/main" id="{6CBB2F95-363A-3A90-5E57-981AA665F37F}"/>
              </a:ext>
            </a:extLst>
          </p:cNvPr>
          <p:cNvSpPr txBox="1"/>
          <p:nvPr/>
        </p:nvSpPr>
        <p:spPr>
          <a:xfrm>
            <a:off x="628047" y="368300"/>
            <a:ext cx="5179366" cy="38259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lnSpc>
                <a:spcPct val="90000"/>
              </a:lnSpc>
              <a:spcBef>
                <a:spcPct val="0"/>
              </a:spcBef>
              <a:buNone/>
              <a:defRPr sz="3600" b="1">
                <a:solidFill>
                  <a:srgbClr val="11174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roy ExtraBold" panose="00000900000000000000" pitchFamily="50" charset="-52"/>
                <a:ea typeface="Tahoma" panose="020B0604030504040204" pitchFamily="34" charset="0"/>
                <a:cs typeface="Tahoma" panose="020B0604030504040204" pitchFamily="34" charset="0"/>
                <a:sym typeface="Arial"/>
              </a:rPr>
              <a:t>Ключевые компоненты</a:t>
            </a:r>
          </a:p>
        </p:txBody>
      </p:sp>
      <p:pic>
        <p:nvPicPr>
          <p:cNvPr id="70" name="Рисунок 69">
            <a:extLst>
              <a:ext uri="{FF2B5EF4-FFF2-40B4-BE49-F238E27FC236}">
                <a16:creationId xmlns:a16="http://schemas.microsoft.com/office/drawing/2014/main" id="{CEF605A9-7859-7CC0-09BE-B8730851686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966355" y="379485"/>
            <a:ext cx="1793246" cy="87442"/>
          </a:xfrm>
          <a:prstGeom prst="rect">
            <a:avLst/>
          </a:prstGeom>
        </p:spPr>
      </p:pic>
      <p:sp>
        <p:nvSpPr>
          <p:cNvPr id="2" name="Прямоугольник: скругленные противолежащие углы 1">
            <a:extLst>
              <a:ext uri="{FF2B5EF4-FFF2-40B4-BE49-F238E27FC236}">
                <a16:creationId xmlns:a16="http://schemas.microsoft.com/office/drawing/2014/main" id="{6018CF5A-C609-7F62-C35C-1201C07E96F1}"/>
              </a:ext>
            </a:extLst>
          </p:cNvPr>
          <p:cNvSpPr/>
          <p:nvPr/>
        </p:nvSpPr>
        <p:spPr>
          <a:xfrm>
            <a:off x="4466998" y="955704"/>
            <a:ext cx="3258003" cy="608228"/>
          </a:xfrm>
          <a:prstGeom prst="round2DiagRect">
            <a:avLst>
              <a:gd name="adj1" fmla="val 50000"/>
              <a:gd name="adj2" fmla="val 50000"/>
            </a:avLst>
          </a:prstGeom>
          <a:noFill/>
          <a:ln>
            <a:solidFill>
              <a:srgbClr val="653BF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ilroy "/>
                <a:ea typeface="+mn-ea"/>
                <a:cs typeface="+mn-cs"/>
              </a:rPr>
              <a:t>Data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Gilroy "/>
              <a:ea typeface="+mn-ea"/>
              <a:cs typeface="+mn-cs"/>
            </a:endParaRPr>
          </a:p>
        </p:txBody>
      </p:sp>
      <p:sp>
        <p:nvSpPr>
          <p:cNvPr id="3" name="Прямоугольник: скругленные противолежащие углы 2">
            <a:extLst>
              <a:ext uri="{FF2B5EF4-FFF2-40B4-BE49-F238E27FC236}">
                <a16:creationId xmlns:a16="http://schemas.microsoft.com/office/drawing/2014/main" id="{63988C25-2E9D-C6ED-2C64-6CBED6197D97}"/>
              </a:ext>
            </a:extLst>
          </p:cNvPr>
          <p:cNvSpPr/>
          <p:nvPr/>
        </p:nvSpPr>
        <p:spPr>
          <a:xfrm>
            <a:off x="8202160" y="945976"/>
            <a:ext cx="3258003" cy="608228"/>
          </a:xfrm>
          <a:prstGeom prst="round2DiagRect">
            <a:avLst>
              <a:gd name="adj1" fmla="val 50000"/>
              <a:gd name="adj2" fmla="val 50000"/>
            </a:avLst>
          </a:prstGeom>
          <a:noFill/>
          <a:ln>
            <a:solidFill>
              <a:srgbClr val="B5FF2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roy "/>
                <a:ea typeface="+mn-ea"/>
                <a:cs typeface="+mn-cs"/>
              </a:rPr>
              <a:t>Technology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roy "/>
              <a:ea typeface="+mn-ea"/>
              <a:cs typeface="+mn-cs"/>
            </a:endParaRPr>
          </a:p>
        </p:txBody>
      </p:sp>
      <p:sp>
        <p:nvSpPr>
          <p:cNvPr id="4" name="Прямоугольник: скругленные противолежащие углы 3">
            <a:extLst>
              <a:ext uri="{FF2B5EF4-FFF2-40B4-BE49-F238E27FC236}">
                <a16:creationId xmlns:a16="http://schemas.microsoft.com/office/drawing/2014/main" id="{CACC20EA-398B-849F-F396-2E7F87F75016}"/>
              </a:ext>
            </a:extLst>
          </p:cNvPr>
          <p:cNvSpPr/>
          <p:nvPr/>
        </p:nvSpPr>
        <p:spPr>
          <a:xfrm>
            <a:off x="731838" y="955704"/>
            <a:ext cx="3258003" cy="608228"/>
          </a:xfrm>
          <a:prstGeom prst="round2DiagRect">
            <a:avLst>
              <a:gd name="adj1" fmla="val 50000"/>
              <a:gd name="adj2" fmla="val 50000"/>
            </a:avLst>
          </a:prstGeom>
          <a:noFill/>
          <a:ln>
            <a:solidFill>
              <a:srgbClr val="CA215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roy "/>
                <a:ea typeface="+mn-ea"/>
                <a:cs typeface="+mn-cs"/>
              </a:rPr>
              <a:t>Inventory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roy 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236711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02020"/>
        </a:solidFill>
        <a:effectLst/>
      </p:bgPr>
    </p:bg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3A3FDF69-9EA1-4C11-8ECC-18774F47C208}"/>
              </a:ext>
            </a:extLst>
          </p:cNvPr>
          <p:cNvSpPr txBox="1"/>
          <p:nvPr/>
        </p:nvSpPr>
        <p:spPr>
          <a:xfrm>
            <a:off x="628047" y="368300"/>
            <a:ext cx="5179366" cy="38259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lnSpc>
                <a:spcPct val="90000"/>
              </a:lnSpc>
              <a:spcBef>
                <a:spcPct val="0"/>
              </a:spcBef>
              <a:buNone/>
              <a:defRPr sz="3600" b="1">
                <a:solidFill>
                  <a:srgbClr val="11174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roy ExtraBold" panose="00000900000000000000" pitchFamily="50" charset="-52"/>
                <a:ea typeface="Tahoma" panose="020B0604030504040204" pitchFamily="34" charset="0"/>
                <a:cs typeface="Tahoma" panose="020B0604030504040204" pitchFamily="34" charset="0"/>
                <a:sym typeface="Arial"/>
              </a:rPr>
              <a:t>Что было?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7193CD45-A88A-F34D-8270-8BCC4487D1F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966355" y="379485"/>
            <a:ext cx="1793246" cy="87442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FD14D10D-9958-8E1D-387D-B9A2EF53A68D}"/>
              </a:ext>
            </a:extLst>
          </p:cNvPr>
          <p:cNvSpPr txBox="1"/>
          <p:nvPr/>
        </p:nvSpPr>
        <p:spPr>
          <a:xfrm>
            <a:off x="2449929" y="401523"/>
            <a:ext cx="58418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bg1">
                    <a:lumMod val="65000"/>
                  </a:schemeClr>
                </a:solidFill>
                <a:latin typeface="Gilroy ExtraBold" panose="00000900000000000000" pitchFamily="50" charset="-52"/>
                <a:sym typeface="Century Gothic"/>
              </a:rPr>
              <a:t>Экосистема рекламного рынка 2019</a:t>
            </a:r>
            <a:endParaRPr lang="en-US" dirty="0">
              <a:solidFill>
                <a:schemeClr val="bg1">
                  <a:lumMod val="65000"/>
                </a:schemeClr>
              </a:solidFill>
              <a:latin typeface="Gilroy ExtraBold" panose="00000900000000000000" pitchFamily="50" charset="-52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Прямоугольник: скругленные противолежащие углы 6">
            <a:extLst>
              <a:ext uri="{FF2B5EF4-FFF2-40B4-BE49-F238E27FC236}">
                <a16:creationId xmlns:a16="http://schemas.microsoft.com/office/drawing/2014/main" id="{60996990-2A39-6E79-94A7-3588D9A37726}"/>
              </a:ext>
            </a:extLst>
          </p:cNvPr>
          <p:cNvSpPr/>
          <p:nvPr/>
        </p:nvSpPr>
        <p:spPr>
          <a:xfrm>
            <a:off x="4466998" y="955704"/>
            <a:ext cx="3258003" cy="608228"/>
          </a:xfrm>
          <a:prstGeom prst="round2DiagRect">
            <a:avLst>
              <a:gd name="adj1" fmla="val 50000"/>
              <a:gd name="adj2" fmla="val 50000"/>
            </a:avLst>
          </a:prstGeom>
          <a:noFill/>
          <a:ln>
            <a:solidFill>
              <a:srgbClr val="653BF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ilroy "/>
                <a:ea typeface="+mn-ea"/>
                <a:cs typeface="+mn-cs"/>
              </a:rPr>
              <a:t>Data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Gilroy "/>
              <a:ea typeface="+mn-ea"/>
              <a:cs typeface="+mn-cs"/>
            </a:endParaRPr>
          </a:p>
        </p:txBody>
      </p:sp>
      <p:sp>
        <p:nvSpPr>
          <p:cNvPr id="10" name="Прямоугольник: скругленные противолежащие углы 9">
            <a:extLst>
              <a:ext uri="{FF2B5EF4-FFF2-40B4-BE49-F238E27FC236}">
                <a16:creationId xmlns:a16="http://schemas.microsoft.com/office/drawing/2014/main" id="{E3CD6731-FE27-0411-8DDE-961801ADC0E9}"/>
              </a:ext>
            </a:extLst>
          </p:cNvPr>
          <p:cNvSpPr/>
          <p:nvPr/>
        </p:nvSpPr>
        <p:spPr>
          <a:xfrm>
            <a:off x="8202160" y="945976"/>
            <a:ext cx="3258003" cy="608228"/>
          </a:xfrm>
          <a:prstGeom prst="round2DiagRect">
            <a:avLst>
              <a:gd name="adj1" fmla="val 50000"/>
              <a:gd name="adj2" fmla="val 50000"/>
            </a:avLst>
          </a:prstGeom>
          <a:noFill/>
          <a:ln>
            <a:solidFill>
              <a:srgbClr val="B5FF2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roy "/>
                <a:ea typeface="+mn-ea"/>
                <a:cs typeface="+mn-cs"/>
              </a:rPr>
              <a:t>Technology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roy "/>
              <a:ea typeface="+mn-ea"/>
              <a:cs typeface="+mn-cs"/>
            </a:endParaRPr>
          </a:p>
        </p:txBody>
      </p:sp>
      <p:sp>
        <p:nvSpPr>
          <p:cNvPr id="11" name="Прямоугольник: скругленные противолежащие углы 10">
            <a:extLst>
              <a:ext uri="{FF2B5EF4-FFF2-40B4-BE49-F238E27FC236}">
                <a16:creationId xmlns:a16="http://schemas.microsoft.com/office/drawing/2014/main" id="{4C80577C-0AE9-02D6-DFC9-BF04ECBE9F74}"/>
              </a:ext>
            </a:extLst>
          </p:cNvPr>
          <p:cNvSpPr/>
          <p:nvPr/>
        </p:nvSpPr>
        <p:spPr>
          <a:xfrm>
            <a:off x="731838" y="955704"/>
            <a:ext cx="3258003" cy="608228"/>
          </a:xfrm>
          <a:prstGeom prst="round2DiagRect">
            <a:avLst>
              <a:gd name="adj1" fmla="val 50000"/>
              <a:gd name="adj2" fmla="val 50000"/>
            </a:avLst>
          </a:prstGeom>
          <a:noFill/>
          <a:ln>
            <a:solidFill>
              <a:srgbClr val="CA215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roy "/>
                <a:ea typeface="+mn-ea"/>
                <a:cs typeface="+mn-cs"/>
              </a:rPr>
              <a:t>Inventory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roy "/>
              <a:ea typeface="+mn-ea"/>
              <a:cs typeface="+mn-cs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03368E4-8528-EC9F-6909-BD5EC18EF88B}"/>
              </a:ext>
            </a:extLst>
          </p:cNvPr>
          <p:cNvSpPr txBox="1"/>
          <p:nvPr/>
        </p:nvSpPr>
        <p:spPr>
          <a:xfrm>
            <a:off x="1038627" y="1867133"/>
            <a:ext cx="264442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TV </a:t>
            </a:r>
          </a:p>
          <a:p>
            <a:r>
              <a:rPr lang="en-US" sz="2400" b="1" dirty="0">
                <a:solidFill>
                  <a:schemeClr val="bg1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(D)ooh</a:t>
            </a:r>
          </a:p>
          <a:p>
            <a:r>
              <a:rPr lang="en-US" sz="2400" b="1" dirty="0">
                <a:solidFill>
                  <a:schemeClr val="bg1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Digital </a:t>
            </a:r>
            <a:endParaRPr lang="ru-RU" sz="2400" b="1" dirty="0">
              <a:solidFill>
                <a:schemeClr val="bg1"/>
              </a:solidFill>
              <a:latin typeface="Gilroy 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Прямоугольник: скругленные углы 14">
            <a:extLst>
              <a:ext uri="{FF2B5EF4-FFF2-40B4-BE49-F238E27FC236}">
                <a16:creationId xmlns:a16="http://schemas.microsoft.com/office/drawing/2014/main" id="{9357D094-A245-E121-7ADE-CF9D11CAA38F}"/>
              </a:ext>
            </a:extLst>
          </p:cNvPr>
          <p:cNvSpPr/>
          <p:nvPr/>
        </p:nvSpPr>
        <p:spPr>
          <a:xfrm>
            <a:off x="731837" y="1757157"/>
            <a:ext cx="3258003" cy="4828467"/>
          </a:xfrm>
          <a:prstGeom prst="roundRect">
            <a:avLst>
              <a:gd name="adj" fmla="val 8719"/>
            </a:avLst>
          </a:prstGeom>
          <a:noFill/>
          <a:ln>
            <a:solidFill>
              <a:srgbClr val="CA215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452B9C"/>
              </a:solidFill>
            </a:endParaRPr>
          </a:p>
        </p:txBody>
      </p:sp>
      <p:sp>
        <p:nvSpPr>
          <p:cNvPr id="18" name="Прямоугольник: скругленные углы 17">
            <a:extLst>
              <a:ext uri="{FF2B5EF4-FFF2-40B4-BE49-F238E27FC236}">
                <a16:creationId xmlns:a16="http://schemas.microsoft.com/office/drawing/2014/main" id="{0FA8A7C6-AA60-3BC2-62E7-1FC08AA7EEEE}"/>
              </a:ext>
            </a:extLst>
          </p:cNvPr>
          <p:cNvSpPr/>
          <p:nvPr/>
        </p:nvSpPr>
        <p:spPr>
          <a:xfrm>
            <a:off x="4466998" y="1757157"/>
            <a:ext cx="3258003" cy="4828467"/>
          </a:xfrm>
          <a:prstGeom prst="roundRect">
            <a:avLst>
              <a:gd name="adj" fmla="val 8719"/>
            </a:avLst>
          </a:prstGeom>
          <a:noFill/>
          <a:ln>
            <a:solidFill>
              <a:srgbClr val="5F39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452B9C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69CA721-6E71-38D2-681B-5C645B5EF872}"/>
              </a:ext>
            </a:extLst>
          </p:cNvPr>
          <p:cNvSpPr txBox="1"/>
          <p:nvPr/>
        </p:nvSpPr>
        <p:spPr>
          <a:xfrm>
            <a:off x="4780268" y="1971167"/>
            <a:ext cx="2396987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653BF5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3</a:t>
            </a:r>
            <a:r>
              <a:rPr lang="en-US" b="1" baseline="30000" dirty="0" err="1">
                <a:solidFill>
                  <a:srgbClr val="653BF5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rd</a:t>
            </a:r>
            <a:r>
              <a:rPr lang="en-US" b="1" dirty="0">
                <a:solidFill>
                  <a:srgbClr val="653BF5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 party</a:t>
            </a:r>
            <a:endParaRPr lang="en-US" dirty="0">
              <a:solidFill>
                <a:srgbClr val="653BF5"/>
              </a:solidFill>
              <a:latin typeface="Gilroy 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ru-RU" sz="1600" dirty="0">
                <a:solidFill>
                  <a:schemeClr val="bg1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Готовые сегменты различного генеза</a:t>
            </a:r>
            <a:endParaRPr lang="en-US" sz="1600" dirty="0">
              <a:solidFill>
                <a:schemeClr val="bg1"/>
              </a:solidFill>
              <a:latin typeface="Gilroy 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1600" b="1" dirty="0">
              <a:solidFill>
                <a:schemeClr val="bg1"/>
              </a:solidFill>
              <a:latin typeface="Gilroy 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b="1" dirty="0">
                <a:solidFill>
                  <a:srgbClr val="653BF5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r>
              <a:rPr lang="en-US" b="1" baseline="30000" dirty="0">
                <a:solidFill>
                  <a:srgbClr val="653BF5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st</a:t>
            </a:r>
            <a:r>
              <a:rPr lang="en-US" b="1" dirty="0">
                <a:solidFill>
                  <a:srgbClr val="653BF5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 party</a:t>
            </a:r>
            <a:endParaRPr lang="en-US" dirty="0">
              <a:solidFill>
                <a:srgbClr val="653BF5"/>
              </a:solidFill>
              <a:latin typeface="Gilroy 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dirty="0">
                <a:solidFill>
                  <a:schemeClr val="bg1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данные сайта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chemeClr val="bg1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 данные РК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chemeClr val="bg1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>
                <a:solidFill>
                  <a:schemeClr val="bg1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CRM</a:t>
            </a:r>
          </a:p>
          <a:p>
            <a:endParaRPr lang="en-US" sz="1600" dirty="0">
              <a:solidFill>
                <a:schemeClr val="tx1"/>
              </a:solidFill>
              <a:latin typeface="Century Gothic" panose="020B0502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0" name="Прямоугольник: скругленные углы 19">
            <a:extLst>
              <a:ext uri="{FF2B5EF4-FFF2-40B4-BE49-F238E27FC236}">
                <a16:creationId xmlns:a16="http://schemas.microsoft.com/office/drawing/2014/main" id="{DA066F4D-CCD0-ECE4-A0DD-C53B7FD38B74}"/>
              </a:ext>
            </a:extLst>
          </p:cNvPr>
          <p:cNvSpPr/>
          <p:nvPr/>
        </p:nvSpPr>
        <p:spPr>
          <a:xfrm>
            <a:off x="8202159" y="1757157"/>
            <a:ext cx="3258003" cy="4828467"/>
          </a:xfrm>
          <a:prstGeom prst="roundRect">
            <a:avLst>
              <a:gd name="adj" fmla="val 8719"/>
            </a:avLst>
          </a:prstGeom>
          <a:noFill/>
          <a:ln>
            <a:solidFill>
              <a:srgbClr val="B5FF2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452B9C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390EF28-0FC6-18E3-1241-1177C213AB7E}"/>
              </a:ext>
            </a:extLst>
          </p:cNvPr>
          <p:cNvSpPr txBox="1"/>
          <p:nvPr/>
        </p:nvSpPr>
        <p:spPr>
          <a:xfrm>
            <a:off x="8539655" y="1971167"/>
            <a:ext cx="2613718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B5FF23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Планирование</a:t>
            </a:r>
            <a:endParaRPr lang="en-US" b="1" dirty="0">
              <a:solidFill>
                <a:srgbClr val="B5FF23"/>
              </a:solidFill>
              <a:latin typeface="Gilroy 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1600" dirty="0">
              <a:solidFill>
                <a:schemeClr val="bg1"/>
              </a:solidFill>
              <a:latin typeface="Gilroy 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ru-RU" b="1" dirty="0">
                <a:solidFill>
                  <a:srgbClr val="B5FF23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Размещение </a:t>
            </a:r>
            <a:endParaRPr lang="en-US" b="1" dirty="0">
              <a:solidFill>
                <a:srgbClr val="B5FF23"/>
              </a:solidFill>
              <a:latin typeface="Gilroy 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schemeClr val="bg1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400" dirty="0">
                <a:solidFill>
                  <a:schemeClr val="bg1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Campaign management</a:t>
            </a:r>
            <a:endParaRPr lang="ru-RU" sz="1400" dirty="0">
              <a:solidFill>
                <a:schemeClr val="bg1"/>
              </a:solidFill>
              <a:latin typeface="Gilroy 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schemeClr val="bg1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400" dirty="0">
                <a:solidFill>
                  <a:schemeClr val="bg1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Optimization</a:t>
            </a:r>
          </a:p>
          <a:p>
            <a:endParaRPr lang="en-US" sz="1600" dirty="0">
              <a:solidFill>
                <a:schemeClr val="bg1"/>
              </a:solidFill>
              <a:latin typeface="Gilroy 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ru-RU" b="1" dirty="0">
                <a:solidFill>
                  <a:srgbClr val="B5FF23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Отчетность</a:t>
            </a:r>
            <a:endParaRPr lang="en-US" b="1" dirty="0">
              <a:solidFill>
                <a:srgbClr val="B5FF23"/>
              </a:solidFill>
              <a:latin typeface="Gilroy 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400" dirty="0">
                <a:solidFill>
                  <a:schemeClr val="bg1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Basic Dashboards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2459842-3736-52E0-3702-F852AF4EAD6D}"/>
              </a:ext>
            </a:extLst>
          </p:cNvPr>
          <p:cNvSpPr txBox="1"/>
          <p:nvPr/>
        </p:nvSpPr>
        <p:spPr>
          <a:xfrm>
            <a:off x="1038626" y="3152559"/>
            <a:ext cx="2644421" cy="32624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CA2159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Каналы</a:t>
            </a:r>
            <a:endParaRPr lang="en-US" b="1" dirty="0">
              <a:solidFill>
                <a:srgbClr val="CA2159"/>
              </a:solidFill>
              <a:latin typeface="Gilroy 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 Web</a:t>
            </a:r>
          </a:p>
          <a:p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desktop/tablet/mobile</a:t>
            </a:r>
            <a:endParaRPr lang="ru-RU" sz="1400" dirty="0">
              <a:solidFill>
                <a:schemeClr val="bg1">
                  <a:lumMod val="50000"/>
                </a:schemeClr>
              </a:solidFill>
              <a:latin typeface="Gilroy 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 Social</a:t>
            </a:r>
            <a:endParaRPr lang="ru-RU" sz="1600" dirty="0">
              <a:solidFill>
                <a:schemeClr val="bg1"/>
              </a:solidFill>
              <a:latin typeface="Gilroy 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ORM/SMM/Paid Social</a:t>
            </a:r>
          </a:p>
          <a:p>
            <a:r>
              <a:rPr lang="en-US" sz="1600" dirty="0">
                <a:solidFill>
                  <a:schemeClr val="bg1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Bloggers/Influencers</a:t>
            </a:r>
          </a:p>
          <a:p>
            <a:r>
              <a:rPr lang="en-US" sz="1600" dirty="0">
                <a:solidFill>
                  <a:schemeClr val="bg1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Special projects</a:t>
            </a:r>
          </a:p>
          <a:p>
            <a:pPr lvl="1"/>
            <a:endParaRPr lang="ru-RU" sz="1600" dirty="0">
              <a:solidFill>
                <a:schemeClr val="bg1"/>
              </a:solidFill>
              <a:latin typeface="Gilroy 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ru-RU" b="1" dirty="0">
                <a:solidFill>
                  <a:srgbClr val="CA2159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Форматы</a:t>
            </a:r>
            <a:endParaRPr lang="en-US" b="1" dirty="0">
              <a:solidFill>
                <a:srgbClr val="CA2159"/>
              </a:solidFill>
              <a:latin typeface="Gilroy 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600" dirty="0">
                <a:solidFill>
                  <a:schemeClr val="bg1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Banners</a:t>
            </a:r>
          </a:p>
          <a:p>
            <a:r>
              <a:rPr lang="en-US" sz="1600" dirty="0">
                <a:solidFill>
                  <a:schemeClr val="bg1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Video</a:t>
            </a:r>
          </a:p>
          <a:p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web/smart tv</a:t>
            </a:r>
          </a:p>
          <a:p>
            <a:r>
              <a:rPr lang="en-US" sz="1600" dirty="0">
                <a:solidFill>
                  <a:schemeClr val="bg1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Native</a:t>
            </a:r>
            <a:endParaRPr lang="en-US" sz="2400" dirty="0">
              <a:solidFill>
                <a:schemeClr val="bg1"/>
              </a:solidFill>
              <a:latin typeface="Gilroy 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5355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8572040-B74B-CE1A-8A53-FE298327517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Прямоугольник: скругленные противолежащие углы 3">
            <a:extLst>
              <a:ext uri="{FF2B5EF4-FFF2-40B4-BE49-F238E27FC236}">
                <a16:creationId xmlns:a16="http://schemas.microsoft.com/office/drawing/2014/main" id="{5BBCCB5D-02D4-3AB9-2FE6-835D33B83C87}"/>
              </a:ext>
            </a:extLst>
          </p:cNvPr>
          <p:cNvSpPr/>
          <p:nvPr/>
        </p:nvSpPr>
        <p:spPr>
          <a:xfrm>
            <a:off x="4466998" y="2896668"/>
            <a:ext cx="3258003" cy="608228"/>
          </a:xfrm>
          <a:prstGeom prst="round2DiagRect">
            <a:avLst>
              <a:gd name="adj1" fmla="val 50000"/>
              <a:gd name="adj2" fmla="val 50000"/>
            </a:avLst>
          </a:prstGeom>
          <a:solidFill>
            <a:srgbClr val="B5FF2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dirty="0">
                <a:solidFill>
                  <a:srgbClr val="202020"/>
                </a:solidFill>
                <a:latin typeface="Gilroy "/>
              </a:rPr>
              <a:t>V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202020"/>
                </a:solidFill>
                <a:effectLst/>
                <a:uLnTx/>
                <a:uFillTx/>
                <a:latin typeface="Gilroy "/>
                <a:ea typeface="+mn-ea"/>
                <a:cs typeface="+mn-cs"/>
              </a:rPr>
              <a:t>ideo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202020"/>
              </a:solidFill>
              <a:effectLst/>
              <a:uLnTx/>
              <a:uFillTx/>
              <a:latin typeface="Gilroy "/>
              <a:ea typeface="+mn-ea"/>
              <a:cs typeface="+mn-cs"/>
            </a:endParaRPr>
          </a:p>
        </p:txBody>
      </p:sp>
      <p:sp>
        <p:nvSpPr>
          <p:cNvPr id="6" name="Прямоугольник: скругленные противолежащие углы 5">
            <a:extLst>
              <a:ext uri="{FF2B5EF4-FFF2-40B4-BE49-F238E27FC236}">
                <a16:creationId xmlns:a16="http://schemas.microsoft.com/office/drawing/2014/main" id="{D8E8E253-8F12-C229-F7F5-2E1ADB2C2FD0}"/>
              </a:ext>
            </a:extLst>
          </p:cNvPr>
          <p:cNvSpPr/>
          <p:nvPr/>
        </p:nvSpPr>
        <p:spPr>
          <a:xfrm>
            <a:off x="8202160" y="2886940"/>
            <a:ext cx="3258003" cy="608228"/>
          </a:xfrm>
          <a:prstGeom prst="round2DiagRect">
            <a:avLst>
              <a:gd name="adj1" fmla="val 50000"/>
              <a:gd name="adj2" fmla="val 50000"/>
            </a:avLst>
          </a:prstGeom>
          <a:solidFill>
            <a:srgbClr val="653B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roy "/>
                <a:ea typeface="+mn-ea"/>
                <a:cs typeface="+mn-cs"/>
              </a:rPr>
              <a:t>E-com&amp;marketplaces</a:t>
            </a: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roy "/>
              <a:ea typeface="+mn-ea"/>
              <a:cs typeface="+mn-cs"/>
            </a:endParaRPr>
          </a:p>
        </p:txBody>
      </p:sp>
      <p:sp>
        <p:nvSpPr>
          <p:cNvPr id="7" name="Прямоугольник: скругленные противолежащие углы 6">
            <a:extLst>
              <a:ext uri="{FF2B5EF4-FFF2-40B4-BE49-F238E27FC236}">
                <a16:creationId xmlns:a16="http://schemas.microsoft.com/office/drawing/2014/main" id="{75C16D5D-42AC-74EB-30D6-7F19A2EACD83}"/>
              </a:ext>
            </a:extLst>
          </p:cNvPr>
          <p:cNvSpPr/>
          <p:nvPr/>
        </p:nvSpPr>
        <p:spPr>
          <a:xfrm>
            <a:off x="731838" y="2896668"/>
            <a:ext cx="3258003" cy="608228"/>
          </a:xfrm>
          <a:prstGeom prst="round2DiagRect">
            <a:avLst>
              <a:gd name="adj1" fmla="val 50000"/>
              <a:gd name="adj2" fmla="val 50000"/>
            </a:avLst>
          </a:prstGeom>
          <a:solidFill>
            <a:srgbClr val="CA2159"/>
          </a:solidFill>
          <a:ln>
            <a:solidFill>
              <a:srgbClr val="CA215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dirty="0">
                <a:solidFill>
                  <a:schemeClr val="bg1"/>
                </a:solidFill>
                <a:latin typeface="Gilroy "/>
              </a:rPr>
              <a:t>M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ilroy "/>
                <a:ea typeface="+mn-ea"/>
                <a:cs typeface="+mn-cs"/>
              </a:rPr>
              <a:t>obile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Gilroy "/>
              <a:ea typeface="+mn-ea"/>
              <a:cs typeface="+mn-cs"/>
            </a:endParaRP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6CBB2F95-363A-3A90-5E57-981AA665F37F}"/>
              </a:ext>
            </a:extLst>
          </p:cNvPr>
          <p:cNvSpPr txBox="1"/>
          <p:nvPr/>
        </p:nvSpPr>
        <p:spPr>
          <a:xfrm>
            <a:off x="628047" y="368300"/>
            <a:ext cx="5179366" cy="38259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lnSpc>
                <a:spcPct val="90000"/>
              </a:lnSpc>
              <a:spcBef>
                <a:spcPct val="0"/>
              </a:spcBef>
              <a:buNone/>
              <a:defRPr sz="3600" b="1">
                <a:solidFill>
                  <a:srgbClr val="11174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rgbClr val="202020"/>
                </a:solidFill>
                <a:effectLst/>
                <a:uLnTx/>
                <a:uFillTx/>
                <a:latin typeface="Gilroy ExtraBold" panose="00000900000000000000" pitchFamily="50" charset="-52"/>
                <a:ea typeface="Tahoma" panose="020B0604030504040204" pitchFamily="34" charset="0"/>
                <a:cs typeface="Tahoma" panose="020B0604030504040204" pitchFamily="34" charset="0"/>
                <a:sym typeface="Arial"/>
              </a:rPr>
              <a:t>Что случилось? </a:t>
            </a:r>
          </a:p>
        </p:txBody>
      </p:sp>
      <p:pic>
        <p:nvPicPr>
          <p:cNvPr id="70" name="Рисунок 69">
            <a:extLst>
              <a:ext uri="{FF2B5EF4-FFF2-40B4-BE49-F238E27FC236}">
                <a16:creationId xmlns:a16="http://schemas.microsoft.com/office/drawing/2014/main" id="{CEF605A9-7859-7CC0-09BE-B8730851686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966355" y="379485"/>
            <a:ext cx="1793246" cy="87442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E132D33-E698-9252-7FFB-A1C6E53D3DA7}"/>
              </a:ext>
            </a:extLst>
          </p:cNvPr>
          <p:cNvSpPr txBox="1"/>
          <p:nvPr/>
        </p:nvSpPr>
        <p:spPr>
          <a:xfrm>
            <a:off x="3344874" y="403370"/>
            <a:ext cx="58418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bg1">
                    <a:lumMod val="65000"/>
                  </a:schemeClr>
                </a:solidFill>
                <a:latin typeface="Gilroy ExtraBold" panose="00000900000000000000" pitchFamily="50" charset="-52"/>
                <a:sym typeface="Century Gothic"/>
              </a:rPr>
              <a:t>Ключевые тренды 2020-2023</a:t>
            </a:r>
            <a:endParaRPr lang="en-US" dirty="0">
              <a:solidFill>
                <a:schemeClr val="bg1">
                  <a:lumMod val="65000"/>
                </a:schemeClr>
              </a:solidFill>
              <a:latin typeface="Gilroy ExtraBold" panose="00000900000000000000" pitchFamily="50" charset="-52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24659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02020"/>
        </a:solidFill>
        <a:effectLst/>
      </p:bgPr>
    </p:bg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3A3FDF69-9EA1-4C11-8ECC-18774F47C208}"/>
              </a:ext>
            </a:extLst>
          </p:cNvPr>
          <p:cNvSpPr txBox="1"/>
          <p:nvPr/>
        </p:nvSpPr>
        <p:spPr>
          <a:xfrm>
            <a:off x="628047" y="368300"/>
            <a:ext cx="5179366" cy="38259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lnSpc>
                <a:spcPct val="90000"/>
              </a:lnSpc>
              <a:spcBef>
                <a:spcPct val="0"/>
              </a:spcBef>
              <a:buNone/>
              <a:defRPr sz="3600" b="1">
                <a:solidFill>
                  <a:srgbClr val="11174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roy ExtraBold" panose="00000900000000000000" pitchFamily="50" charset="-52"/>
                <a:ea typeface="Tahoma" panose="020B0604030504040204" pitchFamily="34" charset="0"/>
                <a:cs typeface="Tahoma" panose="020B0604030504040204" pitchFamily="34" charset="0"/>
                <a:sym typeface="Arial"/>
              </a:rPr>
              <a:t>Где искать потребителя? 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7193CD45-A88A-F34D-8270-8BCC4487D1F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966355" y="379485"/>
            <a:ext cx="1793246" cy="87442"/>
          </a:xfrm>
          <a:prstGeom prst="rect">
            <a:avLst/>
          </a:prstGeom>
        </p:spPr>
      </p:pic>
      <p:sp>
        <p:nvSpPr>
          <p:cNvPr id="16" name="Прямоугольник: скругленные противолежащие углы 15">
            <a:extLst>
              <a:ext uri="{FF2B5EF4-FFF2-40B4-BE49-F238E27FC236}">
                <a16:creationId xmlns:a16="http://schemas.microsoft.com/office/drawing/2014/main" id="{33CF0131-3DBA-9979-7950-50D5EF61FC11}"/>
              </a:ext>
            </a:extLst>
          </p:cNvPr>
          <p:cNvSpPr/>
          <p:nvPr/>
        </p:nvSpPr>
        <p:spPr>
          <a:xfrm>
            <a:off x="4466998" y="813464"/>
            <a:ext cx="3258003" cy="608228"/>
          </a:xfrm>
          <a:prstGeom prst="round2DiagRect">
            <a:avLst>
              <a:gd name="adj1" fmla="val 50000"/>
              <a:gd name="adj2" fmla="val 50000"/>
            </a:avLst>
          </a:prstGeom>
          <a:noFill/>
          <a:ln>
            <a:solidFill>
              <a:srgbClr val="66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ilroy "/>
                <a:ea typeface="+mn-ea"/>
                <a:cs typeface="+mn-cs"/>
              </a:rPr>
              <a:t>Data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Gilroy "/>
              <a:ea typeface="+mn-ea"/>
              <a:cs typeface="+mn-cs"/>
            </a:endParaRPr>
          </a:p>
        </p:txBody>
      </p:sp>
      <p:sp>
        <p:nvSpPr>
          <p:cNvPr id="17" name="Прямоугольник: скругленные противолежащие углы 16">
            <a:extLst>
              <a:ext uri="{FF2B5EF4-FFF2-40B4-BE49-F238E27FC236}">
                <a16:creationId xmlns:a16="http://schemas.microsoft.com/office/drawing/2014/main" id="{3379A0ED-5746-CD12-18A4-7DD361AC306E}"/>
              </a:ext>
            </a:extLst>
          </p:cNvPr>
          <p:cNvSpPr/>
          <p:nvPr/>
        </p:nvSpPr>
        <p:spPr>
          <a:xfrm>
            <a:off x="8202160" y="803736"/>
            <a:ext cx="3258003" cy="608228"/>
          </a:xfrm>
          <a:prstGeom prst="round2DiagRect">
            <a:avLst>
              <a:gd name="adj1" fmla="val 50000"/>
              <a:gd name="adj2" fmla="val 50000"/>
            </a:avLst>
          </a:prstGeom>
          <a:noFill/>
          <a:ln>
            <a:solidFill>
              <a:srgbClr val="B5FF2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roy "/>
                <a:ea typeface="+mn-ea"/>
                <a:cs typeface="+mn-cs"/>
              </a:rPr>
              <a:t>Technology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roy "/>
              <a:ea typeface="+mn-ea"/>
              <a:cs typeface="+mn-cs"/>
            </a:endParaRPr>
          </a:p>
        </p:txBody>
      </p:sp>
      <p:sp>
        <p:nvSpPr>
          <p:cNvPr id="45" name="Прямоугольник: скругленные противолежащие углы 44">
            <a:extLst>
              <a:ext uri="{FF2B5EF4-FFF2-40B4-BE49-F238E27FC236}">
                <a16:creationId xmlns:a16="http://schemas.microsoft.com/office/drawing/2014/main" id="{94294B0B-D7D8-E521-8E7B-397F4C8F956E}"/>
              </a:ext>
            </a:extLst>
          </p:cNvPr>
          <p:cNvSpPr/>
          <p:nvPr/>
        </p:nvSpPr>
        <p:spPr>
          <a:xfrm>
            <a:off x="731838" y="813464"/>
            <a:ext cx="3258003" cy="608228"/>
          </a:xfrm>
          <a:prstGeom prst="round2DiagRect">
            <a:avLst>
              <a:gd name="adj1" fmla="val 50000"/>
              <a:gd name="adj2" fmla="val 50000"/>
            </a:avLst>
          </a:prstGeom>
          <a:noFill/>
          <a:ln>
            <a:solidFill>
              <a:srgbClr val="CA215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roy "/>
                <a:ea typeface="+mn-ea"/>
                <a:cs typeface="+mn-cs"/>
              </a:rPr>
              <a:t>Inventory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roy "/>
              <a:ea typeface="+mn-ea"/>
              <a:cs typeface="+mn-cs"/>
            </a:endParaRP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1C168ED4-8653-614A-109A-885FA9231E9D}"/>
              </a:ext>
            </a:extLst>
          </p:cNvPr>
          <p:cNvSpPr txBox="1"/>
          <p:nvPr/>
        </p:nvSpPr>
        <p:spPr>
          <a:xfrm>
            <a:off x="960804" y="1619343"/>
            <a:ext cx="264442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highlight>
                  <a:srgbClr val="CA2159"/>
                </a:highlight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Advanced TV</a:t>
            </a:r>
          </a:p>
          <a:p>
            <a:r>
              <a:rPr lang="en-US" b="1" dirty="0" err="1">
                <a:solidFill>
                  <a:schemeClr val="bg1"/>
                </a:solidFill>
                <a:highlight>
                  <a:srgbClr val="CA2159"/>
                </a:highlight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Dooh</a:t>
            </a:r>
            <a:endParaRPr lang="en-US" b="1" dirty="0">
              <a:solidFill>
                <a:schemeClr val="bg1"/>
              </a:solidFill>
              <a:highlight>
                <a:srgbClr val="CA2159"/>
              </a:highlight>
              <a:latin typeface="Gilroy 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b="1" dirty="0">
                <a:solidFill>
                  <a:schemeClr val="bg1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Digital</a:t>
            </a:r>
          </a:p>
        </p:txBody>
      </p:sp>
      <p:sp>
        <p:nvSpPr>
          <p:cNvPr id="68" name="Прямоугольник: скругленные углы 67">
            <a:extLst>
              <a:ext uri="{FF2B5EF4-FFF2-40B4-BE49-F238E27FC236}">
                <a16:creationId xmlns:a16="http://schemas.microsoft.com/office/drawing/2014/main" id="{49FD3242-7D7B-1D14-3405-E5EA6B10B427}"/>
              </a:ext>
            </a:extLst>
          </p:cNvPr>
          <p:cNvSpPr/>
          <p:nvPr/>
        </p:nvSpPr>
        <p:spPr>
          <a:xfrm>
            <a:off x="731837" y="1559349"/>
            <a:ext cx="3258003" cy="5081512"/>
          </a:xfrm>
          <a:prstGeom prst="roundRect">
            <a:avLst>
              <a:gd name="adj" fmla="val 8719"/>
            </a:avLst>
          </a:prstGeom>
          <a:noFill/>
          <a:ln>
            <a:solidFill>
              <a:srgbClr val="CA215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452B9C"/>
              </a:solidFill>
            </a:endParaRPr>
          </a:p>
        </p:txBody>
      </p: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id="{475C89D2-49F4-48AD-F547-6026AB9CA453}"/>
              </a:ext>
            </a:extLst>
          </p:cNvPr>
          <p:cNvSpPr/>
          <p:nvPr/>
        </p:nvSpPr>
        <p:spPr>
          <a:xfrm>
            <a:off x="4466998" y="1559349"/>
            <a:ext cx="3258003" cy="5081512"/>
          </a:xfrm>
          <a:prstGeom prst="roundRect">
            <a:avLst>
              <a:gd name="adj" fmla="val 8719"/>
            </a:avLst>
          </a:prstGeom>
          <a:noFill/>
          <a:ln>
            <a:solidFill>
              <a:srgbClr val="66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452B9C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D377AEB-C7B4-8DDC-BAC8-1767B90A5BAA}"/>
              </a:ext>
            </a:extLst>
          </p:cNvPr>
          <p:cNvSpPr txBox="1"/>
          <p:nvPr/>
        </p:nvSpPr>
        <p:spPr>
          <a:xfrm>
            <a:off x="4702448" y="1619377"/>
            <a:ext cx="2396987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6666FF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r>
              <a:rPr lang="en-US" b="1" baseline="30000" dirty="0">
                <a:solidFill>
                  <a:srgbClr val="6666FF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st</a:t>
            </a:r>
            <a:r>
              <a:rPr lang="en-US" b="1" dirty="0">
                <a:solidFill>
                  <a:srgbClr val="6666FF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 party</a:t>
            </a:r>
            <a:endParaRPr lang="en-US" dirty="0">
              <a:solidFill>
                <a:srgbClr val="6666FF"/>
              </a:solidFill>
              <a:latin typeface="Gilroy 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600" b="1" dirty="0">
                <a:solidFill>
                  <a:schemeClr val="bg1"/>
                </a:solidFill>
                <a:highlight>
                  <a:srgbClr val="6666FF"/>
                </a:highlight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DMP/CDP/DIP</a:t>
            </a:r>
          </a:p>
          <a:p>
            <a:endParaRPr lang="en-US" sz="1600" dirty="0">
              <a:solidFill>
                <a:schemeClr val="tx1"/>
              </a:solidFill>
              <a:latin typeface="Century Gothic" panose="020B0502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Прямоугольник: скругленные углы 8">
            <a:extLst>
              <a:ext uri="{FF2B5EF4-FFF2-40B4-BE49-F238E27FC236}">
                <a16:creationId xmlns:a16="http://schemas.microsoft.com/office/drawing/2014/main" id="{7990E9B3-0FDF-5B1A-BDF8-3EA661E8EEC0}"/>
              </a:ext>
            </a:extLst>
          </p:cNvPr>
          <p:cNvSpPr/>
          <p:nvPr/>
        </p:nvSpPr>
        <p:spPr>
          <a:xfrm>
            <a:off x="8202159" y="1559349"/>
            <a:ext cx="3258003" cy="5081512"/>
          </a:xfrm>
          <a:prstGeom prst="roundRect">
            <a:avLst>
              <a:gd name="adj" fmla="val 8719"/>
            </a:avLst>
          </a:prstGeom>
          <a:noFill/>
          <a:ln>
            <a:solidFill>
              <a:srgbClr val="B5FF2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452B9C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46A191B-45E7-DD0F-86E8-0666E49C9503}"/>
              </a:ext>
            </a:extLst>
          </p:cNvPr>
          <p:cNvSpPr txBox="1"/>
          <p:nvPr/>
        </p:nvSpPr>
        <p:spPr>
          <a:xfrm>
            <a:off x="8461834" y="1640430"/>
            <a:ext cx="2769362" cy="2677656"/>
          </a:xfrm>
          <a:prstGeom prst="rect">
            <a:avLst/>
          </a:prstGeom>
          <a:solidFill>
            <a:srgbClr val="202020"/>
          </a:solidFill>
        </p:spPr>
        <p:txBody>
          <a:bodyPr wrap="square">
            <a:spAutoFit/>
          </a:bodyPr>
          <a:lstStyle/>
          <a:p>
            <a:r>
              <a:rPr lang="ru-RU" sz="1600" b="1" dirty="0" err="1">
                <a:solidFill>
                  <a:srgbClr val="202020"/>
                </a:solidFill>
                <a:highlight>
                  <a:srgbClr val="B5FF23"/>
                </a:highlight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Кроссмедийное</a:t>
            </a:r>
            <a:r>
              <a:rPr lang="ru-RU" sz="1600" b="1" dirty="0">
                <a:solidFill>
                  <a:srgbClr val="CA2159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dirty="0">
                <a:solidFill>
                  <a:schemeClr val="bg1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планирование </a:t>
            </a:r>
          </a:p>
          <a:p>
            <a:r>
              <a:rPr lang="ru-RU" sz="1600" dirty="0">
                <a:solidFill>
                  <a:schemeClr val="bg1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Размещение </a:t>
            </a:r>
          </a:p>
          <a:p>
            <a:r>
              <a:rPr lang="ru-RU" sz="1600" dirty="0">
                <a:solidFill>
                  <a:schemeClr val="bg1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и оптимизация</a:t>
            </a:r>
            <a:endParaRPr lang="en-US" dirty="0">
              <a:solidFill>
                <a:schemeClr val="bg1"/>
              </a:solidFill>
              <a:latin typeface="Gilroy 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400" b="1" dirty="0">
                <a:solidFill>
                  <a:srgbClr val="202020"/>
                </a:solidFill>
                <a:highlight>
                  <a:srgbClr val="B5FF23"/>
                </a:highlight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400" b="1" dirty="0">
                <a:solidFill>
                  <a:srgbClr val="202020"/>
                </a:solidFill>
                <a:highlight>
                  <a:srgbClr val="B5FF23"/>
                </a:highlight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Private deals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1400" b="1" dirty="0">
                <a:solidFill>
                  <a:srgbClr val="202020"/>
                </a:solidFill>
                <a:highlight>
                  <a:srgbClr val="B5FF23"/>
                </a:highlight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400" b="1" dirty="0">
                <a:solidFill>
                  <a:srgbClr val="202020"/>
                </a:solidFill>
                <a:highlight>
                  <a:srgbClr val="B5FF23"/>
                </a:highlight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Data Driven Campaigns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schemeClr val="bg1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400" dirty="0">
                <a:solidFill>
                  <a:schemeClr val="bg1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Optimization</a:t>
            </a:r>
            <a:endParaRPr lang="ru-RU" sz="1400" dirty="0">
              <a:solidFill>
                <a:schemeClr val="bg1"/>
              </a:solidFill>
              <a:latin typeface="Gilroy 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1600" dirty="0">
              <a:solidFill>
                <a:schemeClr val="bg1"/>
              </a:solidFill>
              <a:latin typeface="Gilroy 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ru-RU" b="1" dirty="0">
                <a:solidFill>
                  <a:schemeClr val="bg1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Отчетность</a:t>
            </a:r>
            <a:endParaRPr lang="en-US" b="1" dirty="0">
              <a:solidFill>
                <a:schemeClr val="bg1"/>
              </a:solidFill>
              <a:latin typeface="Gilroy 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400" b="1" dirty="0">
                <a:solidFill>
                  <a:srgbClr val="202020"/>
                </a:solidFill>
                <a:highlight>
                  <a:srgbClr val="B5FF23"/>
                </a:highlight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Advanced dashboards </a:t>
            </a:r>
            <a:endParaRPr lang="ru-RU" sz="1400" b="1" dirty="0">
              <a:solidFill>
                <a:srgbClr val="202020"/>
              </a:solidFill>
              <a:highlight>
                <a:srgbClr val="B5FF23"/>
              </a:highlight>
              <a:latin typeface="Gilroy 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400" b="1" dirty="0">
                <a:solidFill>
                  <a:srgbClr val="202020"/>
                </a:solidFill>
                <a:highlight>
                  <a:srgbClr val="B5FF23"/>
                </a:highlight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and analytics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64044A5-F142-BF24-CE2C-859C448CB263}"/>
              </a:ext>
            </a:extLst>
          </p:cNvPr>
          <p:cNvSpPr txBox="1"/>
          <p:nvPr/>
        </p:nvSpPr>
        <p:spPr>
          <a:xfrm>
            <a:off x="960804" y="2512193"/>
            <a:ext cx="2644421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CA2159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Каналы</a:t>
            </a:r>
            <a:endParaRPr lang="en-US" b="1" dirty="0">
              <a:solidFill>
                <a:srgbClr val="CA2159"/>
              </a:solidFill>
              <a:latin typeface="Gilroy 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 Web</a:t>
            </a:r>
          </a:p>
          <a:p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desktop/tablet/mobile</a:t>
            </a:r>
            <a:endParaRPr lang="ru-RU" sz="1400" dirty="0">
              <a:solidFill>
                <a:schemeClr val="bg1">
                  <a:lumMod val="50000"/>
                </a:schemeClr>
              </a:solidFill>
              <a:latin typeface="Gilroy 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chemeClr val="bg1"/>
                </a:solidFill>
                <a:highlight>
                  <a:srgbClr val="CA2159"/>
                </a:highlight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 Mobile</a:t>
            </a:r>
          </a:p>
          <a:p>
            <a:r>
              <a:rPr lang="en-US" sz="1400" b="1" dirty="0">
                <a:solidFill>
                  <a:schemeClr val="bg1"/>
                </a:solidFill>
                <a:highlight>
                  <a:srgbClr val="CA2159"/>
                </a:highlight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In-app/app promo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chemeClr val="bg1"/>
                </a:solidFill>
                <a:highlight>
                  <a:srgbClr val="CA2159"/>
                </a:highlight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 Telegram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chemeClr val="bg1"/>
                </a:solidFill>
                <a:highlight>
                  <a:srgbClr val="CA2159"/>
                </a:highlight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 Marketplaces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 Social</a:t>
            </a:r>
          </a:p>
          <a:p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ORM/SMM/Paid Social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 Bloggers/Influencers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 Special projects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A77F723-E485-0F46-6812-090EF389FF61}"/>
              </a:ext>
            </a:extLst>
          </p:cNvPr>
          <p:cNvSpPr txBox="1"/>
          <p:nvPr/>
        </p:nvSpPr>
        <p:spPr>
          <a:xfrm>
            <a:off x="960804" y="5222662"/>
            <a:ext cx="264442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CA2159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Форматы</a:t>
            </a:r>
            <a:endParaRPr lang="en-US" b="1" dirty="0">
              <a:solidFill>
                <a:srgbClr val="CA2159"/>
              </a:solidFill>
              <a:latin typeface="Gilroy 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600" dirty="0">
                <a:solidFill>
                  <a:schemeClr val="bg1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Banners</a:t>
            </a:r>
          </a:p>
          <a:p>
            <a:r>
              <a:rPr lang="en-US" sz="1600" dirty="0">
                <a:solidFill>
                  <a:schemeClr val="bg1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Video</a:t>
            </a:r>
          </a:p>
          <a:p>
            <a:r>
              <a:rPr lang="en-US" sz="1400" dirty="0">
                <a:solidFill>
                  <a:schemeClr val="bg1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Web/</a:t>
            </a:r>
            <a:r>
              <a:rPr lang="en-US" sz="1400" b="1" dirty="0">
                <a:solidFill>
                  <a:schemeClr val="bg1"/>
                </a:solidFill>
                <a:highlight>
                  <a:srgbClr val="CA2159"/>
                </a:highlight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in-app/Connected TV</a:t>
            </a:r>
          </a:p>
          <a:p>
            <a:r>
              <a:rPr lang="en-US" sz="1600" dirty="0">
                <a:solidFill>
                  <a:schemeClr val="bg1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Native</a:t>
            </a:r>
            <a:endParaRPr lang="en-US" sz="2400" dirty="0">
              <a:solidFill>
                <a:schemeClr val="bg1"/>
              </a:solidFill>
              <a:latin typeface="Gilroy 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95A3E92-E641-2BE5-513D-03763E0ABA92}"/>
              </a:ext>
            </a:extLst>
          </p:cNvPr>
          <p:cNvSpPr txBox="1"/>
          <p:nvPr/>
        </p:nvSpPr>
        <p:spPr>
          <a:xfrm>
            <a:off x="4976134" y="408940"/>
            <a:ext cx="58418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bg1">
                    <a:lumMod val="65000"/>
                  </a:schemeClr>
                </a:solidFill>
                <a:latin typeface="Gilroy ExtraBold" panose="00000900000000000000" pitchFamily="50" charset="-52"/>
                <a:sym typeface="Century Gothic"/>
              </a:rPr>
              <a:t>Экосистема рекламного рынка </a:t>
            </a:r>
            <a:r>
              <a:rPr lang="en-US" b="1" dirty="0">
                <a:solidFill>
                  <a:schemeClr val="bg1">
                    <a:lumMod val="65000"/>
                  </a:schemeClr>
                </a:solidFill>
                <a:latin typeface="Gilroy ExtraBold" panose="00000900000000000000" pitchFamily="50" charset="-52"/>
                <a:sym typeface="Century Gothic"/>
              </a:rPr>
              <a:t>2023</a:t>
            </a:r>
            <a:endParaRPr lang="en-US" dirty="0">
              <a:solidFill>
                <a:schemeClr val="bg1">
                  <a:lumMod val="65000"/>
                </a:schemeClr>
              </a:solidFill>
              <a:latin typeface="Gilroy ExtraBold" panose="00000900000000000000" pitchFamily="50" charset="-52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4722201-9DB6-16F9-C10B-E7E881891F76}"/>
              </a:ext>
            </a:extLst>
          </p:cNvPr>
          <p:cNvSpPr txBox="1"/>
          <p:nvPr/>
        </p:nvSpPr>
        <p:spPr>
          <a:xfrm>
            <a:off x="4702448" y="2251973"/>
            <a:ext cx="2515475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6666FF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3</a:t>
            </a:r>
            <a:r>
              <a:rPr lang="en-US" b="1" baseline="30000" dirty="0" err="1">
                <a:solidFill>
                  <a:srgbClr val="6666FF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st</a:t>
            </a:r>
            <a:r>
              <a:rPr lang="en-US" b="1" dirty="0">
                <a:solidFill>
                  <a:srgbClr val="6666FF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 party</a:t>
            </a:r>
            <a:endParaRPr lang="en-US" dirty="0">
              <a:solidFill>
                <a:srgbClr val="6666FF"/>
              </a:solidFill>
              <a:latin typeface="Gilroy 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chemeClr val="bg1"/>
                </a:solidFill>
                <a:highlight>
                  <a:srgbClr val="6666FF"/>
                </a:highlight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Telecom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chemeClr val="bg1"/>
                </a:solidFill>
                <a:highlight>
                  <a:srgbClr val="6666FF"/>
                </a:highlight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Web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chemeClr val="bg1"/>
                </a:solidFill>
                <a:highlight>
                  <a:srgbClr val="6666FF"/>
                </a:highlight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Mobile app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chemeClr val="bg1"/>
                </a:solidFill>
                <a:highlight>
                  <a:srgbClr val="6666FF"/>
                </a:highlight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Banks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chemeClr val="bg1"/>
                </a:solidFill>
                <a:highlight>
                  <a:srgbClr val="6666FF"/>
                </a:highlight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Retail and E-com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b="1" dirty="0">
                <a:solidFill>
                  <a:schemeClr val="bg1"/>
                </a:solidFill>
                <a:highlight>
                  <a:srgbClr val="6666FF"/>
                </a:highlight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Датчики (</a:t>
            </a:r>
            <a:r>
              <a:rPr lang="en-US" sz="1400" b="1" dirty="0">
                <a:solidFill>
                  <a:schemeClr val="bg1"/>
                </a:solidFill>
                <a:highlight>
                  <a:srgbClr val="6666FF"/>
                </a:highlight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wi-fi, BT, </a:t>
            </a:r>
            <a:r>
              <a:rPr lang="ru-RU" sz="1400" b="1" dirty="0" err="1">
                <a:solidFill>
                  <a:schemeClr val="bg1"/>
                </a:solidFill>
                <a:highlight>
                  <a:srgbClr val="6666FF"/>
                </a:highlight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фемтосоты</a:t>
            </a:r>
            <a:r>
              <a:rPr lang="ru-RU" sz="1400" b="1" dirty="0">
                <a:solidFill>
                  <a:schemeClr val="bg1"/>
                </a:solidFill>
                <a:highlight>
                  <a:srgbClr val="6666FF"/>
                </a:highlight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b="1" dirty="0">
                <a:solidFill>
                  <a:schemeClr val="bg1"/>
                </a:solidFill>
                <a:highlight>
                  <a:srgbClr val="6666FF"/>
                </a:highlight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Окружение (пробки, погода, эпидемия)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chemeClr val="bg1"/>
                </a:solidFill>
                <a:highlight>
                  <a:srgbClr val="6666FF"/>
                </a:highlight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IoT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chemeClr val="bg1"/>
                </a:solidFill>
                <a:highlight>
                  <a:srgbClr val="6666FF"/>
                </a:highlight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E-mail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chemeClr val="bg1"/>
                </a:solidFill>
                <a:highlight>
                  <a:srgbClr val="6666FF"/>
                </a:highlight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Connected TV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b="1" dirty="0">
                <a:solidFill>
                  <a:schemeClr val="bg1"/>
                </a:solidFill>
                <a:highlight>
                  <a:srgbClr val="6666FF"/>
                </a:highlight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Голосовые помощники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b="1" dirty="0">
                <a:solidFill>
                  <a:schemeClr val="bg1"/>
                </a:solidFill>
                <a:highlight>
                  <a:srgbClr val="6666FF"/>
                </a:highlight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Панельные исследования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b="1" dirty="0">
                <a:solidFill>
                  <a:schemeClr val="bg1"/>
                </a:solidFill>
                <a:highlight>
                  <a:srgbClr val="6666FF"/>
                </a:highlight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Социальные сети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b="1" dirty="0">
                <a:solidFill>
                  <a:schemeClr val="bg1"/>
                </a:solidFill>
                <a:highlight>
                  <a:srgbClr val="6666FF"/>
                </a:highlight>
                <a:latin typeface="Gilroy "/>
                <a:ea typeface="Tahoma" panose="020B0604030504040204" pitchFamily="34" charset="0"/>
                <a:cs typeface="Tahoma" panose="020B0604030504040204" pitchFamily="34" charset="0"/>
              </a:rPr>
              <a:t>Распознавание  образов и объектов</a:t>
            </a:r>
          </a:p>
          <a:p>
            <a:endParaRPr lang="en-US" sz="1600" dirty="0">
              <a:solidFill>
                <a:schemeClr val="tx1"/>
              </a:solidFill>
              <a:latin typeface="Century Gothic" panose="020B0502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28107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02020"/>
        </a:solidFill>
        <a:effectLst/>
      </p:bgPr>
    </p:bg>
    <p:spTree>
      <p:nvGrpSpPr>
        <p:cNvPr id="1" name="Shape 7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764;p89">
            <a:extLst>
              <a:ext uri="{FF2B5EF4-FFF2-40B4-BE49-F238E27FC236}">
                <a16:creationId xmlns:a16="http://schemas.microsoft.com/office/drawing/2014/main" id="{47D8E5EB-2197-2247-9CE9-1169C380DA9A}"/>
              </a:ext>
            </a:extLst>
          </p:cNvPr>
          <p:cNvSpPr txBox="1"/>
          <p:nvPr/>
        </p:nvSpPr>
        <p:spPr>
          <a:xfrm>
            <a:off x="622796" y="102675"/>
            <a:ext cx="9222244" cy="11815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ru-RU"/>
            </a:defPPr>
            <a:lvl1pPr marR="0" lvl="0" indent="0" fontAlgn="auto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1" i="0" u="none" strike="noStrike" cap="none" spc="0" normalizeH="0" baseline="0">
                <a:ln>
                  <a:noFill/>
                </a:ln>
                <a:solidFill>
                  <a:srgbClr val="111746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>
              <a:lnSpc>
                <a:spcPct val="120000"/>
              </a:lnSpc>
            </a:pPr>
            <a:r>
              <a:rPr lang="ru-RU" sz="2800" dirty="0">
                <a:solidFill>
                  <a:schemeClr val="bg1"/>
                </a:solidFill>
                <a:latin typeface="Gilroy ExtraBold" panose="00000900000000000000" pitchFamily="50" charset="-52"/>
                <a:sym typeface="Arial Black"/>
              </a:rPr>
              <a:t>Как искать потребителя? </a:t>
            </a:r>
          </a:p>
          <a:p>
            <a:pPr>
              <a:lnSpc>
                <a:spcPct val="120000"/>
              </a:lnSpc>
            </a:pPr>
            <a:r>
              <a:rPr lang="en-US" sz="1800" dirty="0" err="1">
                <a:solidFill>
                  <a:schemeClr val="bg1">
                    <a:lumMod val="65000"/>
                  </a:schemeClr>
                </a:solidFill>
                <a:latin typeface="Gilroy ExtraBold" panose="00000900000000000000" pitchFamily="50" charset="-52"/>
                <a:sym typeface="Arial Black"/>
              </a:rPr>
              <a:t>Brandformance</a:t>
            </a:r>
            <a:r>
              <a:rPr lang="ru-RU" sz="1800" dirty="0">
                <a:solidFill>
                  <a:schemeClr val="bg1">
                    <a:lumMod val="65000"/>
                  </a:schemeClr>
                </a:solidFill>
                <a:latin typeface="Gilroy ExtraBold" panose="00000900000000000000" pitchFamily="50" charset="-52"/>
                <a:sym typeface="Arial Black"/>
              </a:rPr>
              <a:t>-подход</a:t>
            </a:r>
            <a:r>
              <a:rPr lang="en-US" sz="1800" dirty="0">
                <a:solidFill>
                  <a:schemeClr val="bg1">
                    <a:lumMod val="65000"/>
                  </a:schemeClr>
                </a:solidFill>
                <a:latin typeface="Gilroy ExtraBold" panose="00000900000000000000" pitchFamily="50" charset="-52"/>
                <a:sym typeface="Arial Black"/>
              </a:rPr>
              <a:t>: </a:t>
            </a:r>
            <a:r>
              <a:rPr lang="ru-RU" sz="1800" dirty="0">
                <a:solidFill>
                  <a:schemeClr val="bg1">
                    <a:lumMod val="65000"/>
                  </a:schemeClr>
                </a:solidFill>
                <a:latin typeface="Gilroy ExtraBold" panose="00000900000000000000" pitchFamily="50" charset="-52"/>
                <a:sym typeface="Arial Black"/>
              </a:rPr>
              <a:t>работа с потребителем на всех уровнях воронки</a:t>
            </a:r>
          </a:p>
        </p:txBody>
      </p:sp>
      <p:pic>
        <p:nvPicPr>
          <p:cNvPr id="18" name="Рисунок 17">
            <a:extLst>
              <a:ext uri="{FF2B5EF4-FFF2-40B4-BE49-F238E27FC236}">
                <a16:creationId xmlns:a16="http://schemas.microsoft.com/office/drawing/2014/main" id="{A6E43CAE-345F-A29E-0057-FB90639DFB1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917955" y="2378448"/>
            <a:ext cx="8064253" cy="2210314"/>
          </a:xfrm>
          <a:prstGeom prst="rect">
            <a:avLst/>
          </a:prstGeom>
        </p:spPr>
      </p:pic>
      <p:sp>
        <p:nvSpPr>
          <p:cNvPr id="42" name="TextBox 41">
            <a:extLst>
              <a:ext uri="{FF2B5EF4-FFF2-40B4-BE49-F238E27FC236}">
                <a16:creationId xmlns:a16="http://schemas.microsoft.com/office/drawing/2014/main" id="{127922B3-6906-6B42-BB12-580518E273A3}"/>
              </a:ext>
            </a:extLst>
          </p:cNvPr>
          <p:cNvSpPr txBox="1"/>
          <p:nvPr/>
        </p:nvSpPr>
        <p:spPr>
          <a:xfrm>
            <a:off x="2167111" y="1757533"/>
            <a:ext cx="480232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all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highlight>
                  <a:srgbClr val="CA2159"/>
                </a:highlight>
                <a:uLnTx/>
                <a:uFillTx/>
                <a:latin typeface="Gilroy "/>
                <a:ea typeface="Tahoma" panose="020B0604030504040204" pitchFamily="34" charset="0"/>
                <a:cs typeface="Tahoma" panose="020B0604030504040204" pitchFamily="34" charset="0"/>
                <a:sym typeface="Arial"/>
              </a:rPr>
              <a:t>BRAND</a:t>
            </a:r>
            <a:r>
              <a:rPr kumimoji="0" lang="en-US" sz="2400" b="1" i="0" u="none" strike="noStrike" kern="1200" cap="all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highlight>
                  <a:srgbClr val="653BF5"/>
                </a:highlight>
                <a:uLnTx/>
                <a:uFillTx/>
                <a:latin typeface="Gilroy "/>
                <a:ea typeface="Tahoma" panose="020B0604030504040204" pitchFamily="34" charset="0"/>
                <a:cs typeface="Tahoma" panose="020B0604030504040204" pitchFamily="34" charset="0"/>
                <a:sym typeface="Arial"/>
              </a:rPr>
              <a:t>FORMANCE</a:t>
            </a:r>
            <a:endParaRPr kumimoji="0" lang="ru-RU" sz="2400" b="1" i="0" u="none" strike="noStrike" kern="1200" cap="all" spc="0" normalizeH="0" baseline="0" noProof="0" dirty="0">
              <a:ln>
                <a:noFill/>
              </a:ln>
              <a:solidFill>
                <a:prstClr val="white"/>
              </a:solidFill>
              <a:effectLst/>
              <a:highlight>
                <a:srgbClr val="653BF5"/>
              </a:highlight>
              <a:uLnTx/>
              <a:uFillTx/>
              <a:latin typeface="Gilroy "/>
              <a:ea typeface="Tahoma" panose="020B0604030504040204" pitchFamily="34" charset="0"/>
              <a:cs typeface="Tahoma" panose="020B0604030504040204" pitchFamily="34" charset="0"/>
              <a:sym typeface="Arial"/>
            </a:endParaRPr>
          </a:p>
        </p:txBody>
      </p:sp>
      <p:sp>
        <p:nvSpPr>
          <p:cNvPr id="43" name="Прямоугольник 42">
            <a:extLst>
              <a:ext uri="{FF2B5EF4-FFF2-40B4-BE49-F238E27FC236}">
                <a16:creationId xmlns:a16="http://schemas.microsoft.com/office/drawing/2014/main" id="{3004C9CC-AD94-454A-81EA-29B6587A1CBF}"/>
              </a:ext>
            </a:extLst>
          </p:cNvPr>
          <p:cNvSpPr/>
          <p:nvPr/>
        </p:nvSpPr>
        <p:spPr>
          <a:xfrm>
            <a:off x="6002848" y="1711232"/>
            <a:ext cx="41874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ilroy "/>
                <a:cs typeface="Arial"/>
                <a:sym typeface="Arial"/>
              </a:rPr>
              <a:t>синхронизация каналов </a:t>
            </a: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ilroy "/>
                <a:cs typeface="Arial"/>
                <a:sym typeface="Arial"/>
              </a:rPr>
              <a:t>и совмещение принципов планирования</a:t>
            </a:r>
          </a:p>
        </p:txBody>
      </p:sp>
      <p:sp>
        <p:nvSpPr>
          <p:cNvPr id="44" name="Прямоугольник 43">
            <a:extLst>
              <a:ext uri="{FF2B5EF4-FFF2-40B4-BE49-F238E27FC236}">
                <a16:creationId xmlns:a16="http://schemas.microsoft.com/office/drawing/2014/main" id="{F47AC04C-2A59-EC45-BC94-DB0938E06E8B}"/>
              </a:ext>
            </a:extLst>
          </p:cNvPr>
          <p:cNvSpPr/>
          <p:nvPr/>
        </p:nvSpPr>
        <p:spPr>
          <a:xfrm>
            <a:off x="2606956" y="4580751"/>
            <a:ext cx="6461299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Gilroy "/>
              <a:cs typeface="Arial"/>
              <a:sym typeface="Arial"/>
            </a:endParaRPr>
          </a:p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ilroy "/>
                <a:cs typeface="Arial"/>
                <a:sym typeface="Arial"/>
              </a:rPr>
              <a:t>НАПРАВЛЕННОЕ НА ДОСТИЖЕНИЕ ОБЩЕЙ ЦЕЛИ – </a:t>
            </a:r>
            <a:b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roy "/>
                <a:cs typeface="Arial"/>
                <a:sym typeface="Arial"/>
              </a:rPr>
            </a:b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highlight>
                  <a:srgbClr val="653BF5"/>
                </a:highlight>
                <a:uLnTx/>
                <a:uFillTx/>
                <a:latin typeface="Gilroy "/>
                <a:cs typeface="Arial"/>
                <a:sym typeface="Arial"/>
              </a:rPr>
              <a:t>ПОВЫШЕНИЕ УЗНАВАЕМОСТИ И ИНТЕРЕСА К БРЕНДУ </a:t>
            </a:r>
            <a:b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highlight>
                  <a:srgbClr val="653BF5"/>
                </a:highlight>
                <a:uLnTx/>
                <a:uFillTx/>
                <a:latin typeface="Gilroy "/>
                <a:cs typeface="Arial"/>
                <a:sym typeface="Arial"/>
              </a:rPr>
            </a:b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highlight>
                  <a:srgbClr val="653BF5"/>
                </a:highlight>
                <a:uLnTx/>
                <a:uFillTx/>
                <a:latin typeface="Gilroy "/>
                <a:cs typeface="Arial"/>
                <a:sym typeface="Arial"/>
              </a:rPr>
              <a:t>С МАКСИМИЗАЦИЕЙ КОНВЕРСИИ В ВЫДАЧУ</a:t>
            </a:r>
          </a:p>
        </p:txBody>
      </p:sp>
      <p:sp>
        <p:nvSpPr>
          <p:cNvPr id="46" name="Знак ''плюс'' 32">
            <a:extLst>
              <a:ext uri="{FF2B5EF4-FFF2-40B4-BE49-F238E27FC236}">
                <a16:creationId xmlns:a16="http://schemas.microsoft.com/office/drawing/2014/main" id="{5B78BBEE-AD30-FC45-BCAA-3818ED41DB22}"/>
              </a:ext>
            </a:extLst>
          </p:cNvPr>
          <p:cNvSpPr/>
          <p:nvPr/>
        </p:nvSpPr>
        <p:spPr>
          <a:xfrm>
            <a:off x="5851794" y="3396460"/>
            <a:ext cx="192619" cy="192619"/>
          </a:xfrm>
          <a:prstGeom prst="mathPlus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D97045E6-2060-B80A-C87B-17596C19F9D7}"/>
              </a:ext>
            </a:extLst>
          </p:cNvPr>
          <p:cNvSpPr/>
          <p:nvPr/>
        </p:nvSpPr>
        <p:spPr>
          <a:xfrm>
            <a:off x="8393617" y="2731490"/>
            <a:ext cx="205074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600" dirty="0">
                <a:solidFill>
                  <a:schemeClr val="bg1"/>
                </a:solidFill>
                <a:latin typeface="Gilroy "/>
                <a:cs typeface="Arial"/>
                <a:sym typeface="Arial"/>
              </a:rPr>
              <a:t>Сконвертировать </a:t>
            </a: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600" dirty="0">
                <a:solidFill>
                  <a:schemeClr val="bg1"/>
                </a:solidFill>
                <a:latin typeface="Gilroy "/>
                <a:cs typeface="Arial"/>
                <a:sym typeface="Arial"/>
              </a:rPr>
              <a:t>в результат</a:t>
            </a: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Gilroy "/>
              <a:cs typeface="Arial"/>
              <a:sym typeface="Arial"/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BB1A90F4-C42A-C2A6-DD73-8039D080A5DC}"/>
              </a:ext>
            </a:extLst>
          </p:cNvPr>
          <p:cNvSpPr/>
          <p:nvPr/>
        </p:nvSpPr>
        <p:spPr>
          <a:xfrm>
            <a:off x="1879653" y="2611747"/>
            <a:ext cx="180929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ilroy "/>
                <a:cs typeface="Arial"/>
                <a:sym typeface="Arial"/>
              </a:rPr>
              <a:t>Зацепить, </a:t>
            </a: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600" dirty="0">
                <a:solidFill>
                  <a:schemeClr val="bg1"/>
                </a:solidFill>
                <a:latin typeface="Gilroy "/>
                <a:cs typeface="Arial"/>
                <a:sym typeface="Arial"/>
              </a:rPr>
              <a:t>з</a:t>
            </a:r>
            <a:r>
              <a:rPr kumimoji="0" lang="ru-RU" sz="1600" b="0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ilroy "/>
                <a:cs typeface="Arial"/>
                <a:sym typeface="Arial"/>
              </a:rPr>
              <a:t>аинтересовать</a:t>
            </a: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Gilroy "/>
              <a:cs typeface="Arial"/>
              <a:sym typeface="Arial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ilroy "/>
                <a:cs typeface="Arial"/>
                <a:sym typeface="Arial"/>
              </a:rPr>
              <a:t>продуктом</a:t>
            </a: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A5408AF6-F6D6-28E3-657C-8569CFE1AE01}"/>
              </a:ext>
            </a:extLst>
          </p:cNvPr>
          <p:cNvSpPr/>
          <p:nvPr/>
        </p:nvSpPr>
        <p:spPr>
          <a:xfrm>
            <a:off x="1879653" y="3829904"/>
            <a:ext cx="180929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ilroy "/>
                <a:cs typeface="Arial"/>
                <a:sym typeface="Arial"/>
              </a:rPr>
              <a:t>Имиджевые</a:t>
            </a: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600" dirty="0">
                <a:solidFill>
                  <a:schemeClr val="bg1"/>
                </a:solidFill>
                <a:latin typeface="Gilroy "/>
                <a:cs typeface="Arial"/>
                <a:sym typeface="Arial"/>
              </a:rPr>
              <a:t>инструменты</a:t>
            </a: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ilroy "/>
                <a:cs typeface="Arial"/>
                <a:sym typeface="Arial"/>
              </a:rPr>
              <a:t> </a:t>
            </a: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Gilroy "/>
              <a:cs typeface="Arial"/>
              <a:sym typeface="Arial"/>
            </a:endParaRP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6694C271-64F1-E215-01B5-6D146C6C9E16}"/>
              </a:ext>
            </a:extLst>
          </p:cNvPr>
          <p:cNvSpPr/>
          <p:nvPr/>
        </p:nvSpPr>
        <p:spPr>
          <a:xfrm>
            <a:off x="8393617" y="3820112"/>
            <a:ext cx="205074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ilroy "/>
                <a:cs typeface="Arial"/>
                <a:sym typeface="Arial"/>
              </a:rPr>
              <a:t>Конверсионные </a:t>
            </a: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600" dirty="0">
                <a:solidFill>
                  <a:schemeClr val="bg1"/>
                </a:solidFill>
                <a:latin typeface="Gilroy "/>
                <a:cs typeface="Arial"/>
                <a:sym typeface="Arial"/>
              </a:rPr>
              <a:t>инструменты</a:t>
            </a: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Gilroy "/>
              <a:cs typeface="Arial"/>
              <a:sym typeface="Arial"/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09D1237B-D31C-50F7-D695-BB6EB1DC320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966355" y="379485"/>
            <a:ext cx="1793246" cy="87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5622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0202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2820;p351">
            <a:extLst>
              <a:ext uri="{FF2B5EF4-FFF2-40B4-BE49-F238E27FC236}">
                <a16:creationId xmlns:a16="http://schemas.microsoft.com/office/drawing/2014/main" id="{07CA5031-FBA0-9732-6A86-16F5494338D5}"/>
              </a:ext>
            </a:extLst>
          </p:cNvPr>
          <p:cNvSpPr txBox="1">
            <a:spLocks/>
          </p:cNvSpPr>
          <p:nvPr/>
        </p:nvSpPr>
        <p:spPr>
          <a:xfrm>
            <a:off x="613397" y="-58762"/>
            <a:ext cx="11360800" cy="124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lnSpc>
                <a:spcPct val="90000"/>
              </a:lnSpc>
            </a:pPr>
            <a:r>
              <a:rPr lang="ru-RU" sz="2800" b="1" kern="0" dirty="0">
                <a:solidFill>
                  <a:schemeClr val="bg1"/>
                </a:solidFill>
                <a:latin typeface="Gilroy ExtraBold" panose="00000900000000000000" pitchFamily="50" charset="-52"/>
                <a:sym typeface="Arial Black"/>
              </a:rPr>
              <a:t>Три ключевых плюса </a:t>
            </a:r>
            <a:r>
              <a:rPr lang="en-US" sz="1800" b="1" kern="0" dirty="0" err="1">
                <a:solidFill>
                  <a:schemeClr val="bg1">
                    <a:lumMod val="65000"/>
                  </a:schemeClr>
                </a:solidFill>
                <a:latin typeface="Gilroy ExtraBold" panose="00000900000000000000" pitchFamily="50" charset="-52"/>
                <a:sym typeface="Arial Black"/>
              </a:rPr>
              <a:t>brandformance</a:t>
            </a:r>
            <a:r>
              <a:rPr lang="ru-RU" sz="1800" b="1" kern="0" dirty="0">
                <a:solidFill>
                  <a:schemeClr val="bg1">
                    <a:lumMod val="65000"/>
                  </a:schemeClr>
                </a:solidFill>
                <a:latin typeface="Gilroy ExtraBold" panose="00000900000000000000" pitchFamily="50" charset="-52"/>
                <a:sym typeface="Arial Black"/>
              </a:rPr>
              <a:t>-подхода </a:t>
            </a:r>
            <a:endParaRPr lang="ru-RU" sz="1800" kern="0" dirty="0">
              <a:solidFill>
                <a:schemeClr val="bg1">
                  <a:lumMod val="65000"/>
                </a:schemeClr>
              </a:solidFill>
              <a:latin typeface="Gilroy ExtraBold" panose="00000900000000000000" pitchFamily="50" charset="-52"/>
            </a:endParaRPr>
          </a:p>
        </p:txBody>
      </p:sp>
      <p:sp>
        <p:nvSpPr>
          <p:cNvPr id="5" name="Google Shape;593;g11a5db64a16_1_75">
            <a:extLst>
              <a:ext uri="{FF2B5EF4-FFF2-40B4-BE49-F238E27FC236}">
                <a16:creationId xmlns:a16="http://schemas.microsoft.com/office/drawing/2014/main" id="{D7F18AE3-F3D5-B15A-D364-19F1F723DE90}"/>
              </a:ext>
            </a:extLst>
          </p:cNvPr>
          <p:cNvSpPr/>
          <p:nvPr/>
        </p:nvSpPr>
        <p:spPr>
          <a:xfrm>
            <a:off x="1515945" y="1194524"/>
            <a:ext cx="9140654" cy="573957"/>
          </a:xfrm>
          <a:prstGeom prst="roundRect">
            <a:avLst>
              <a:gd name="adj" fmla="val 50000"/>
            </a:avLst>
          </a:prstGeom>
          <a:solidFill>
            <a:srgbClr val="653BF5"/>
          </a:solidFill>
          <a:ln w="19050" cap="flat" cmpd="sng">
            <a:noFill/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 defTabSz="914377">
              <a:buClr>
                <a:srgbClr val="000000"/>
              </a:buClr>
            </a:pPr>
            <a:r>
              <a:rPr lang="ru-RU" sz="1600" kern="0" dirty="0">
                <a:solidFill>
                  <a:prstClr val="white"/>
                </a:solidFill>
                <a:latin typeface="Gilroy ExtraBold" panose="00000900000000000000" pitchFamily="50" charset="-52"/>
                <a:ea typeface="Tahoma" panose="020B0604030504040204" pitchFamily="34" charset="0"/>
                <a:cs typeface="Tahoma" panose="020B0604030504040204" pitchFamily="34" charset="0"/>
              </a:rPr>
              <a:t>Одновременная работа в медиа над верхом и низом воронки</a:t>
            </a:r>
          </a:p>
        </p:txBody>
      </p:sp>
      <p:sp>
        <p:nvSpPr>
          <p:cNvPr id="6" name="Google Shape;593;g11a5db64a16_1_75">
            <a:extLst>
              <a:ext uri="{FF2B5EF4-FFF2-40B4-BE49-F238E27FC236}">
                <a16:creationId xmlns:a16="http://schemas.microsoft.com/office/drawing/2014/main" id="{90C0D8AD-CBBD-55D8-08E7-E0AB821ACA8B}"/>
              </a:ext>
            </a:extLst>
          </p:cNvPr>
          <p:cNvSpPr/>
          <p:nvPr/>
        </p:nvSpPr>
        <p:spPr>
          <a:xfrm>
            <a:off x="1515945" y="2038073"/>
            <a:ext cx="9140654" cy="573957"/>
          </a:xfrm>
          <a:prstGeom prst="roundRect">
            <a:avLst>
              <a:gd name="adj" fmla="val 50000"/>
            </a:avLst>
          </a:prstGeom>
          <a:solidFill>
            <a:srgbClr val="653BF5"/>
          </a:solidFill>
          <a:ln w="19050" cap="flat" cmpd="sng">
            <a:noFill/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 defTabSz="914377">
              <a:buClr>
                <a:srgbClr val="000000"/>
              </a:buClr>
            </a:pPr>
            <a:r>
              <a:rPr lang="ru-RU" sz="1600" kern="0" dirty="0">
                <a:solidFill>
                  <a:prstClr val="white"/>
                </a:solidFill>
                <a:latin typeface="Gilroy ExtraBold" panose="00000900000000000000" pitchFamily="50" charset="-52"/>
                <a:ea typeface="Tahoma" panose="020B0604030504040204" pitchFamily="34" charset="0"/>
                <a:cs typeface="Tahoma" panose="020B0604030504040204" pitchFamily="34" charset="0"/>
              </a:rPr>
              <a:t>Комплексный подход к аналитике: от бренд метрик до продаж</a:t>
            </a:r>
          </a:p>
        </p:txBody>
      </p:sp>
      <p:sp>
        <p:nvSpPr>
          <p:cNvPr id="7" name="Google Shape;593;g11a5db64a16_1_75">
            <a:extLst>
              <a:ext uri="{FF2B5EF4-FFF2-40B4-BE49-F238E27FC236}">
                <a16:creationId xmlns:a16="http://schemas.microsoft.com/office/drawing/2014/main" id="{3D052EA6-2076-ECF0-E660-9A41A6DFDF84}"/>
              </a:ext>
            </a:extLst>
          </p:cNvPr>
          <p:cNvSpPr/>
          <p:nvPr/>
        </p:nvSpPr>
        <p:spPr>
          <a:xfrm>
            <a:off x="1515945" y="2918606"/>
            <a:ext cx="9140654" cy="573957"/>
          </a:xfrm>
          <a:prstGeom prst="roundRect">
            <a:avLst>
              <a:gd name="adj" fmla="val 50000"/>
            </a:avLst>
          </a:prstGeom>
          <a:solidFill>
            <a:srgbClr val="653BF5"/>
          </a:solidFill>
          <a:ln w="19050" cap="flat" cmpd="sng">
            <a:noFill/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 defTabSz="914377">
              <a:buClr>
                <a:srgbClr val="000000"/>
              </a:buClr>
            </a:pPr>
            <a:r>
              <a:rPr lang="ru-RU" sz="1600" kern="0" dirty="0">
                <a:solidFill>
                  <a:prstClr val="white"/>
                </a:solidFill>
                <a:latin typeface="Gilroy ExtraBold" panose="00000900000000000000" pitchFamily="50" charset="-52"/>
                <a:ea typeface="Tahoma" panose="020B0604030504040204" pitchFamily="34" charset="0"/>
                <a:cs typeface="Tahoma" panose="020B0604030504040204" pitchFamily="34" charset="0"/>
              </a:rPr>
              <a:t>Оптимизация инвестиций</a:t>
            </a:r>
          </a:p>
        </p:txBody>
      </p:sp>
      <p:sp>
        <p:nvSpPr>
          <p:cNvPr id="10" name="Google Shape;2820;p351">
            <a:extLst>
              <a:ext uri="{FF2B5EF4-FFF2-40B4-BE49-F238E27FC236}">
                <a16:creationId xmlns:a16="http://schemas.microsoft.com/office/drawing/2014/main" id="{68276206-F4D4-C084-FF03-907C9AB58F1F}"/>
              </a:ext>
            </a:extLst>
          </p:cNvPr>
          <p:cNvSpPr txBox="1">
            <a:spLocks/>
          </p:cNvSpPr>
          <p:nvPr/>
        </p:nvSpPr>
        <p:spPr>
          <a:xfrm>
            <a:off x="613397" y="3857559"/>
            <a:ext cx="10335910" cy="7680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lnSpc>
                <a:spcPct val="90000"/>
              </a:lnSpc>
            </a:pPr>
            <a:r>
              <a:rPr lang="ru-RU" sz="2800" b="1" kern="0" dirty="0">
                <a:solidFill>
                  <a:schemeClr val="bg1"/>
                </a:solidFill>
                <a:latin typeface="Gilroy ExtraBold" panose="00000900000000000000" pitchFamily="50" charset="-52"/>
                <a:sym typeface="Arial Black"/>
              </a:rPr>
              <a:t>Однако стоит понимать, что:</a:t>
            </a:r>
          </a:p>
        </p:txBody>
      </p:sp>
      <p:sp>
        <p:nvSpPr>
          <p:cNvPr id="11" name="Google Shape;593;g11a5db64a16_1_75">
            <a:extLst>
              <a:ext uri="{FF2B5EF4-FFF2-40B4-BE49-F238E27FC236}">
                <a16:creationId xmlns:a16="http://schemas.microsoft.com/office/drawing/2014/main" id="{447F9E9D-B153-ACFD-C7DC-9C87BE6D0EC1}"/>
              </a:ext>
            </a:extLst>
          </p:cNvPr>
          <p:cNvSpPr/>
          <p:nvPr/>
        </p:nvSpPr>
        <p:spPr>
          <a:xfrm>
            <a:off x="1525673" y="4908442"/>
            <a:ext cx="9140654" cy="573957"/>
          </a:xfrm>
          <a:prstGeom prst="roundRect">
            <a:avLst>
              <a:gd name="adj" fmla="val 50000"/>
            </a:avLst>
          </a:prstGeom>
          <a:solidFill>
            <a:srgbClr val="CA2159"/>
          </a:solidFill>
          <a:ln w="19050" cap="flat" cmpd="sng">
            <a:noFill/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 defTabSz="914377">
              <a:buClr>
                <a:srgbClr val="000000"/>
              </a:buClr>
            </a:pPr>
            <a:r>
              <a:rPr lang="ru-RU" sz="1600" kern="0" dirty="0">
                <a:solidFill>
                  <a:schemeClr val="bg1"/>
                </a:solidFill>
                <a:latin typeface="Gilroy ExtraBold" panose="00000900000000000000" pitchFamily="50" charset="-52"/>
                <a:ea typeface="Tahoma" panose="020B0604030504040204" pitchFamily="34" charset="0"/>
                <a:cs typeface="Tahoma" panose="020B0604030504040204" pitchFamily="34" charset="0"/>
              </a:rPr>
              <a:t>Универсальной «формулы» не существует</a:t>
            </a:r>
          </a:p>
        </p:txBody>
      </p:sp>
      <p:sp>
        <p:nvSpPr>
          <p:cNvPr id="12" name="Google Shape;593;g11a5db64a16_1_75">
            <a:extLst>
              <a:ext uri="{FF2B5EF4-FFF2-40B4-BE49-F238E27FC236}">
                <a16:creationId xmlns:a16="http://schemas.microsoft.com/office/drawing/2014/main" id="{B9A7D658-BAA1-2D2C-2B96-DE8AFDE89D99}"/>
              </a:ext>
            </a:extLst>
          </p:cNvPr>
          <p:cNvSpPr/>
          <p:nvPr/>
        </p:nvSpPr>
        <p:spPr>
          <a:xfrm>
            <a:off x="1525673" y="5680894"/>
            <a:ext cx="9140654" cy="573957"/>
          </a:xfrm>
          <a:prstGeom prst="roundRect">
            <a:avLst>
              <a:gd name="adj" fmla="val 50000"/>
            </a:avLst>
          </a:prstGeom>
          <a:solidFill>
            <a:srgbClr val="CA2159"/>
          </a:solidFill>
          <a:ln w="19050" cap="flat" cmpd="sng">
            <a:noFill/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 defTabSz="914377">
              <a:buClr>
                <a:srgbClr val="000000"/>
              </a:buClr>
            </a:pPr>
            <a:r>
              <a:rPr lang="ru-RU" sz="1600" kern="0" dirty="0">
                <a:solidFill>
                  <a:schemeClr val="bg1"/>
                </a:solidFill>
                <a:latin typeface="Gilroy ExtraBold" panose="00000900000000000000" pitchFamily="50" charset="-52"/>
                <a:ea typeface="Tahoma" panose="020B0604030504040204" pitchFamily="34" charset="0"/>
                <a:cs typeface="Tahoma" panose="020B0604030504040204" pitchFamily="34" charset="0"/>
              </a:rPr>
              <a:t>Успех достигается методом проб и ошибок</a:t>
            </a:r>
          </a:p>
        </p:txBody>
      </p:sp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47C8221C-6004-4CC5-6766-EEE59DC26D9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966355" y="379485"/>
            <a:ext cx="1793246" cy="87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61705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Прямоугольник: скругленные углы 33">
            <a:extLst>
              <a:ext uri="{FF2B5EF4-FFF2-40B4-BE49-F238E27FC236}">
                <a16:creationId xmlns:a16="http://schemas.microsoft.com/office/drawing/2014/main" id="{70C83FCB-8DAD-D4B8-1DE8-7EF9F3D0D657}"/>
              </a:ext>
            </a:extLst>
          </p:cNvPr>
          <p:cNvSpPr/>
          <p:nvPr/>
        </p:nvSpPr>
        <p:spPr>
          <a:xfrm>
            <a:off x="8908885" y="1139351"/>
            <a:ext cx="2551277" cy="1128776"/>
          </a:xfrm>
          <a:prstGeom prst="roundRect">
            <a:avLst/>
          </a:prstGeom>
          <a:solidFill>
            <a:srgbClr val="653B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Gilroy ExtraBold" panose="00000900000000000000" pitchFamily="50" charset="-52"/>
            </a:endParaRPr>
          </a:p>
        </p:txBody>
      </p:sp>
      <p:sp>
        <p:nvSpPr>
          <p:cNvPr id="35" name="Прямоугольник: скругленные углы 34">
            <a:extLst>
              <a:ext uri="{FF2B5EF4-FFF2-40B4-BE49-F238E27FC236}">
                <a16:creationId xmlns:a16="http://schemas.microsoft.com/office/drawing/2014/main" id="{361D2DF1-F5B2-7114-C180-770F5A5E109B}"/>
              </a:ext>
            </a:extLst>
          </p:cNvPr>
          <p:cNvSpPr/>
          <p:nvPr/>
        </p:nvSpPr>
        <p:spPr>
          <a:xfrm>
            <a:off x="3454017" y="1139351"/>
            <a:ext cx="2644911" cy="1128776"/>
          </a:xfrm>
          <a:prstGeom prst="roundRect">
            <a:avLst/>
          </a:prstGeom>
          <a:solidFill>
            <a:srgbClr val="653B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Gilroy ExtraBold" panose="00000900000000000000" pitchFamily="50" charset="-52"/>
            </a:endParaRPr>
          </a:p>
        </p:txBody>
      </p:sp>
      <p:sp>
        <p:nvSpPr>
          <p:cNvPr id="36" name="Прямоугольник: скругленные углы 35">
            <a:extLst>
              <a:ext uri="{FF2B5EF4-FFF2-40B4-BE49-F238E27FC236}">
                <a16:creationId xmlns:a16="http://schemas.microsoft.com/office/drawing/2014/main" id="{5C9BB0A9-2FC4-FBF2-E4B6-39EA61B392BF}"/>
              </a:ext>
            </a:extLst>
          </p:cNvPr>
          <p:cNvSpPr/>
          <p:nvPr/>
        </p:nvSpPr>
        <p:spPr>
          <a:xfrm>
            <a:off x="731838" y="1139351"/>
            <a:ext cx="2644911" cy="1128776"/>
          </a:xfrm>
          <a:prstGeom prst="roundRect">
            <a:avLst/>
          </a:prstGeom>
          <a:solidFill>
            <a:srgbClr val="653B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Gilroy ExtraBold" panose="00000900000000000000" pitchFamily="50" charset="-52"/>
            </a:endParaRPr>
          </a:p>
        </p:txBody>
      </p:sp>
      <p:sp>
        <p:nvSpPr>
          <p:cNvPr id="37" name="Google Shape;764;p89">
            <a:extLst>
              <a:ext uri="{FF2B5EF4-FFF2-40B4-BE49-F238E27FC236}">
                <a16:creationId xmlns:a16="http://schemas.microsoft.com/office/drawing/2014/main" id="{F3C7FF65-E1A5-B16B-BE7F-2661BC0E223A}"/>
              </a:ext>
            </a:extLst>
          </p:cNvPr>
          <p:cNvSpPr txBox="1"/>
          <p:nvPr/>
        </p:nvSpPr>
        <p:spPr>
          <a:xfrm>
            <a:off x="627089" y="332226"/>
            <a:ext cx="10266945" cy="4800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33" tIns="45700" rIns="91433" bIns="45700" anchor="t" anchorCtr="0">
            <a:spAutoFit/>
          </a:bodyPr>
          <a:lstStyle/>
          <a:p>
            <a:pPr defTabSz="1219170">
              <a:lnSpc>
                <a:spcPct val="90000"/>
              </a:lnSpc>
              <a:buClr>
                <a:srgbClr val="111746"/>
              </a:buClr>
              <a:buSzPts val="2700"/>
              <a:tabLst>
                <a:tab pos="2149475" algn="l"/>
              </a:tabLst>
              <a:defRPr/>
            </a:pPr>
            <a:r>
              <a:rPr lang="ru-RU" sz="2800" b="1" kern="0" dirty="0">
                <a:solidFill>
                  <a:srgbClr val="202020"/>
                </a:solidFill>
                <a:latin typeface="Gilroy ExtraBold" panose="00000900000000000000" pitchFamily="50" charset="-52"/>
                <a:ea typeface="Arial Black"/>
                <a:cs typeface="Arial Black"/>
                <a:sym typeface="Arial Black"/>
              </a:rPr>
              <a:t>Как работать с потребителем? </a:t>
            </a:r>
            <a:r>
              <a:rPr lang="en" b="1" kern="0" dirty="0">
                <a:solidFill>
                  <a:schemeClr val="bg1">
                    <a:lumMod val="65000"/>
                  </a:schemeClr>
                </a:solidFill>
                <a:latin typeface="Gilroy ExtraBold" panose="00000900000000000000" pitchFamily="50" charset="-52"/>
                <a:ea typeface="Arial Black"/>
                <a:cs typeface="Arial Black"/>
                <a:sym typeface="Arial Black"/>
              </a:rPr>
              <a:t>E-com related </a:t>
            </a:r>
            <a:r>
              <a:rPr lang="ru-RU" b="1" kern="0" dirty="0">
                <a:solidFill>
                  <a:schemeClr val="bg1">
                    <a:lumMod val="65000"/>
                  </a:schemeClr>
                </a:solidFill>
                <a:latin typeface="Gilroy ExtraBold" panose="00000900000000000000" pitchFamily="50" charset="-52"/>
                <a:ea typeface="Arial Black"/>
                <a:cs typeface="Arial Black"/>
                <a:sym typeface="Arial Black"/>
              </a:rPr>
              <a:t>сервисы</a:t>
            </a:r>
          </a:p>
        </p:txBody>
      </p:sp>
      <p:sp>
        <p:nvSpPr>
          <p:cNvPr id="38" name="Google Shape;229;p35">
            <a:extLst>
              <a:ext uri="{FF2B5EF4-FFF2-40B4-BE49-F238E27FC236}">
                <a16:creationId xmlns:a16="http://schemas.microsoft.com/office/drawing/2014/main" id="{5879B4D2-3DF6-977E-B38F-0C93D2E80723}"/>
              </a:ext>
            </a:extLst>
          </p:cNvPr>
          <p:cNvSpPr txBox="1"/>
          <p:nvPr/>
        </p:nvSpPr>
        <p:spPr>
          <a:xfrm>
            <a:off x="731838" y="1090133"/>
            <a:ext cx="2285947" cy="11545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defTabSz="1219170">
              <a:buClr>
                <a:srgbClr val="000000"/>
              </a:buClr>
              <a:buSzPts val="1200"/>
              <a:defRPr/>
            </a:pPr>
            <a:r>
              <a:rPr lang="en-US" sz="1600" b="1" kern="0" dirty="0">
                <a:solidFill>
                  <a:schemeClr val="bg1"/>
                </a:solidFill>
                <a:latin typeface="Gilroy ExtraBold" panose="00000900000000000000" pitchFamily="50" charset="-52"/>
                <a:ea typeface="Arial"/>
                <a:cs typeface="Arial"/>
                <a:sym typeface="Arial"/>
              </a:rPr>
              <a:t>Behind the Shelf </a:t>
            </a:r>
          </a:p>
          <a:p>
            <a:pPr defTabSz="1219170">
              <a:buClr>
                <a:srgbClr val="000000"/>
              </a:buClr>
              <a:buSzPts val="1200"/>
              <a:defRPr/>
            </a:pPr>
            <a:r>
              <a:rPr lang="ru-RU" sz="1200" kern="0" dirty="0">
                <a:solidFill>
                  <a:schemeClr val="bg1"/>
                </a:solidFill>
                <a:latin typeface="Gilroy "/>
                <a:cs typeface="Arial"/>
                <a:sym typeface="Arial"/>
              </a:rPr>
              <a:t>Обеспечение работоспособности </a:t>
            </a:r>
            <a:r>
              <a:rPr lang="en-US" sz="1200" kern="0" dirty="0">
                <a:solidFill>
                  <a:schemeClr val="bg1"/>
                </a:solidFill>
                <a:latin typeface="Gilroy "/>
                <a:cs typeface="Arial"/>
                <a:sym typeface="Arial"/>
              </a:rPr>
              <a:t>e-com</a:t>
            </a:r>
            <a:endParaRPr sz="1200" kern="0" dirty="0">
              <a:solidFill>
                <a:schemeClr val="bg1"/>
              </a:solidFill>
              <a:latin typeface="Gilroy "/>
              <a:ea typeface="Arial"/>
              <a:cs typeface="Arial"/>
              <a:sym typeface="Arial"/>
            </a:endParaRPr>
          </a:p>
        </p:txBody>
      </p:sp>
      <p:sp>
        <p:nvSpPr>
          <p:cNvPr id="39" name="Google Shape;229;p35">
            <a:extLst>
              <a:ext uri="{FF2B5EF4-FFF2-40B4-BE49-F238E27FC236}">
                <a16:creationId xmlns:a16="http://schemas.microsoft.com/office/drawing/2014/main" id="{B578A435-05E4-5109-EF26-7CD6364A3BD4}"/>
              </a:ext>
            </a:extLst>
          </p:cNvPr>
          <p:cNvSpPr txBox="1"/>
          <p:nvPr/>
        </p:nvSpPr>
        <p:spPr>
          <a:xfrm>
            <a:off x="3470147" y="1090123"/>
            <a:ext cx="2549589" cy="11545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defTabSz="1219170">
              <a:buClr>
                <a:srgbClr val="000000"/>
              </a:buClr>
              <a:buSzPts val="1200"/>
              <a:defRPr/>
            </a:pPr>
            <a:r>
              <a:rPr lang="en-US" sz="1600" b="1" kern="0" dirty="0">
                <a:solidFill>
                  <a:schemeClr val="bg1"/>
                </a:solidFill>
                <a:latin typeface="Gilroy ExtraBold" panose="00000900000000000000" pitchFamily="50" charset="-52"/>
                <a:ea typeface="Arial"/>
                <a:cs typeface="Arial"/>
                <a:sym typeface="Arial"/>
              </a:rPr>
              <a:t>At the Shelf </a:t>
            </a:r>
          </a:p>
          <a:p>
            <a:pPr defTabSz="1219170">
              <a:buClr>
                <a:srgbClr val="000000"/>
              </a:buClr>
              <a:buSzPts val="1200"/>
              <a:defRPr/>
            </a:pPr>
            <a:r>
              <a:rPr lang="ru-RU" sz="1200" kern="0" dirty="0">
                <a:solidFill>
                  <a:schemeClr val="bg1"/>
                </a:solidFill>
                <a:latin typeface="Gilroy "/>
                <a:cs typeface="Arial"/>
                <a:sym typeface="Arial"/>
              </a:rPr>
              <a:t>Работа с контентом </a:t>
            </a:r>
            <a:endParaRPr lang="en-US" sz="1200" kern="0" dirty="0">
              <a:solidFill>
                <a:schemeClr val="bg1"/>
              </a:solidFill>
              <a:latin typeface="Gilroy "/>
              <a:cs typeface="Arial"/>
              <a:sym typeface="Arial"/>
            </a:endParaRPr>
          </a:p>
          <a:p>
            <a:pPr defTabSz="1219170">
              <a:buClr>
                <a:srgbClr val="000000"/>
              </a:buClr>
              <a:buSzPts val="1200"/>
              <a:defRPr/>
            </a:pPr>
            <a:r>
              <a:rPr lang="ru-RU" sz="1200" kern="0" dirty="0">
                <a:solidFill>
                  <a:schemeClr val="bg1"/>
                </a:solidFill>
                <a:latin typeface="Gilroy "/>
                <a:cs typeface="Arial"/>
                <a:sym typeface="Arial"/>
              </a:rPr>
              <a:t>и работоспособностью </a:t>
            </a:r>
            <a:endParaRPr lang="en-US" sz="1200" kern="0" dirty="0">
              <a:solidFill>
                <a:schemeClr val="bg1"/>
              </a:solidFill>
              <a:latin typeface="Gilroy "/>
              <a:cs typeface="Arial"/>
              <a:sym typeface="Arial"/>
            </a:endParaRPr>
          </a:p>
          <a:p>
            <a:pPr defTabSz="1219170">
              <a:buClr>
                <a:srgbClr val="000000"/>
              </a:buClr>
              <a:buSzPts val="1200"/>
              <a:defRPr/>
            </a:pPr>
            <a:r>
              <a:rPr lang="ru-RU" sz="1200" kern="0" dirty="0">
                <a:solidFill>
                  <a:schemeClr val="bg1"/>
                </a:solidFill>
                <a:latin typeface="Gilroy "/>
                <a:cs typeface="Arial"/>
                <a:sym typeface="Arial"/>
              </a:rPr>
              <a:t>площадок продаж </a:t>
            </a:r>
            <a:endParaRPr lang="en-US" sz="1200" kern="0" dirty="0">
              <a:solidFill>
                <a:schemeClr val="bg1"/>
              </a:solidFill>
              <a:latin typeface="Gilroy "/>
              <a:cs typeface="Arial"/>
              <a:sym typeface="Arial"/>
            </a:endParaRPr>
          </a:p>
          <a:p>
            <a:pPr defTabSz="1219170">
              <a:buClr>
                <a:srgbClr val="000000"/>
              </a:buClr>
              <a:buSzPts val="1200"/>
              <a:defRPr/>
            </a:pPr>
            <a:r>
              <a:rPr lang="ru-RU" sz="1200" kern="0" dirty="0">
                <a:solidFill>
                  <a:schemeClr val="bg1"/>
                </a:solidFill>
                <a:latin typeface="Gilroy "/>
                <a:cs typeface="Arial"/>
                <a:sym typeface="Arial"/>
              </a:rPr>
              <a:t>и коммуникации с клиентами</a:t>
            </a:r>
            <a:endParaRPr sz="1200" kern="0" dirty="0">
              <a:solidFill>
                <a:schemeClr val="bg1"/>
              </a:solidFill>
              <a:latin typeface="Gilroy "/>
              <a:ea typeface="Arial"/>
              <a:cs typeface="Arial"/>
              <a:sym typeface="Arial"/>
            </a:endParaRPr>
          </a:p>
        </p:txBody>
      </p:sp>
      <p:sp>
        <p:nvSpPr>
          <p:cNvPr id="40" name="Google Shape;229;p35">
            <a:extLst>
              <a:ext uri="{FF2B5EF4-FFF2-40B4-BE49-F238E27FC236}">
                <a16:creationId xmlns:a16="http://schemas.microsoft.com/office/drawing/2014/main" id="{8BDBF47F-3250-F027-8762-683ADFE19428}"/>
              </a:ext>
            </a:extLst>
          </p:cNvPr>
          <p:cNvSpPr txBox="1"/>
          <p:nvPr/>
        </p:nvSpPr>
        <p:spPr>
          <a:xfrm>
            <a:off x="8932835" y="1095433"/>
            <a:ext cx="2527327" cy="11545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defTabSz="1219170">
              <a:buClr>
                <a:srgbClr val="000000"/>
              </a:buClr>
              <a:buSzPts val="1200"/>
              <a:defRPr/>
            </a:pPr>
            <a:r>
              <a:rPr lang="en-US" sz="1600" b="1" kern="0" dirty="0">
                <a:solidFill>
                  <a:schemeClr val="bg1"/>
                </a:solidFill>
                <a:latin typeface="Gilroy ExtraBold" panose="00000900000000000000" pitchFamily="50" charset="-52"/>
                <a:ea typeface="Arial"/>
                <a:cs typeface="Arial"/>
                <a:sym typeface="Arial"/>
              </a:rPr>
              <a:t>Beyond the Shelf</a:t>
            </a:r>
            <a:r>
              <a:rPr lang="en-US" sz="1600" kern="0" dirty="0">
                <a:solidFill>
                  <a:schemeClr val="bg1"/>
                </a:solidFill>
                <a:latin typeface="Gilroy ExtraBold" panose="00000900000000000000" pitchFamily="50" charset="-52"/>
                <a:ea typeface="Arial"/>
                <a:cs typeface="Arial"/>
                <a:sym typeface="Arial"/>
              </a:rPr>
              <a:t> </a:t>
            </a:r>
          </a:p>
          <a:p>
            <a:pPr defTabSz="1219170">
              <a:buClr>
                <a:srgbClr val="000000"/>
              </a:buClr>
              <a:buSzPts val="1200"/>
              <a:defRPr/>
            </a:pPr>
            <a:r>
              <a:rPr lang="ru-RU" sz="1200" kern="0" dirty="0">
                <a:solidFill>
                  <a:schemeClr val="bg1"/>
                </a:solidFill>
                <a:latin typeface="Gilroy "/>
                <a:ea typeface="Arial"/>
                <a:cs typeface="Arial"/>
                <a:sym typeface="Arial"/>
              </a:rPr>
              <a:t>Оптимизационные работы, формирующие и дополняющие стратегии продвижения</a:t>
            </a:r>
            <a:endParaRPr sz="1200" kern="0" dirty="0">
              <a:solidFill>
                <a:schemeClr val="bg1"/>
              </a:solidFill>
              <a:latin typeface="Gilroy "/>
              <a:ea typeface="Arial"/>
              <a:cs typeface="Arial"/>
              <a:sym typeface="Arial"/>
            </a:endParaRPr>
          </a:p>
        </p:txBody>
      </p:sp>
      <p:sp>
        <p:nvSpPr>
          <p:cNvPr id="41" name="Правая фигурная скобка 40">
            <a:extLst>
              <a:ext uri="{FF2B5EF4-FFF2-40B4-BE49-F238E27FC236}">
                <a16:creationId xmlns:a16="http://schemas.microsoft.com/office/drawing/2014/main" id="{B7FCA404-953E-1AE6-BEE4-4921AF4C7CA4}"/>
              </a:ext>
            </a:extLst>
          </p:cNvPr>
          <p:cNvSpPr/>
          <p:nvPr/>
        </p:nvSpPr>
        <p:spPr>
          <a:xfrm rot="5400000">
            <a:off x="7278196" y="1865540"/>
            <a:ext cx="360033" cy="7934051"/>
          </a:xfrm>
          <a:prstGeom prst="rightBrace">
            <a:avLst>
              <a:gd name="adj1" fmla="val 8333"/>
              <a:gd name="adj2" fmla="val 45181"/>
            </a:avLst>
          </a:prstGeom>
          <a:ln>
            <a:solidFill>
              <a:srgbClr val="653BF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>
              <a:highlight>
                <a:srgbClr val="653BF5"/>
              </a:highlight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CB9285D0-235F-3228-D809-3AE46D63B845}"/>
              </a:ext>
            </a:extLst>
          </p:cNvPr>
          <p:cNvSpPr txBox="1"/>
          <p:nvPr/>
        </p:nvSpPr>
        <p:spPr>
          <a:xfrm>
            <a:off x="3897612" y="5977248"/>
            <a:ext cx="716003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1219170">
              <a:buClr>
                <a:srgbClr val="000000"/>
              </a:buClr>
              <a:buSzPts val="1400"/>
              <a:defRPr/>
            </a:pPr>
            <a:r>
              <a:rPr lang="ru-RU" sz="1400" b="1" kern="0" dirty="0">
                <a:solidFill>
                  <a:srgbClr val="000000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  <a:sym typeface="Arial"/>
              </a:rPr>
              <a:t>Агентство может помочь с различными видами работ и определить их приоритетность исходя из типа ведения </a:t>
            </a:r>
            <a:r>
              <a:rPr lang="en-US" sz="1400" b="1" kern="0" dirty="0">
                <a:solidFill>
                  <a:srgbClr val="000000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  <a:sym typeface="Arial"/>
              </a:rPr>
              <a:t>e-com </a:t>
            </a:r>
            <a:r>
              <a:rPr lang="ru-RU" sz="1400" b="1" kern="0" dirty="0">
                <a:solidFill>
                  <a:srgbClr val="000000"/>
                </a:solidFill>
                <a:latin typeface="Gilroy "/>
                <a:ea typeface="Tahoma" panose="020B0604030504040204" pitchFamily="34" charset="0"/>
                <a:cs typeface="Tahoma" panose="020B0604030504040204" pitchFamily="34" charset="0"/>
                <a:sym typeface="Arial"/>
              </a:rPr>
              <a:t>и задач кампании и бизнеса</a:t>
            </a:r>
          </a:p>
        </p:txBody>
      </p:sp>
      <p:sp>
        <p:nvSpPr>
          <p:cNvPr id="44" name="Прямоугольник: скругленные углы 43">
            <a:extLst>
              <a:ext uri="{FF2B5EF4-FFF2-40B4-BE49-F238E27FC236}">
                <a16:creationId xmlns:a16="http://schemas.microsoft.com/office/drawing/2014/main" id="{38E1B8BD-40AC-E642-4131-AACBC2468BEE}"/>
              </a:ext>
            </a:extLst>
          </p:cNvPr>
          <p:cNvSpPr/>
          <p:nvPr/>
        </p:nvSpPr>
        <p:spPr>
          <a:xfrm>
            <a:off x="6176197" y="1139351"/>
            <a:ext cx="2644911" cy="1128776"/>
          </a:xfrm>
          <a:prstGeom prst="roundRect">
            <a:avLst/>
          </a:prstGeom>
          <a:solidFill>
            <a:srgbClr val="653B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Gilroy ExtraBold" panose="00000900000000000000" pitchFamily="50" charset="-52"/>
            </a:endParaRPr>
          </a:p>
        </p:txBody>
      </p:sp>
      <p:sp>
        <p:nvSpPr>
          <p:cNvPr id="45" name="Google Shape;229;p35">
            <a:extLst>
              <a:ext uri="{FF2B5EF4-FFF2-40B4-BE49-F238E27FC236}">
                <a16:creationId xmlns:a16="http://schemas.microsoft.com/office/drawing/2014/main" id="{5A46CD64-425B-DB11-248D-C0DDE164B79A}"/>
              </a:ext>
            </a:extLst>
          </p:cNvPr>
          <p:cNvSpPr txBox="1"/>
          <p:nvPr/>
        </p:nvSpPr>
        <p:spPr>
          <a:xfrm>
            <a:off x="6176197" y="1110019"/>
            <a:ext cx="2644911" cy="11545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defTabSz="1219170">
              <a:buClr>
                <a:srgbClr val="000000"/>
              </a:buClr>
              <a:buSzPts val="1200"/>
              <a:defRPr/>
            </a:pPr>
            <a:r>
              <a:rPr lang="en-US" sz="1600" b="1" kern="0" dirty="0">
                <a:solidFill>
                  <a:schemeClr val="bg1"/>
                </a:solidFill>
                <a:latin typeface="Gilroy ExtraBold" panose="00000900000000000000" pitchFamily="50" charset="-52"/>
                <a:ea typeface="Arial"/>
                <a:cs typeface="Arial"/>
                <a:sym typeface="Arial"/>
              </a:rPr>
              <a:t>To the Shelf </a:t>
            </a:r>
          </a:p>
          <a:p>
            <a:pPr defTabSz="1219170">
              <a:buClr>
                <a:srgbClr val="000000"/>
              </a:buClr>
              <a:buSzPts val="1200"/>
              <a:defRPr/>
            </a:pPr>
            <a:r>
              <a:rPr lang="ru-RU" sz="1200" kern="0" dirty="0">
                <a:solidFill>
                  <a:schemeClr val="bg1"/>
                </a:solidFill>
                <a:latin typeface="Gilroy "/>
                <a:ea typeface="Arial"/>
                <a:cs typeface="Arial"/>
                <a:sym typeface="Arial"/>
              </a:rPr>
              <a:t>Непосредственно продвижение. </a:t>
            </a:r>
            <a:r>
              <a:rPr lang="ru-RU" sz="1200" kern="0" dirty="0">
                <a:solidFill>
                  <a:schemeClr val="bg1"/>
                </a:solidFill>
                <a:latin typeface="Gilroy "/>
                <a:cs typeface="Arial"/>
                <a:sym typeface="Arial"/>
              </a:rPr>
              <a:t>Работы по приведению покупателей к полке</a:t>
            </a:r>
            <a:endParaRPr sz="1200" kern="0" dirty="0">
              <a:solidFill>
                <a:schemeClr val="bg1"/>
              </a:solidFill>
              <a:latin typeface="Gilroy "/>
              <a:ea typeface="Arial"/>
              <a:cs typeface="Arial"/>
              <a:sym typeface="Arial"/>
            </a:endParaRPr>
          </a:p>
        </p:txBody>
      </p:sp>
      <p:sp>
        <p:nvSpPr>
          <p:cNvPr id="46" name="Прямоугольник: скругленные углы 45">
            <a:extLst>
              <a:ext uri="{FF2B5EF4-FFF2-40B4-BE49-F238E27FC236}">
                <a16:creationId xmlns:a16="http://schemas.microsoft.com/office/drawing/2014/main" id="{61AF8254-1136-EA96-85B4-5DDDE6314736}"/>
              </a:ext>
            </a:extLst>
          </p:cNvPr>
          <p:cNvSpPr/>
          <p:nvPr/>
        </p:nvSpPr>
        <p:spPr>
          <a:xfrm>
            <a:off x="731838" y="2415343"/>
            <a:ext cx="2644911" cy="3208985"/>
          </a:xfrm>
          <a:prstGeom prst="roundRect">
            <a:avLst>
              <a:gd name="adj" fmla="val 8719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452B9C"/>
              </a:solidFill>
            </a:endParaRPr>
          </a:p>
        </p:txBody>
      </p:sp>
      <p:sp>
        <p:nvSpPr>
          <p:cNvPr id="47" name="Google Shape;231;p35">
            <a:extLst>
              <a:ext uri="{FF2B5EF4-FFF2-40B4-BE49-F238E27FC236}">
                <a16:creationId xmlns:a16="http://schemas.microsoft.com/office/drawing/2014/main" id="{69862DCA-9FDB-676A-B5C9-E8B5BDE53ABC}"/>
              </a:ext>
            </a:extLst>
          </p:cNvPr>
          <p:cNvSpPr txBox="1"/>
          <p:nvPr/>
        </p:nvSpPr>
        <p:spPr>
          <a:xfrm>
            <a:off x="846276" y="2515263"/>
            <a:ext cx="2644911" cy="4558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  <a:buSzPts val="1100"/>
              <a:defRPr/>
            </a:pPr>
            <a:r>
              <a:rPr lang="ru" sz="1400" b="1" kern="0" dirty="0">
                <a:solidFill>
                  <a:srgbClr val="202020"/>
                </a:solidFill>
                <a:latin typeface="Gilroy "/>
                <a:ea typeface="Arial"/>
                <a:cs typeface="Arial"/>
                <a:sym typeface="Arial"/>
              </a:rPr>
              <a:t>Логистика</a:t>
            </a:r>
            <a:endParaRPr sz="1400" b="1" kern="0" dirty="0">
              <a:solidFill>
                <a:srgbClr val="202020"/>
              </a:solidFill>
              <a:latin typeface="Gilroy "/>
              <a:ea typeface="Arial"/>
              <a:cs typeface="Arial"/>
              <a:sym typeface="Arial"/>
            </a:endParaRPr>
          </a:p>
        </p:txBody>
      </p:sp>
      <p:sp>
        <p:nvSpPr>
          <p:cNvPr id="48" name="Google Shape;232;p35">
            <a:extLst>
              <a:ext uri="{FF2B5EF4-FFF2-40B4-BE49-F238E27FC236}">
                <a16:creationId xmlns:a16="http://schemas.microsoft.com/office/drawing/2014/main" id="{4649681C-E9A9-B5E3-369F-104F78B7D821}"/>
              </a:ext>
            </a:extLst>
          </p:cNvPr>
          <p:cNvSpPr txBox="1"/>
          <p:nvPr/>
        </p:nvSpPr>
        <p:spPr>
          <a:xfrm>
            <a:off x="846276" y="3008065"/>
            <a:ext cx="2644911" cy="4576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  <a:buSzPts val="1100"/>
              <a:defRPr/>
            </a:pPr>
            <a:r>
              <a:rPr lang="ru" sz="1400" b="1" kern="0">
                <a:solidFill>
                  <a:srgbClr val="202020"/>
                </a:solidFill>
                <a:latin typeface="Gilroy "/>
                <a:ea typeface="Arial"/>
                <a:cs typeface="Arial"/>
                <a:sym typeface="Arial"/>
              </a:rPr>
              <a:t>Бизнес-модель</a:t>
            </a:r>
            <a:endParaRPr sz="1400" b="1" kern="0">
              <a:solidFill>
                <a:srgbClr val="202020"/>
              </a:solidFill>
              <a:latin typeface="Gilroy "/>
              <a:ea typeface="Arial"/>
              <a:cs typeface="Arial"/>
              <a:sym typeface="Arial"/>
            </a:endParaRPr>
          </a:p>
        </p:txBody>
      </p:sp>
      <p:sp>
        <p:nvSpPr>
          <p:cNvPr id="49" name="Google Shape;233;p35">
            <a:extLst>
              <a:ext uri="{FF2B5EF4-FFF2-40B4-BE49-F238E27FC236}">
                <a16:creationId xmlns:a16="http://schemas.microsoft.com/office/drawing/2014/main" id="{CE88280A-9D57-2357-2C85-1B872E2891DD}"/>
              </a:ext>
            </a:extLst>
          </p:cNvPr>
          <p:cNvSpPr txBox="1"/>
          <p:nvPr/>
        </p:nvSpPr>
        <p:spPr>
          <a:xfrm>
            <a:off x="846276" y="3503028"/>
            <a:ext cx="2644911" cy="4558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48000" rIns="121900" bIns="480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0" indent="0">
              <a:buSzPts val="1100"/>
              <a:buNone/>
              <a:defRPr sz="1100">
                <a:solidFill>
                  <a:schemeClr val="lt1"/>
                </a:solidFill>
              </a:defRPr>
            </a:lvl1pPr>
          </a:lstStyle>
          <a:p>
            <a:pPr defTabSz="1219170">
              <a:buClr>
                <a:srgbClr val="000000"/>
              </a:buClr>
              <a:defRPr/>
            </a:pPr>
            <a:r>
              <a:rPr lang="ru" sz="1400" b="1" kern="0" dirty="0">
                <a:solidFill>
                  <a:srgbClr val="202020"/>
                </a:solidFill>
                <a:latin typeface="Gilroy "/>
                <a:cs typeface="Arial"/>
                <a:sym typeface="Arial"/>
              </a:rPr>
              <a:t>Управление продуктовым портфелем</a:t>
            </a:r>
            <a:endParaRPr sz="1400" b="1" kern="0" dirty="0">
              <a:solidFill>
                <a:srgbClr val="202020"/>
              </a:solidFill>
              <a:latin typeface="Gilroy "/>
              <a:cs typeface="Arial"/>
              <a:sym typeface="Arial"/>
            </a:endParaRPr>
          </a:p>
        </p:txBody>
      </p:sp>
      <p:sp>
        <p:nvSpPr>
          <p:cNvPr id="50" name="Google Shape;235;p35">
            <a:extLst>
              <a:ext uri="{FF2B5EF4-FFF2-40B4-BE49-F238E27FC236}">
                <a16:creationId xmlns:a16="http://schemas.microsoft.com/office/drawing/2014/main" id="{0B227B4D-4532-A6F6-C037-FF8575A9B8A6}"/>
              </a:ext>
            </a:extLst>
          </p:cNvPr>
          <p:cNvSpPr txBox="1"/>
          <p:nvPr/>
        </p:nvSpPr>
        <p:spPr>
          <a:xfrm>
            <a:off x="846276" y="3995827"/>
            <a:ext cx="2644911" cy="4576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  <a:buSzPts val="1100"/>
              <a:defRPr/>
            </a:pPr>
            <a:r>
              <a:rPr lang="ru" sz="1400" b="1" kern="0">
                <a:solidFill>
                  <a:srgbClr val="202020"/>
                </a:solidFill>
                <a:latin typeface="Gilroy "/>
                <a:ea typeface="Arial"/>
                <a:cs typeface="Arial"/>
                <a:sym typeface="Arial"/>
              </a:rPr>
              <a:t>Price management</a:t>
            </a:r>
            <a:endParaRPr sz="1400" b="1" kern="0">
              <a:solidFill>
                <a:srgbClr val="202020"/>
              </a:solidFill>
              <a:latin typeface="Gilroy "/>
              <a:ea typeface="Arial"/>
              <a:cs typeface="Arial"/>
              <a:sym typeface="Arial"/>
            </a:endParaRPr>
          </a:p>
        </p:txBody>
      </p:sp>
      <p:sp>
        <p:nvSpPr>
          <p:cNvPr id="51" name="Google Shape;236;p35">
            <a:extLst>
              <a:ext uri="{FF2B5EF4-FFF2-40B4-BE49-F238E27FC236}">
                <a16:creationId xmlns:a16="http://schemas.microsoft.com/office/drawing/2014/main" id="{1EA289F4-3BF6-5C59-E2AF-845ECE4CD5C2}"/>
              </a:ext>
            </a:extLst>
          </p:cNvPr>
          <p:cNvSpPr txBox="1"/>
          <p:nvPr/>
        </p:nvSpPr>
        <p:spPr>
          <a:xfrm>
            <a:off x="846276" y="4501063"/>
            <a:ext cx="2644911" cy="4558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48000" rIns="121900" bIns="480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0" indent="0">
              <a:buSzPts val="1100"/>
              <a:buNone/>
              <a:defRPr sz="1100">
                <a:solidFill>
                  <a:schemeClr val="lt1"/>
                </a:solidFill>
              </a:defRPr>
            </a:lvl1pPr>
          </a:lstStyle>
          <a:p>
            <a:pPr defTabSz="1219170">
              <a:buClr>
                <a:srgbClr val="000000"/>
              </a:buClr>
              <a:defRPr/>
            </a:pPr>
            <a:r>
              <a:rPr lang="ru" sz="1400" b="1" kern="0" dirty="0">
                <a:solidFill>
                  <a:srgbClr val="202020"/>
                </a:solidFill>
                <a:latin typeface="Gilroy "/>
                <a:cs typeface="Arial"/>
                <a:sym typeface="Arial"/>
              </a:rPr>
              <a:t>Бизнес-сотрудничество </a:t>
            </a:r>
            <a:endParaRPr lang="en-US" sz="1400" b="1" kern="0" dirty="0">
              <a:solidFill>
                <a:srgbClr val="202020"/>
              </a:solidFill>
              <a:latin typeface="Gilroy "/>
              <a:cs typeface="Arial"/>
              <a:sym typeface="Arial"/>
            </a:endParaRPr>
          </a:p>
          <a:p>
            <a:pPr defTabSz="1219170">
              <a:buClr>
                <a:srgbClr val="000000"/>
              </a:buClr>
              <a:defRPr/>
            </a:pPr>
            <a:r>
              <a:rPr lang="ru" sz="1400" b="1" kern="0" dirty="0">
                <a:solidFill>
                  <a:srgbClr val="202020"/>
                </a:solidFill>
                <a:latin typeface="Gilroy "/>
                <a:cs typeface="Arial"/>
                <a:sym typeface="Arial"/>
              </a:rPr>
              <a:t>с маркетплейсами</a:t>
            </a:r>
            <a:endParaRPr sz="1400" b="1" kern="0" dirty="0">
              <a:solidFill>
                <a:srgbClr val="202020"/>
              </a:solidFill>
              <a:latin typeface="Gilroy "/>
              <a:cs typeface="Arial"/>
              <a:sym typeface="Arial"/>
            </a:endParaRPr>
          </a:p>
        </p:txBody>
      </p:sp>
      <p:sp>
        <p:nvSpPr>
          <p:cNvPr id="52" name="Google Shape;236;p35">
            <a:extLst>
              <a:ext uri="{FF2B5EF4-FFF2-40B4-BE49-F238E27FC236}">
                <a16:creationId xmlns:a16="http://schemas.microsoft.com/office/drawing/2014/main" id="{2218AD5C-0D6C-7E10-0E58-129CFAB5DECD}"/>
              </a:ext>
            </a:extLst>
          </p:cNvPr>
          <p:cNvSpPr txBox="1"/>
          <p:nvPr/>
        </p:nvSpPr>
        <p:spPr>
          <a:xfrm>
            <a:off x="846276" y="5007340"/>
            <a:ext cx="2644911" cy="4558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48000" rIns="121900" bIns="480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0" indent="0">
              <a:buSzPts val="1100"/>
              <a:buNone/>
              <a:defRPr sz="1100">
                <a:solidFill>
                  <a:schemeClr val="lt1"/>
                </a:solidFill>
              </a:defRPr>
            </a:lvl1pPr>
          </a:lstStyle>
          <a:p>
            <a:pPr defTabSz="1219170">
              <a:buClr>
                <a:srgbClr val="000000"/>
              </a:buClr>
              <a:defRPr/>
            </a:pPr>
            <a:r>
              <a:rPr lang="ru" sz="1400" b="1" kern="0" dirty="0">
                <a:solidFill>
                  <a:srgbClr val="202020"/>
                </a:solidFill>
                <a:latin typeface="Gilroy "/>
                <a:cs typeface="Arial"/>
                <a:sym typeface="Arial"/>
              </a:rPr>
              <a:t>И т.д.</a:t>
            </a:r>
            <a:endParaRPr sz="1400" b="1" kern="0" dirty="0">
              <a:solidFill>
                <a:srgbClr val="202020"/>
              </a:solidFill>
              <a:latin typeface="Gilroy "/>
              <a:cs typeface="Arial"/>
              <a:sym typeface="Arial"/>
            </a:endParaRPr>
          </a:p>
        </p:txBody>
      </p:sp>
      <p:sp>
        <p:nvSpPr>
          <p:cNvPr id="53" name="Прямоугольник: скругленные углы 52">
            <a:extLst>
              <a:ext uri="{FF2B5EF4-FFF2-40B4-BE49-F238E27FC236}">
                <a16:creationId xmlns:a16="http://schemas.microsoft.com/office/drawing/2014/main" id="{A971338F-4AD8-2F8B-45B3-C020E2BFE8D7}"/>
              </a:ext>
            </a:extLst>
          </p:cNvPr>
          <p:cNvSpPr/>
          <p:nvPr/>
        </p:nvSpPr>
        <p:spPr>
          <a:xfrm>
            <a:off x="3454017" y="2415343"/>
            <a:ext cx="2644911" cy="1174963"/>
          </a:xfrm>
          <a:prstGeom prst="roundRect">
            <a:avLst>
              <a:gd name="adj" fmla="val 8719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452B9C"/>
              </a:solidFill>
            </a:endParaRPr>
          </a:p>
        </p:txBody>
      </p:sp>
      <p:sp>
        <p:nvSpPr>
          <p:cNvPr id="54" name="Google Shape;239;p35">
            <a:extLst>
              <a:ext uri="{FF2B5EF4-FFF2-40B4-BE49-F238E27FC236}">
                <a16:creationId xmlns:a16="http://schemas.microsoft.com/office/drawing/2014/main" id="{F89E7622-551C-2CDD-40AA-458CF1C9E8A3}"/>
              </a:ext>
            </a:extLst>
          </p:cNvPr>
          <p:cNvSpPr txBox="1"/>
          <p:nvPr/>
        </p:nvSpPr>
        <p:spPr>
          <a:xfrm>
            <a:off x="3539496" y="3009147"/>
            <a:ext cx="2644911" cy="4558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indent="0">
              <a:buSzPts val="1100"/>
              <a:buNone/>
              <a:defRPr sz="1100">
                <a:solidFill>
                  <a:schemeClr val="lt1"/>
                </a:solidFill>
              </a:defRPr>
            </a:lvl1pPr>
          </a:lstStyle>
          <a:p>
            <a:pPr defTabSz="1219170">
              <a:buClr>
                <a:srgbClr val="000000"/>
              </a:buClr>
              <a:defRPr/>
            </a:pPr>
            <a:r>
              <a:rPr lang="ru" sz="1400" b="1" kern="0" dirty="0">
                <a:solidFill>
                  <a:srgbClr val="202020"/>
                </a:solidFill>
                <a:latin typeface="Gilroy "/>
                <a:cs typeface="Arial"/>
                <a:sym typeface="Arial"/>
              </a:rPr>
              <a:t>ORM</a:t>
            </a:r>
            <a:endParaRPr lang="en-US" sz="1400" b="1" kern="0" dirty="0">
              <a:solidFill>
                <a:srgbClr val="202020"/>
              </a:solidFill>
              <a:latin typeface="Gilroy "/>
              <a:cs typeface="Arial"/>
              <a:sym typeface="Arial"/>
            </a:endParaRPr>
          </a:p>
          <a:p>
            <a:pPr defTabSz="1219170">
              <a:buClr>
                <a:srgbClr val="000000"/>
              </a:buClr>
              <a:defRPr/>
            </a:pPr>
            <a:r>
              <a:rPr lang="ru-RU" sz="1400" kern="0" dirty="0">
                <a:solidFill>
                  <a:srgbClr val="202020"/>
                </a:solidFill>
                <a:latin typeface="Gilroy "/>
                <a:cs typeface="Arial"/>
                <a:sym typeface="Arial"/>
              </a:rPr>
              <a:t>Работа с отзывами и т.д.</a:t>
            </a:r>
            <a:endParaRPr sz="1400" kern="0" dirty="0">
              <a:solidFill>
                <a:srgbClr val="202020"/>
              </a:solidFill>
              <a:latin typeface="Gilroy "/>
              <a:cs typeface="Arial"/>
              <a:sym typeface="Arial"/>
            </a:endParaRPr>
          </a:p>
        </p:txBody>
      </p:sp>
      <p:sp>
        <p:nvSpPr>
          <p:cNvPr id="55" name="Google Shape;241;p35">
            <a:extLst>
              <a:ext uri="{FF2B5EF4-FFF2-40B4-BE49-F238E27FC236}">
                <a16:creationId xmlns:a16="http://schemas.microsoft.com/office/drawing/2014/main" id="{656C3E80-5233-2CC9-5C39-B95F6B037B89}"/>
              </a:ext>
            </a:extLst>
          </p:cNvPr>
          <p:cNvSpPr txBox="1"/>
          <p:nvPr/>
        </p:nvSpPr>
        <p:spPr>
          <a:xfrm>
            <a:off x="3531285" y="2475369"/>
            <a:ext cx="2644911" cy="4558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indent="0">
              <a:buSzPts val="1100"/>
              <a:buNone/>
              <a:defRPr sz="1100">
                <a:solidFill>
                  <a:schemeClr val="lt1"/>
                </a:solidFill>
              </a:defRPr>
            </a:lvl1pPr>
          </a:lstStyle>
          <a:p>
            <a:pPr defTabSz="1219170">
              <a:buClr>
                <a:srgbClr val="000000"/>
              </a:buClr>
              <a:defRPr/>
            </a:pPr>
            <a:r>
              <a:rPr lang="ru" sz="1400" b="1" kern="0" dirty="0">
                <a:solidFill>
                  <a:srgbClr val="202020"/>
                </a:solidFill>
                <a:latin typeface="Gilroy "/>
                <a:cs typeface="Arial"/>
                <a:sym typeface="Arial"/>
              </a:rPr>
              <a:t>Site &amp; App </a:t>
            </a:r>
            <a:endParaRPr lang="en-US" sz="1400" b="1" kern="0" dirty="0">
              <a:solidFill>
                <a:srgbClr val="202020"/>
              </a:solidFill>
              <a:latin typeface="Gilroy "/>
              <a:cs typeface="Arial"/>
              <a:sym typeface="Arial"/>
            </a:endParaRPr>
          </a:p>
          <a:p>
            <a:pPr defTabSz="1219170">
              <a:buClr>
                <a:srgbClr val="000000"/>
              </a:buClr>
              <a:defRPr/>
            </a:pPr>
            <a:r>
              <a:rPr lang="en-US" sz="1400" kern="0" dirty="0">
                <a:solidFill>
                  <a:srgbClr val="202020"/>
                </a:solidFill>
                <a:latin typeface="Gilroy "/>
                <a:cs typeface="Arial"/>
                <a:sym typeface="Arial"/>
              </a:rPr>
              <a:t>SEO, ASO, UX</a:t>
            </a:r>
            <a:r>
              <a:rPr lang="ru-RU" sz="1400" kern="0" dirty="0">
                <a:solidFill>
                  <a:srgbClr val="202020"/>
                </a:solidFill>
                <a:latin typeface="Gilroy "/>
                <a:cs typeface="Arial"/>
                <a:sym typeface="Arial"/>
              </a:rPr>
              <a:t> и т.д.</a:t>
            </a:r>
            <a:endParaRPr sz="1400" kern="0" dirty="0">
              <a:solidFill>
                <a:srgbClr val="202020"/>
              </a:solidFill>
              <a:latin typeface="Gilroy "/>
              <a:cs typeface="Arial"/>
              <a:sym typeface="Arial"/>
            </a:endParaRPr>
          </a:p>
        </p:txBody>
      </p:sp>
      <p:sp>
        <p:nvSpPr>
          <p:cNvPr id="56" name="Прямоугольник: скругленные углы 55">
            <a:extLst>
              <a:ext uri="{FF2B5EF4-FFF2-40B4-BE49-F238E27FC236}">
                <a16:creationId xmlns:a16="http://schemas.microsoft.com/office/drawing/2014/main" id="{610184E1-6F20-F595-EEF8-678225DA86F0}"/>
              </a:ext>
            </a:extLst>
          </p:cNvPr>
          <p:cNvSpPr/>
          <p:nvPr/>
        </p:nvSpPr>
        <p:spPr>
          <a:xfrm>
            <a:off x="3454017" y="3697605"/>
            <a:ext cx="5361236" cy="1174963"/>
          </a:xfrm>
          <a:prstGeom prst="roundRect">
            <a:avLst>
              <a:gd name="adj" fmla="val 8719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452B9C"/>
              </a:solidFill>
            </a:endParaRPr>
          </a:p>
        </p:txBody>
      </p:sp>
      <p:sp>
        <p:nvSpPr>
          <p:cNvPr id="57" name="Google Shape;242;p35">
            <a:extLst>
              <a:ext uri="{FF2B5EF4-FFF2-40B4-BE49-F238E27FC236}">
                <a16:creationId xmlns:a16="http://schemas.microsoft.com/office/drawing/2014/main" id="{5894D59F-6D84-6EAA-0266-89FE20543FD8}"/>
              </a:ext>
            </a:extLst>
          </p:cNvPr>
          <p:cNvSpPr txBox="1"/>
          <p:nvPr/>
        </p:nvSpPr>
        <p:spPr>
          <a:xfrm>
            <a:off x="3494884" y="4291230"/>
            <a:ext cx="5411701" cy="4558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indent="0">
              <a:buSzPts val="1100"/>
              <a:buNone/>
              <a:defRPr sz="1100">
                <a:solidFill>
                  <a:schemeClr val="lt1"/>
                </a:solidFill>
              </a:defRPr>
            </a:lvl1pPr>
          </a:lstStyle>
          <a:p>
            <a:pPr defTabSz="1219170">
              <a:buClr>
                <a:srgbClr val="000000"/>
              </a:buClr>
              <a:defRPr/>
            </a:pPr>
            <a:r>
              <a:rPr lang="ru" sz="1400" b="1" kern="0" dirty="0">
                <a:solidFill>
                  <a:srgbClr val="202020"/>
                </a:solidFill>
                <a:latin typeface="Gilroy "/>
                <a:cs typeface="Arial"/>
                <a:sym typeface="Arial"/>
              </a:rPr>
              <a:t>Креатив &amp; supportive content</a:t>
            </a:r>
          </a:p>
          <a:p>
            <a:pPr defTabSz="1219170">
              <a:buClr>
                <a:srgbClr val="000000"/>
              </a:buClr>
              <a:defRPr/>
            </a:pPr>
            <a:r>
              <a:rPr lang="ru" sz="1400" kern="0" dirty="0">
                <a:solidFill>
                  <a:srgbClr val="202020"/>
                </a:solidFill>
                <a:latin typeface="Gilroy "/>
                <a:cs typeface="Arial"/>
                <a:sym typeface="Arial"/>
              </a:rPr>
              <a:t>Контент карточек товара, РИМ, техника </a:t>
            </a:r>
            <a:r>
              <a:rPr lang="en-US" sz="1400" kern="0" dirty="0">
                <a:solidFill>
                  <a:srgbClr val="202020"/>
                </a:solidFill>
                <a:latin typeface="Gilroy "/>
                <a:cs typeface="Arial"/>
                <a:sym typeface="Arial"/>
              </a:rPr>
              <a:t>DCO </a:t>
            </a:r>
            <a:r>
              <a:rPr lang="ru" sz="1400" kern="0" dirty="0">
                <a:solidFill>
                  <a:srgbClr val="202020"/>
                </a:solidFill>
                <a:latin typeface="Gilroy "/>
                <a:cs typeface="Arial"/>
                <a:sym typeface="Arial"/>
              </a:rPr>
              <a:t>и т.д. </a:t>
            </a:r>
            <a:endParaRPr sz="1400" kern="0" dirty="0">
              <a:solidFill>
                <a:srgbClr val="202020"/>
              </a:solidFill>
              <a:latin typeface="Gilroy "/>
              <a:cs typeface="Arial"/>
              <a:sym typeface="Arial"/>
            </a:endParaRPr>
          </a:p>
        </p:txBody>
      </p:sp>
      <p:sp>
        <p:nvSpPr>
          <p:cNvPr id="58" name="Google Shape;243;p35">
            <a:extLst>
              <a:ext uri="{FF2B5EF4-FFF2-40B4-BE49-F238E27FC236}">
                <a16:creationId xmlns:a16="http://schemas.microsoft.com/office/drawing/2014/main" id="{099A1FF4-7F34-3A94-EEE4-40041A417259}"/>
              </a:ext>
            </a:extLst>
          </p:cNvPr>
          <p:cNvSpPr txBox="1"/>
          <p:nvPr/>
        </p:nvSpPr>
        <p:spPr>
          <a:xfrm>
            <a:off x="3494886" y="3797351"/>
            <a:ext cx="5411701" cy="4558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indent="0">
              <a:buSzPts val="1100"/>
              <a:buNone/>
              <a:defRPr sz="1100">
                <a:solidFill>
                  <a:schemeClr val="lt1"/>
                </a:solidFill>
              </a:defRPr>
            </a:lvl1pPr>
          </a:lstStyle>
          <a:p>
            <a:pPr defTabSz="1219170">
              <a:buClr>
                <a:srgbClr val="000000"/>
              </a:buClr>
              <a:defRPr/>
            </a:pPr>
            <a:r>
              <a:rPr lang="ru" sz="1400" b="1" kern="0" dirty="0">
                <a:solidFill>
                  <a:srgbClr val="202020"/>
                </a:solidFill>
                <a:latin typeface="Gilroy "/>
                <a:cs typeface="Arial"/>
                <a:sym typeface="Arial"/>
              </a:rPr>
              <a:t>Direct Channels</a:t>
            </a:r>
          </a:p>
          <a:p>
            <a:pPr defTabSz="1219170">
              <a:buClr>
                <a:srgbClr val="000000"/>
              </a:buClr>
              <a:defRPr/>
            </a:pPr>
            <a:r>
              <a:rPr lang="en-US" sz="1400" kern="0" dirty="0">
                <a:solidFill>
                  <a:srgbClr val="202020"/>
                </a:solidFill>
                <a:latin typeface="Gilroy "/>
                <a:cs typeface="Arial"/>
                <a:sym typeface="Arial"/>
              </a:rPr>
              <a:t>SMS, e-mail, </a:t>
            </a:r>
            <a:r>
              <a:rPr lang="ru-RU" sz="1400" kern="0" dirty="0">
                <a:solidFill>
                  <a:srgbClr val="202020"/>
                </a:solidFill>
                <a:latin typeface="Gilroy "/>
                <a:cs typeface="Arial"/>
                <a:sym typeface="Arial"/>
              </a:rPr>
              <a:t>боты и т.д.</a:t>
            </a:r>
            <a:endParaRPr sz="1400" kern="0" dirty="0">
              <a:solidFill>
                <a:srgbClr val="202020"/>
              </a:solidFill>
              <a:latin typeface="Gilroy "/>
              <a:cs typeface="Arial"/>
              <a:sym typeface="Arial"/>
            </a:endParaRPr>
          </a:p>
        </p:txBody>
      </p:sp>
      <p:sp>
        <p:nvSpPr>
          <p:cNvPr id="59" name="Прямоугольник: скругленные углы 58">
            <a:extLst>
              <a:ext uri="{FF2B5EF4-FFF2-40B4-BE49-F238E27FC236}">
                <a16:creationId xmlns:a16="http://schemas.microsoft.com/office/drawing/2014/main" id="{85B5DB5A-8F1A-BCA4-A114-5220148B8174}"/>
              </a:ext>
            </a:extLst>
          </p:cNvPr>
          <p:cNvSpPr/>
          <p:nvPr/>
        </p:nvSpPr>
        <p:spPr>
          <a:xfrm>
            <a:off x="6155176" y="2415343"/>
            <a:ext cx="2644911" cy="1174963"/>
          </a:xfrm>
          <a:prstGeom prst="roundRect">
            <a:avLst>
              <a:gd name="adj" fmla="val 8719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452B9C"/>
              </a:solidFill>
            </a:endParaRPr>
          </a:p>
        </p:txBody>
      </p:sp>
      <p:sp>
        <p:nvSpPr>
          <p:cNvPr id="60" name="Google Shape;240;p35">
            <a:extLst>
              <a:ext uri="{FF2B5EF4-FFF2-40B4-BE49-F238E27FC236}">
                <a16:creationId xmlns:a16="http://schemas.microsoft.com/office/drawing/2014/main" id="{E20D0591-A0EE-E42F-039E-D3F15B5DFFF9}"/>
              </a:ext>
            </a:extLst>
          </p:cNvPr>
          <p:cNvSpPr txBox="1"/>
          <p:nvPr/>
        </p:nvSpPr>
        <p:spPr>
          <a:xfrm>
            <a:off x="6179318" y="2584700"/>
            <a:ext cx="2638667" cy="4558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indent="0">
              <a:buSzPts val="1100"/>
              <a:buNone/>
              <a:defRPr sz="1100">
                <a:solidFill>
                  <a:schemeClr val="lt1"/>
                </a:solidFill>
              </a:defRPr>
            </a:lvl1pPr>
          </a:lstStyle>
          <a:p>
            <a:pPr defTabSz="1219170">
              <a:buClr>
                <a:srgbClr val="000000"/>
              </a:buClr>
              <a:defRPr/>
            </a:pPr>
            <a:r>
              <a:rPr lang="ru" sz="1400" b="1" kern="0" dirty="0">
                <a:solidFill>
                  <a:srgbClr val="202020"/>
                </a:solidFill>
                <a:latin typeface="Gilroy "/>
                <a:cs typeface="Arial"/>
                <a:sym typeface="Arial"/>
              </a:rPr>
              <a:t>Media</a:t>
            </a:r>
          </a:p>
          <a:p>
            <a:pPr defTabSz="1219170">
              <a:buClr>
                <a:srgbClr val="000000"/>
              </a:buClr>
              <a:defRPr/>
            </a:pPr>
            <a:r>
              <a:rPr lang="ru" sz="1400" kern="0" dirty="0">
                <a:solidFill>
                  <a:srgbClr val="202020"/>
                </a:solidFill>
                <a:latin typeface="Gilroy "/>
                <a:cs typeface="Arial"/>
                <a:sym typeface="Arial"/>
              </a:rPr>
              <a:t>Страт. и такт. планирование</a:t>
            </a:r>
            <a:endParaRPr sz="1400" kern="0" dirty="0">
              <a:solidFill>
                <a:srgbClr val="202020"/>
              </a:solidFill>
              <a:latin typeface="Gilroy "/>
              <a:cs typeface="Arial"/>
              <a:sym typeface="Arial"/>
            </a:endParaRPr>
          </a:p>
        </p:txBody>
      </p:sp>
      <p:sp>
        <p:nvSpPr>
          <p:cNvPr id="61" name="Прямоугольник: скругленные углы 60">
            <a:extLst>
              <a:ext uri="{FF2B5EF4-FFF2-40B4-BE49-F238E27FC236}">
                <a16:creationId xmlns:a16="http://schemas.microsoft.com/office/drawing/2014/main" id="{604BF036-D27B-F1A0-5ACD-2A36EDAD8078}"/>
              </a:ext>
            </a:extLst>
          </p:cNvPr>
          <p:cNvSpPr/>
          <p:nvPr/>
        </p:nvSpPr>
        <p:spPr>
          <a:xfrm>
            <a:off x="8908887" y="2415343"/>
            <a:ext cx="2516352" cy="3208985"/>
          </a:xfrm>
          <a:prstGeom prst="roundRect">
            <a:avLst>
              <a:gd name="adj" fmla="val 8719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452B9C"/>
              </a:solidFill>
            </a:endParaRPr>
          </a:p>
        </p:txBody>
      </p:sp>
      <p:sp>
        <p:nvSpPr>
          <p:cNvPr id="62" name="Google Shape;234;p35">
            <a:extLst>
              <a:ext uri="{FF2B5EF4-FFF2-40B4-BE49-F238E27FC236}">
                <a16:creationId xmlns:a16="http://schemas.microsoft.com/office/drawing/2014/main" id="{456B0D9E-B934-705F-645F-20ED55D071D2}"/>
              </a:ext>
            </a:extLst>
          </p:cNvPr>
          <p:cNvSpPr txBox="1"/>
          <p:nvPr/>
        </p:nvSpPr>
        <p:spPr>
          <a:xfrm>
            <a:off x="8983033" y="3722904"/>
            <a:ext cx="1911001" cy="6866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48000" rIns="121900" bIns="480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indent="0">
              <a:buSzPts val="1100"/>
              <a:buNone/>
              <a:defRPr sz="1100">
                <a:solidFill>
                  <a:schemeClr val="lt1"/>
                </a:solidFill>
              </a:defRPr>
            </a:lvl1pPr>
          </a:lstStyle>
          <a:p>
            <a:pPr defTabSz="1219170">
              <a:buClr>
                <a:srgbClr val="000000"/>
              </a:buClr>
              <a:defRPr/>
            </a:pPr>
            <a:r>
              <a:rPr lang="en-US" sz="1400" b="1" kern="0" dirty="0">
                <a:solidFill>
                  <a:srgbClr val="202020"/>
                </a:solidFill>
                <a:latin typeface="Gilroy "/>
                <a:cs typeface="Arial"/>
                <a:sym typeface="Arial"/>
              </a:rPr>
              <a:t>Mar. Data &amp; Analytics</a:t>
            </a:r>
          </a:p>
          <a:p>
            <a:pPr defTabSz="1219170">
              <a:buClr>
                <a:srgbClr val="000000"/>
              </a:buClr>
              <a:defRPr/>
            </a:pPr>
            <a:r>
              <a:rPr lang="en-US" sz="1400" kern="0" dirty="0">
                <a:solidFill>
                  <a:srgbClr val="202020"/>
                </a:solidFill>
                <a:latin typeface="Gilroy "/>
                <a:cs typeface="Arial"/>
                <a:sym typeface="Arial"/>
              </a:rPr>
              <a:t>CRM, CDP, </a:t>
            </a:r>
            <a:r>
              <a:rPr lang="ru-RU" sz="1400" kern="0" dirty="0">
                <a:solidFill>
                  <a:srgbClr val="202020"/>
                </a:solidFill>
                <a:latin typeface="Gilroy "/>
                <a:cs typeface="Arial"/>
                <a:sym typeface="Arial"/>
              </a:rPr>
              <a:t>Атрибуция, работа с </a:t>
            </a:r>
            <a:r>
              <a:rPr lang="ru-RU" sz="1400" kern="0" dirty="0" err="1">
                <a:solidFill>
                  <a:srgbClr val="202020"/>
                </a:solidFill>
                <a:latin typeface="Gilroy "/>
                <a:cs typeface="Arial"/>
                <a:sym typeface="Arial"/>
              </a:rPr>
              <a:t>фидами</a:t>
            </a:r>
            <a:r>
              <a:rPr lang="ru-RU" sz="1400" kern="0" dirty="0">
                <a:solidFill>
                  <a:srgbClr val="202020"/>
                </a:solidFill>
                <a:latin typeface="Gilroy "/>
                <a:cs typeface="Arial"/>
                <a:sym typeface="Arial"/>
              </a:rPr>
              <a:t>, </a:t>
            </a:r>
            <a:r>
              <a:rPr lang="en-US" sz="1400" kern="0" dirty="0">
                <a:solidFill>
                  <a:srgbClr val="202020"/>
                </a:solidFill>
                <a:latin typeface="Gilroy "/>
                <a:cs typeface="Arial"/>
                <a:sym typeface="Arial"/>
              </a:rPr>
              <a:t>e-com oriented </a:t>
            </a:r>
            <a:r>
              <a:rPr lang="ru-RU" sz="1400" kern="0" dirty="0">
                <a:solidFill>
                  <a:srgbClr val="202020"/>
                </a:solidFill>
                <a:latin typeface="Gilroy "/>
                <a:cs typeface="Arial"/>
                <a:sym typeface="Arial"/>
              </a:rPr>
              <a:t>аналитика и т.д.</a:t>
            </a:r>
            <a:r>
              <a:rPr lang="en-US" sz="1400" kern="0" dirty="0">
                <a:solidFill>
                  <a:srgbClr val="202020"/>
                </a:solidFill>
                <a:latin typeface="Gilroy "/>
                <a:cs typeface="Arial"/>
                <a:sym typeface="Arial"/>
              </a:rPr>
              <a:t> </a:t>
            </a:r>
            <a:endParaRPr sz="1400" kern="0" dirty="0">
              <a:solidFill>
                <a:srgbClr val="202020"/>
              </a:solidFill>
              <a:latin typeface="Gilroy "/>
              <a:cs typeface="Arial"/>
              <a:sym typeface="Arial"/>
            </a:endParaRPr>
          </a:p>
        </p:txBody>
      </p:sp>
      <p:sp>
        <p:nvSpPr>
          <p:cNvPr id="63" name="Google Shape;238;p35">
            <a:extLst>
              <a:ext uri="{FF2B5EF4-FFF2-40B4-BE49-F238E27FC236}">
                <a16:creationId xmlns:a16="http://schemas.microsoft.com/office/drawing/2014/main" id="{DF35DF83-387A-EC82-84F8-40D466AD6B34}"/>
              </a:ext>
            </a:extLst>
          </p:cNvPr>
          <p:cNvSpPr txBox="1"/>
          <p:nvPr/>
        </p:nvSpPr>
        <p:spPr>
          <a:xfrm>
            <a:off x="8983033" y="2584700"/>
            <a:ext cx="2516353" cy="4558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indent="0">
              <a:buSzPts val="1100"/>
              <a:buNone/>
              <a:defRPr sz="1100">
                <a:solidFill>
                  <a:schemeClr val="lt1"/>
                </a:solidFill>
              </a:defRPr>
            </a:lvl1pPr>
          </a:lstStyle>
          <a:p>
            <a:pPr defTabSz="1219170">
              <a:buClr>
                <a:srgbClr val="000000"/>
              </a:buClr>
              <a:defRPr/>
            </a:pPr>
            <a:r>
              <a:rPr lang="ru" sz="1400" b="1" kern="0" dirty="0">
                <a:solidFill>
                  <a:srgbClr val="202020"/>
                </a:solidFill>
                <a:latin typeface="Gilroy "/>
                <a:cs typeface="Arial"/>
                <a:sym typeface="Arial"/>
              </a:rPr>
              <a:t>Environment overview</a:t>
            </a:r>
          </a:p>
          <a:p>
            <a:pPr defTabSz="1219170">
              <a:buClr>
                <a:srgbClr val="000000"/>
              </a:buClr>
              <a:defRPr/>
            </a:pPr>
            <a:r>
              <a:rPr lang="ru" sz="1400" b="1" kern="0" dirty="0">
                <a:solidFill>
                  <a:srgbClr val="202020"/>
                </a:solidFill>
                <a:latin typeface="Gilroy "/>
                <a:cs typeface="Arial"/>
                <a:sym typeface="Arial"/>
              </a:rPr>
              <a:t>Анализ конкурентов, рынка и т.д.</a:t>
            </a:r>
            <a:endParaRPr sz="1400" b="1" kern="0" dirty="0">
              <a:solidFill>
                <a:srgbClr val="202020"/>
              </a:solidFill>
              <a:latin typeface="Gilroy "/>
              <a:cs typeface="Arial"/>
              <a:sym typeface="Arial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012E44E-CF8E-8422-29B6-8A30E7D5C7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966355" y="379485"/>
            <a:ext cx="1793246" cy="87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54032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0202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D464A079-4B34-D078-15FC-AE29BA193A47}"/>
              </a:ext>
            </a:extLst>
          </p:cNvPr>
          <p:cNvSpPr/>
          <p:nvPr/>
        </p:nvSpPr>
        <p:spPr>
          <a:xfrm>
            <a:off x="3793855" y="2732762"/>
            <a:ext cx="460429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66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highlight>
                  <a:srgbClr val="6666FF"/>
                </a:highlight>
                <a:uLnTx/>
                <a:uFillTx/>
                <a:latin typeface="Gilroy ExtraBold" panose="00000900000000000000" pitchFamily="50" charset="-52"/>
                <a:ea typeface="+mn-ea"/>
                <a:cs typeface="+mn-cs"/>
              </a:rPr>
              <a:t>#ПОЛЬЗА</a:t>
            </a:r>
          </a:p>
        </p:txBody>
      </p:sp>
    </p:spTree>
    <p:extLst>
      <p:ext uri="{BB962C8B-B14F-4D97-AF65-F5344CB8AC3E}">
        <p14:creationId xmlns:p14="http://schemas.microsoft.com/office/powerpoint/2010/main" val="242456516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577</TotalTime>
  <Words>964</Words>
  <Application>Microsoft Office PowerPoint</Application>
  <PresentationFormat>Широкоэкранный</PresentationFormat>
  <Paragraphs>241</Paragraphs>
  <Slides>13</Slides>
  <Notes>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13</vt:i4>
      </vt:variant>
    </vt:vector>
  </HeadingPairs>
  <TitlesOfParts>
    <vt:vector size="23" baseType="lpstr">
      <vt:lpstr>Arial</vt:lpstr>
      <vt:lpstr>Calibri</vt:lpstr>
      <vt:lpstr>Calibri Light</vt:lpstr>
      <vt:lpstr>Century Gothic</vt:lpstr>
      <vt:lpstr>Gilroy </vt:lpstr>
      <vt:lpstr>Gilroy ExtraBold</vt:lpstr>
      <vt:lpstr>Tahoma</vt:lpstr>
      <vt:lpstr>Тема Office</vt:lpstr>
      <vt:lpstr>Simple Light</vt:lpstr>
      <vt:lpstr>1_Simple Light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Что? Где? Когда и как?</dc:title>
  <dc:creator>Александр Папков</dc:creator>
  <cp:lastModifiedBy>FNU LNU</cp:lastModifiedBy>
  <cp:revision>12</cp:revision>
  <dcterms:created xsi:type="dcterms:W3CDTF">2023-02-27T10:23:33Z</dcterms:created>
  <dcterms:modified xsi:type="dcterms:W3CDTF">2023-02-28T10:53:33Z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2023-02-27T14:44:05Z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495c2418-3054-4972-87b1-ac760902a43c</vt:lpwstr>
  </property>
  <property fmtid="{D5CDD505-2E9C-101B-9397-08002B2CF9AE}" pid="7" name="MSIP_Label_defa4170-0d19-0005-0004-bc88714345d2_ActionId">
    <vt:lpwstr>bb5fed7b-5125-44e2-b611-6a5f7adb92f2</vt:lpwstr>
  </property>
  <property fmtid="{D5CDD505-2E9C-101B-9397-08002B2CF9AE}" pid="8" name="MSIP_Label_defa4170-0d19-0005-0004-bc88714345d2_ContentBits">
    <vt:lpwstr>0</vt:lpwstr>
  </property>
</Properties>
</file>