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10"/>
  </p:notesMasterIdLst>
  <p:sldIdLst>
    <p:sldId id="280" r:id="rId2"/>
    <p:sldId id="2146847528" r:id="rId3"/>
    <p:sldId id="2146847542" r:id="rId4"/>
    <p:sldId id="2146847536" r:id="rId5"/>
    <p:sldId id="2146847537" r:id="rId6"/>
    <p:sldId id="2146847538" r:id="rId7"/>
    <p:sldId id="2146847534" r:id="rId8"/>
    <p:sldId id="2146847545" r:id="rId9"/>
  </p:sldIdLst>
  <p:sldSz cx="12192000" cy="6858000"/>
  <p:notesSz cx="7023100" cy="93091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Open Sans" pitchFamily="2" charset="0"/>
      <p:regular r:id="rId15"/>
      <p:bold r:id="rId16"/>
      <p:italic r:id="rId17"/>
      <p:boldItalic r:id="rId18"/>
    </p:embeddedFont>
    <p:embeddedFont>
      <p:font typeface="Raleway" pitchFamily="2" charset="-52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AD67"/>
    <a:srgbClr val="2B7B73"/>
    <a:srgbClr val="0075AD"/>
    <a:srgbClr val="D0E9DD"/>
    <a:srgbClr val="A3D6C0"/>
    <a:srgbClr val="CCD6DA"/>
    <a:srgbClr val="99C8DE"/>
    <a:srgbClr val="99ACB5"/>
    <a:srgbClr val="89DA5D"/>
    <a:srgbClr val="E7E8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275C70B-B6B5-3C4E-8DA0-CA9BF92BF566}" type="datetimeFigureOut">
              <a:rPr lang="en-RU" smtClean="0"/>
              <a:t>04/21/2025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9B65FEF-0B33-CE4E-9768-273708E9C3E4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9415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9A4610E-1427-23D6-01ED-2096F8E71C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C2A3EA-B9F8-D71D-D55D-01C540BC0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451" y="4780285"/>
            <a:ext cx="10080624" cy="659268"/>
          </a:xfrm>
        </p:spPr>
        <p:txBody>
          <a:bodyPr anchor="ctr">
            <a:noAutofit/>
          </a:bodyPr>
          <a:lstStyle>
            <a:lvl1pPr algn="l">
              <a:defRPr sz="4400" b="1" i="0">
                <a:latin typeface="Raleway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55E970-3DED-A90C-2685-819A830DF1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450" y="5516563"/>
            <a:ext cx="10080623" cy="276316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rgbClr val="09AD6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FB616-16F0-9E6F-9BC3-7ADADFC2F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5514BCD-7AA3-799C-33DE-AA055C7E46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34308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Insert picture here</a:t>
            </a:r>
            <a:endParaRPr lang="en-RU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03767EA-AD69-0625-B681-C8DD99463E5F}"/>
              </a:ext>
            </a:extLst>
          </p:cNvPr>
          <p:cNvSpPr/>
          <p:nvPr userDrawn="1"/>
        </p:nvSpPr>
        <p:spPr>
          <a:xfrm>
            <a:off x="5613853" y="2939142"/>
            <a:ext cx="979716" cy="979716"/>
          </a:xfrm>
          <a:prstGeom prst="ellipse">
            <a:avLst/>
          </a:prstGeom>
          <a:solidFill>
            <a:srgbClr val="09AD67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22B39FA5-C8F5-3FBD-2873-87011A25B2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316664"/>
            <a:ext cx="1439862" cy="136524"/>
          </a:xfrm>
        </p:spPr>
        <p:txBody>
          <a:bodyPr/>
          <a:lstStyle/>
          <a:p>
            <a:fld id="{752C37E9-A620-B94D-9F68-7B1B8BD29FE5}" type="datetime1">
              <a:rPr lang="ru-RU" smtClean="0"/>
              <a:t>21.04.2025</a:t>
            </a:fld>
            <a:endParaRPr lang="en-RU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307D9E5-EF06-3A17-975E-BE6B227019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2759" y="6126010"/>
            <a:ext cx="1554522" cy="37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03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-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AC99841-AA0F-38B7-9CE1-F3AA9500FC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EC0CFF-B7E2-FDD5-DA4F-BAB8E85B9D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1313" y="401271"/>
            <a:ext cx="1139824" cy="19165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4D910-2597-C59A-EC96-AAD9C37A63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5943" y="4005263"/>
            <a:ext cx="1929607" cy="194468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r>
              <a:rPr lang="en-US"/>
              <a:t>LOREM IPSUM DOLOR</a:t>
            </a:r>
          </a:p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Nam vel </a:t>
            </a:r>
            <a:r>
              <a:rPr lang="en-US" err="1"/>
              <a:t>consectetur</a:t>
            </a:r>
            <a:r>
              <a:rPr lang="en-US"/>
              <a:t> diam,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dui. Donec </a:t>
            </a:r>
            <a:r>
              <a:rPr lang="en-US" err="1"/>
              <a:t>mollis</a:t>
            </a:r>
            <a:r>
              <a:rPr lang="en-US"/>
              <a:t> ligula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placerat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B7123-265A-DEE2-340D-A8F99BC0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4627" y="6254873"/>
            <a:ext cx="236511" cy="234948"/>
          </a:xfrm>
          <a:prstGeom prst="rect">
            <a:avLst/>
          </a:prstGeom>
        </p:spPr>
        <p:txBody>
          <a:bodyPr/>
          <a:lstStyle/>
          <a:p>
            <a:fld id="{95E86339-0823-A446-8E9A-DF0361284D92}" type="slidenum">
              <a:rPr lang="en-RU" smtClean="0"/>
              <a:t>‹#›</a:t>
            </a:fld>
            <a:endParaRPr lang="en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7F38C5-7E06-70D2-AF07-2FB18CAF9771}"/>
              </a:ext>
            </a:extLst>
          </p:cNvPr>
          <p:cNvSpPr txBox="1"/>
          <p:nvPr userDrawn="1"/>
        </p:nvSpPr>
        <p:spPr>
          <a:xfrm>
            <a:off x="533130" y="874176"/>
            <a:ext cx="3452814" cy="3592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b="1" i="0" dirty="0">
                <a:solidFill>
                  <a:srgbClr val="09AD67"/>
                </a:solidFill>
                <a:latin typeface="Raleway" pitchFamily="2" charset="77"/>
              </a:rPr>
              <a:t>Contacts </a:t>
            </a:r>
            <a:endParaRPr lang="en-RU" b="1" i="0" dirty="0">
              <a:solidFill>
                <a:srgbClr val="09AD67"/>
              </a:solidFill>
              <a:latin typeface="Raleway" pitchFamily="2" charset="77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F0322-970A-E4BD-BB9F-B1223D773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35F7633-409F-943B-D026-40AEAF04217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80324" y="908050"/>
            <a:ext cx="4511675" cy="59499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RU"/>
              <a:t>Insert picture here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36A67A5-A1B1-962A-C3FB-FFBDF1F6247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2767" y="1916113"/>
            <a:ext cx="1944688" cy="2017711"/>
          </a:xfrm>
        </p:spPr>
        <p:txBody>
          <a:bodyPr/>
          <a:lstStyle/>
          <a:p>
            <a:r>
              <a:rPr lang="en-RU"/>
              <a:t>Insert </a:t>
            </a:r>
            <a:r>
              <a:rPr lang="en-US"/>
              <a:t>portrait</a:t>
            </a:r>
            <a:r>
              <a:rPr lang="en-RU"/>
              <a:t>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B35E9AE-79D6-B256-2FE1-7A2F2E5713BE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085306" y="4005263"/>
            <a:ext cx="1929607" cy="194468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r>
              <a:rPr lang="en-US"/>
              <a:t>LOREM IPSUM DOLOR</a:t>
            </a:r>
          </a:p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Nam vel </a:t>
            </a:r>
            <a:r>
              <a:rPr lang="en-US" err="1"/>
              <a:t>consectetur</a:t>
            </a:r>
            <a:r>
              <a:rPr lang="en-US"/>
              <a:t> diam,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dui. Donec </a:t>
            </a:r>
            <a:r>
              <a:rPr lang="en-US" err="1"/>
              <a:t>mollis</a:t>
            </a:r>
            <a:r>
              <a:rPr lang="en-US"/>
              <a:t> ligula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placerat</a:t>
            </a:r>
            <a:endParaRPr lang="en-GB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EF75E31A-851F-D849-1198-45F96C7A05B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90816" y="1916113"/>
            <a:ext cx="1924098" cy="2017711"/>
          </a:xfrm>
        </p:spPr>
        <p:txBody>
          <a:bodyPr/>
          <a:lstStyle/>
          <a:p>
            <a:r>
              <a:rPr lang="en-RU"/>
              <a:t>Insert </a:t>
            </a:r>
            <a:r>
              <a:rPr lang="en-US"/>
              <a:t>portrait</a:t>
            </a:r>
            <a:r>
              <a:rPr lang="en-RU"/>
              <a:t> here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CAA7447E-577D-2FA2-01D5-E37D0931E2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316664"/>
            <a:ext cx="1439862" cy="136524"/>
          </a:xfrm>
        </p:spPr>
        <p:txBody>
          <a:bodyPr/>
          <a:lstStyle/>
          <a:p>
            <a:fld id="{A6139AAA-5CBD-9047-A013-0343637C8D72}" type="datetime1">
              <a:rPr lang="ru-RU" smtClean="0"/>
              <a:t>21.04.2025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80163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4D910-2597-C59A-EC96-AAD9C37A6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420938"/>
            <a:ext cx="11090275" cy="352901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F0322-970A-E4BD-BB9F-B1223D773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B7123-265A-DEE2-340D-A8F99BC0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4627" y="6254873"/>
            <a:ext cx="236511" cy="234948"/>
          </a:xfrm>
          <a:prstGeom prst="rect">
            <a:avLst/>
          </a:prstGeom>
        </p:spPr>
        <p:txBody>
          <a:bodyPr/>
          <a:lstStyle/>
          <a:p>
            <a:fld id="{95E86339-0823-A446-8E9A-DF0361284D92}" type="slidenum">
              <a:rPr lang="en-RU" smtClean="0"/>
              <a:t>‹#›</a:t>
            </a:fld>
            <a:endParaRPr lang="en-RU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86C6B0-3AF9-92B4-AC99-F202B13B2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15" y="405724"/>
            <a:ext cx="9088737" cy="427822"/>
          </a:xfrm>
        </p:spPr>
        <p:txBody>
          <a:bodyPr/>
          <a:lstStyle>
            <a:lvl1pPr>
              <a:lnSpc>
                <a:spcPct val="100000"/>
              </a:lnSpc>
              <a:defRPr b="1">
                <a:solidFill>
                  <a:srgbClr val="50505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RU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6FB5B9D-CC18-D81B-1AE2-FADA9FFDE8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911225"/>
            <a:ext cx="9098746" cy="258942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09AD6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</a:t>
            </a:r>
            <a:r>
              <a:rPr lang="en-US" dirty="0" err="1"/>
              <a:t>subheader</a:t>
            </a:r>
            <a:endParaRPr lang="en-RU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5CB137C-6D00-7A67-3C2F-5CB05F6057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316664"/>
            <a:ext cx="1439862" cy="136524"/>
          </a:xfrm>
        </p:spPr>
        <p:txBody>
          <a:bodyPr/>
          <a:lstStyle/>
          <a:p>
            <a:fld id="{DFC3D60D-C808-BB47-A430-04E0524FF470}" type="datetime1">
              <a:rPr lang="ru-RU" smtClean="0"/>
              <a:t>21.04.2025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033240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 Devi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B62309-E6B1-61DA-5AF7-07F490C401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A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AB4F1D-89EB-8AAB-55FF-E79A3C63BA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2930945"/>
            <a:ext cx="8066087" cy="251418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Maecenas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libero,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 a </a:t>
            </a:r>
            <a:r>
              <a:rPr lang="en-US" err="1"/>
              <a:t>justo</a:t>
            </a:r>
            <a:r>
              <a:rPr lang="en-US"/>
              <a:t> id </a:t>
            </a:r>
            <a:r>
              <a:rPr lang="en-US" err="1"/>
              <a:t>posuere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vitae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Nam id </a:t>
            </a:r>
            <a:r>
              <a:rPr lang="en-US" err="1"/>
              <a:t>tortor</a:t>
            </a:r>
            <a:r>
              <a:rPr lang="en-US"/>
              <a:t> at ipsum auctor </a:t>
            </a:r>
            <a:r>
              <a:rPr lang="en-US" err="1"/>
              <a:t>vehicula</a:t>
            </a:r>
            <a:r>
              <a:rPr lang="en-US"/>
              <a:t> a id nisi. </a:t>
            </a:r>
            <a:endParaRPr lang="en-RU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EECB1256-124C-4B2C-6EE7-9F3E455BD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16664"/>
            <a:ext cx="4114800" cy="136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8B663ED-4F16-531C-5578-2990B033C80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215364" y="2941685"/>
            <a:ext cx="2425774" cy="97463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8800" b="1" i="0">
                <a:solidFill>
                  <a:schemeClr val="bg1"/>
                </a:solidFill>
                <a:latin typeface="Raleway" pitchFamily="2" charset="77"/>
              </a:defRPr>
            </a:lvl1pPr>
          </a:lstStyle>
          <a:p>
            <a:pPr lvl="0"/>
            <a:r>
              <a:rPr lang="en-US"/>
              <a:t>88</a:t>
            </a:r>
            <a:endParaRPr lang="en-RU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9380833-AB13-AA78-348E-2435C37584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215364" y="4037537"/>
            <a:ext cx="2423120" cy="817534"/>
          </a:xfrm>
        </p:spPr>
        <p:txBody>
          <a:bodyPr anchor="t">
            <a:noAutofit/>
          </a:bodyPr>
          <a:lstStyle>
            <a:lvl1pPr marL="0" indent="0">
              <a:lnSpc>
                <a:spcPts val="164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Suspendisse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mi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. Duis </a:t>
            </a:r>
            <a:r>
              <a:rPr lang="en-US" err="1"/>
              <a:t>dignissim</a:t>
            </a:r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F83A58-D6E8-7D5B-850D-8D4D84C95C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3" y="2349501"/>
            <a:ext cx="8066087" cy="5032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Sed </a:t>
            </a:r>
            <a:r>
              <a:rPr lang="en-US" err="1"/>
              <a:t>elementum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vel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, ac </a:t>
            </a:r>
            <a:r>
              <a:rPr lang="en-US" err="1"/>
              <a:t>porttitor</a:t>
            </a:r>
            <a:r>
              <a:rPr lang="en-US"/>
              <a:t> ex </a:t>
            </a:r>
            <a:r>
              <a:rPr lang="en-US" err="1"/>
              <a:t>tristique</a:t>
            </a:r>
            <a:r>
              <a:rPr lang="en-US"/>
              <a:t>. Maecenas a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. Donec gravida ligula </a:t>
            </a:r>
            <a:r>
              <a:rPr lang="en-US" err="1"/>
              <a:t>risus</a:t>
            </a:r>
            <a:r>
              <a:rPr lang="en-US"/>
              <a:t>, et </a:t>
            </a:r>
            <a:r>
              <a:rPr lang="en-US" err="1"/>
              <a:t>vehicula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quis</a:t>
            </a:r>
            <a:endParaRPr lang="en-RU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4D5C5DC-2527-BB97-DDEA-305310CD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1973" y="6254873"/>
            <a:ext cx="236511" cy="2349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5E86339-0823-A446-8E9A-DF0361284D92}" type="slidenum">
              <a:rPr lang="en-RU" smtClean="0"/>
              <a:pPr/>
              <a:t>‹#›</a:t>
            </a:fld>
            <a:endParaRPr lang="en-RU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3F0F39C-7015-FB76-E3D8-645E6328A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316664"/>
            <a:ext cx="1439862" cy="1365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9715D5-4AB6-9C4D-B275-4FCABF4BEB6B}" type="datetime1">
              <a:rPr lang="ru-RU" smtClean="0"/>
              <a:t>21.04.2025</a:t>
            </a:fld>
            <a:endParaRPr lang="en-RU"/>
          </a:p>
        </p:txBody>
      </p:sp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903948CA-28A5-6B78-8693-6ACD804934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0849" y="342779"/>
            <a:ext cx="1212354" cy="29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69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4D910-2597-C59A-EC96-AAD9C37A63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73340" y="2953824"/>
            <a:ext cx="8562974" cy="2539319"/>
          </a:xfrm>
        </p:spPr>
        <p:txBody>
          <a:bodyPr>
            <a:noAutofit/>
          </a:bodyPr>
          <a:lstStyle>
            <a:lvl1pPr marL="0" indent="0">
              <a:lnSpc>
                <a:spcPts val="2220"/>
              </a:lnSpc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Nam vel </a:t>
            </a:r>
            <a:r>
              <a:rPr lang="en-US" err="1"/>
              <a:t>consectetur</a:t>
            </a:r>
            <a:r>
              <a:rPr lang="en-US"/>
              <a:t> diam,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dui. Donec </a:t>
            </a:r>
            <a:r>
              <a:rPr lang="en-US" err="1"/>
              <a:t>mollis</a:t>
            </a:r>
            <a:r>
              <a:rPr lang="en-US"/>
              <a:t> ligula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mi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. Duis </a:t>
            </a:r>
            <a:r>
              <a:rPr lang="en-US" err="1"/>
              <a:t>dignissim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mi </a:t>
            </a:r>
            <a:r>
              <a:rPr lang="en-US" err="1"/>
              <a:t>congue</a:t>
            </a:r>
            <a:r>
              <a:rPr lang="en-US"/>
              <a:t>,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. In </a:t>
            </a:r>
            <a:r>
              <a:rPr lang="en-US" err="1"/>
              <a:t>eleifend</a:t>
            </a:r>
            <a:r>
              <a:rPr lang="en-US"/>
              <a:t> ipsum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, et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. Ut </a:t>
            </a:r>
            <a:r>
              <a:rPr lang="en-US" err="1"/>
              <a:t>venenatis</a:t>
            </a:r>
            <a:r>
              <a:rPr lang="en-US"/>
              <a:t>, ex vitae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,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vel </a:t>
            </a:r>
            <a:r>
              <a:rPr lang="en-US" err="1"/>
              <a:t>lectus</a:t>
            </a:r>
            <a:r>
              <a:rPr lang="en-US"/>
              <a:t>. Nam pulvinar, ipsum id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,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, a dictum mi </a:t>
            </a:r>
            <a:r>
              <a:rPr lang="en-US" err="1"/>
              <a:t>enim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In fermentum, ipsum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, dolor lorem </a:t>
            </a:r>
            <a:r>
              <a:rPr lang="en-US" err="1"/>
              <a:t>scelerisque</a:t>
            </a:r>
            <a:r>
              <a:rPr lang="en-US"/>
              <a:t> libero,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In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ultrices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,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. Donec cursus, ipsum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, dolor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, vitae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 mi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</a:t>
            </a:r>
            <a:r>
              <a:rPr lang="en-US"/>
              <a:t>. 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F0322-970A-E4BD-BB9F-B1223D773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B7123-265A-DEE2-340D-A8F99BC0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4626" y="6254873"/>
            <a:ext cx="236511" cy="234948"/>
          </a:xfrm>
          <a:prstGeom prst="rect">
            <a:avLst/>
          </a:prstGeom>
        </p:spPr>
        <p:txBody>
          <a:bodyPr/>
          <a:lstStyle/>
          <a:p>
            <a:fld id="{95E86339-0823-A446-8E9A-DF0361284D92}" type="slidenum">
              <a:rPr lang="en-RU" smtClean="0"/>
              <a:t>‹#›</a:t>
            </a:fld>
            <a:endParaRPr lang="en-RU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541FFB-56F9-6352-F0D1-44B4AFF18A8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2451" y="2953824"/>
            <a:ext cx="1439862" cy="9862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Nam vel </a:t>
            </a:r>
            <a:r>
              <a:rPr lang="en-US" err="1"/>
              <a:t>consectetur</a:t>
            </a:r>
            <a:r>
              <a:rPr lang="en-US"/>
              <a:t> diam,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dui. </a:t>
            </a:r>
            <a:endParaRPr lang="en-RU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C497249-0891-7E48-1A3B-66451C1F9D8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52451" y="4530739"/>
            <a:ext cx="1439862" cy="9862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Nam vel </a:t>
            </a:r>
            <a:r>
              <a:rPr lang="en-US" err="1"/>
              <a:t>consectetur</a:t>
            </a:r>
            <a:r>
              <a:rPr lang="en-US"/>
              <a:t> diam,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dui. </a:t>
            </a:r>
            <a:endParaRPr lang="en-RU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89669BA-2118-9DC6-DD4C-A2878F2E4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15" y="907374"/>
            <a:ext cx="9088737" cy="427822"/>
          </a:xfrm>
        </p:spPr>
        <p:txBody>
          <a:bodyPr/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RU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1725C68-1FB4-330E-A6F4-3415EF0171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1412875"/>
            <a:ext cx="9098746" cy="258942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09AD6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Insert </a:t>
            </a:r>
            <a:r>
              <a:rPr lang="en-US" err="1"/>
              <a:t>subheader</a:t>
            </a:r>
            <a:endParaRPr lang="en-RU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F11CD88-27DE-57D4-CFD3-7889BB6DD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316664"/>
            <a:ext cx="1439862" cy="136524"/>
          </a:xfrm>
        </p:spPr>
        <p:txBody>
          <a:bodyPr/>
          <a:lstStyle/>
          <a:p>
            <a:fld id="{F1A1228C-39DB-5547-A57C-116004743EA9}" type="datetime1">
              <a:rPr lang="ru-RU" smtClean="0"/>
              <a:t>21.04.2025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18206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4D910-2597-C59A-EC96-AAD9C37A63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9930" y="2926230"/>
            <a:ext cx="4466570" cy="3095625"/>
          </a:xfrm>
        </p:spPr>
        <p:txBody>
          <a:bodyPr>
            <a:noAutofit/>
          </a:bodyPr>
          <a:lstStyle>
            <a:lvl1pPr marL="0" indent="0">
              <a:lnSpc>
                <a:spcPts val="1740"/>
              </a:lnSpc>
              <a:buNone/>
              <a:defRPr sz="11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Nam vel </a:t>
            </a:r>
            <a:r>
              <a:rPr lang="en-US" err="1"/>
              <a:t>consectetur</a:t>
            </a:r>
            <a:r>
              <a:rPr lang="en-US"/>
              <a:t> diam,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dui. Donec </a:t>
            </a:r>
            <a:r>
              <a:rPr lang="en-US" err="1"/>
              <a:t>mollis</a:t>
            </a:r>
            <a:r>
              <a:rPr lang="en-US"/>
              <a:t> ligula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mi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. Duis </a:t>
            </a:r>
            <a:r>
              <a:rPr lang="en-US" err="1"/>
              <a:t>dignissim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mi </a:t>
            </a:r>
            <a:r>
              <a:rPr lang="en-US" err="1"/>
              <a:t>congue</a:t>
            </a:r>
            <a:r>
              <a:rPr lang="en-US"/>
              <a:t>,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. In </a:t>
            </a:r>
            <a:r>
              <a:rPr lang="en-US" err="1"/>
              <a:t>eleifend</a:t>
            </a:r>
            <a:r>
              <a:rPr lang="en-US"/>
              <a:t> ipsum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, et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. Ut </a:t>
            </a:r>
            <a:r>
              <a:rPr lang="en-US" err="1"/>
              <a:t>venenatis</a:t>
            </a:r>
            <a:r>
              <a:rPr lang="en-US"/>
              <a:t>, ex vitae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,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vel </a:t>
            </a:r>
            <a:r>
              <a:rPr lang="en-US" err="1"/>
              <a:t>lectus</a:t>
            </a:r>
            <a:r>
              <a:rPr lang="en-US"/>
              <a:t>. Nam pulvinar, ipsum id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,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, a dictum mi </a:t>
            </a:r>
            <a:r>
              <a:rPr lang="en-US" err="1"/>
              <a:t>enim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In fermentum, ipsum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, dolor lorem </a:t>
            </a:r>
            <a:r>
              <a:rPr lang="en-US" err="1"/>
              <a:t>scelerisque</a:t>
            </a:r>
            <a:r>
              <a:rPr lang="en-US"/>
              <a:t> libero,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In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ultrices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,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. Donec cursus, ipsum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, dolor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, vitae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 mi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</a:t>
            </a:r>
            <a:r>
              <a:rPr lang="en-US"/>
              <a:t>. 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F0322-970A-E4BD-BB9F-B1223D773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B7123-265A-DEE2-340D-A8F99BC0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4627" y="6254873"/>
            <a:ext cx="236511" cy="234948"/>
          </a:xfrm>
          <a:prstGeom prst="rect">
            <a:avLst/>
          </a:prstGeom>
        </p:spPr>
        <p:txBody>
          <a:bodyPr/>
          <a:lstStyle/>
          <a:p>
            <a:fld id="{95E86339-0823-A446-8E9A-DF0361284D92}" type="slidenum">
              <a:rPr lang="en-RU" smtClean="0"/>
              <a:t>‹#›</a:t>
            </a:fld>
            <a:endParaRPr lang="en-RU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A757EA4-C073-A387-E08F-7BAEFAE7B9E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606024" y="2926230"/>
            <a:ext cx="4522226" cy="3023720"/>
          </a:xfrm>
        </p:spPr>
        <p:txBody>
          <a:bodyPr>
            <a:noAutofit/>
          </a:bodyPr>
          <a:lstStyle>
            <a:lvl1pPr marL="0" indent="0">
              <a:lnSpc>
                <a:spcPts val="1740"/>
              </a:lnSpc>
              <a:buNone/>
              <a:defRPr sz="11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Nam vel </a:t>
            </a:r>
            <a:r>
              <a:rPr lang="en-US" err="1"/>
              <a:t>consectetur</a:t>
            </a:r>
            <a:r>
              <a:rPr lang="en-US"/>
              <a:t> diam,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dui. Donec </a:t>
            </a:r>
            <a:r>
              <a:rPr lang="en-US" err="1"/>
              <a:t>mollis</a:t>
            </a:r>
            <a:r>
              <a:rPr lang="en-US"/>
              <a:t> ligula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. Suspendisse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mi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. Duis </a:t>
            </a:r>
            <a:r>
              <a:rPr lang="en-US" err="1"/>
              <a:t>dignissim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mi </a:t>
            </a:r>
            <a:r>
              <a:rPr lang="en-US" err="1"/>
              <a:t>congue</a:t>
            </a:r>
            <a:r>
              <a:rPr lang="en-US"/>
              <a:t>,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. In </a:t>
            </a:r>
            <a:r>
              <a:rPr lang="en-US" err="1"/>
              <a:t>eleifend</a:t>
            </a:r>
            <a:r>
              <a:rPr lang="en-US"/>
              <a:t> ipsum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, et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. Ut </a:t>
            </a:r>
            <a:r>
              <a:rPr lang="en-US" err="1"/>
              <a:t>venenatis</a:t>
            </a:r>
            <a:r>
              <a:rPr lang="en-US"/>
              <a:t>, ex vitae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,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vel </a:t>
            </a:r>
            <a:r>
              <a:rPr lang="en-US" err="1"/>
              <a:t>lectus</a:t>
            </a:r>
            <a:r>
              <a:rPr lang="en-US"/>
              <a:t>. Nam pulvinar, ipsum id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,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, a dictum mi </a:t>
            </a:r>
            <a:r>
              <a:rPr lang="en-US" err="1"/>
              <a:t>enim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In fermentum, ipsum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, dolor lorem </a:t>
            </a:r>
            <a:r>
              <a:rPr lang="en-US" err="1"/>
              <a:t>scelerisque</a:t>
            </a:r>
            <a:r>
              <a:rPr lang="en-US"/>
              <a:t> libero,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In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ultrices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,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. Donec cursus, ipsum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, dolor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, vitae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 mi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</a:t>
            </a:r>
            <a:r>
              <a:rPr lang="en-US"/>
              <a:t>. </a:t>
            </a:r>
            <a:endParaRPr lang="en-RU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6268E59-F1D6-9F2C-7B0F-9EE481E75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15" y="907374"/>
            <a:ext cx="9088737" cy="427822"/>
          </a:xfrm>
        </p:spPr>
        <p:txBody>
          <a:bodyPr/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RU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AFEC519-8AEA-022B-9807-728349C7C9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1412875"/>
            <a:ext cx="9098746" cy="258942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09AD6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Insert </a:t>
            </a:r>
            <a:r>
              <a:rPr lang="en-US" err="1"/>
              <a:t>subheader</a:t>
            </a:r>
            <a:endParaRPr lang="en-RU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898479A-FFED-B80C-C816-8B02BE21D4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316664"/>
            <a:ext cx="1439862" cy="136524"/>
          </a:xfrm>
        </p:spPr>
        <p:txBody>
          <a:bodyPr/>
          <a:lstStyle/>
          <a:p>
            <a:fld id="{C5A0EE64-F3F8-A846-A17B-AE82B25F8F96}" type="datetime1">
              <a:rPr lang="ru-RU" smtClean="0"/>
              <a:t>21.04.2025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075456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4D910-2597-C59A-EC96-AAD9C37A63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4" y="2954833"/>
            <a:ext cx="3457574" cy="2995117"/>
          </a:xfrm>
        </p:spPr>
        <p:txBody>
          <a:bodyPr>
            <a:noAutofit/>
          </a:bodyPr>
          <a:lstStyle>
            <a:lvl1pPr marL="0" indent="0">
              <a:lnSpc>
                <a:spcPts val="1740"/>
              </a:lnSpc>
              <a:buNone/>
              <a:defRPr sz="11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Nam vel </a:t>
            </a:r>
            <a:r>
              <a:rPr lang="en-US" err="1"/>
              <a:t>consectetur</a:t>
            </a:r>
            <a:r>
              <a:rPr lang="en-US"/>
              <a:t> diam,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dui. Donec </a:t>
            </a:r>
            <a:r>
              <a:rPr lang="en-US" err="1"/>
              <a:t>mollis</a:t>
            </a:r>
            <a:r>
              <a:rPr lang="en-US"/>
              <a:t> ligula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mi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. Duis </a:t>
            </a:r>
            <a:r>
              <a:rPr lang="en-US" err="1"/>
              <a:t>dignissim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mi </a:t>
            </a:r>
            <a:r>
              <a:rPr lang="en-US" err="1"/>
              <a:t>congue</a:t>
            </a:r>
            <a:r>
              <a:rPr lang="en-US"/>
              <a:t>,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. In </a:t>
            </a:r>
            <a:r>
              <a:rPr lang="en-US" err="1"/>
              <a:t>eleifend</a:t>
            </a:r>
            <a:r>
              <a:rPr lang="en-US"/>
              <a:t> ipsum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, et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. Ut </a:t>
            </a:r>
            <a:r>
              <a:rPr lang="en-US" err="1"/>
              <a:t>venenatis</a:t>
            </a:r>
            <a:r>
              <a:rPr lang="en-US"/>
              <a:t>, ex vitae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,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vel </a:t>
            </a:r>
            <a:r>
              <a:rPr lang="en-US" err="1"/>
              <a:t>lectus</a:t>
            </a:r>
            <a:r>
              <a:rPr lang="en-US"/>
              <a:t>. Nam pulvinar, ipsum id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,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, a dictum mi </a:t>
            </a:r>
            <a:r>
              <a:rPr lang="en-US" err="1"/>
              <a:t>enim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. 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F0322-970A-E4BD-BB9F-B1223D773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B7123-265A-DEE2-340D-A8F99BC0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4627" y="6254873"/>
            <a:ext cx="236511" cy="234948"/>
          </a:xfrm>
          <a:prstGeom prst="rect">
            <a:avLst/>
          </a:prstGeom>
        </p:spPr>
        <p:txBody>
          <a:bodyPr/>
          <a:lstStyle/>
          <a:p>
            <a:fld id="{95E86339-0823-A446-8E9A-DF0361284D92}" type="slidenum">
              <a:rPr lang="en-RU" smtClean="0"/>
              <a:t>‹#›</a:t>
            </a:fld>
            <a:endParaRPr lang="en-RU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B83FF68-05E8-10C2-A80D-1B4A3F4B50F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719415" y="2426651"/>
            <a:ext cx="1422305" cy="71272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6000">
                <a:solidFill>
                  <a:srgbClr val="09AD67"/>
                </a:solidFill>
                <a:latin typeface="Raleway" pitchFamily="2" charset="77"/>
              </a:defRPr>
            </a:lvl1pPr>
          </a:lstStyle>
          <a:p>
            <a:pPr lvl="0"/>
            <a:r>
              <a:rPr lang="en-US"/>
              <a:t>88</a:t>
            </a:r>
            <a:endParaRPr lang="en-RU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15E3DA2-55A0-769B-A302-F4BF9644BF7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719415" y="3214922"/>
            <a:ext cx="2875999" cy="679292"/>
          </a:xfrm>
        </p:spPr>
        <p:txBody>
          <a:bodyPr>
            <a:noAutofit/>
          </a:bodyPr>
          <a:lstStyle>
            <a:lvl1pPr marL="0" indent="0">
              <a:lnSpc>
                <a:spcPts val="1840"/>
              </a:lnSpc>
              <a:buNone/>
              <a:defRPr sz="1200">
                <a:solidFill>
                  <a:srgbClr val="09AD67"/>
                </a:solidFill>
              </a:defRPr>
            </a:lvl1pPr>
          </a:lstStyle>
          <a:p>
            <a:pPr lvl="0"/>
            <a:r>
              <a:rPr lang="en-US"/>
              <a:t>Suspendisse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mi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. Duis </a:t>
            </a:r>
            <a:r>
              <a:rPr lang="en-US" err="1"/>
              <a:t>dignissim</a:t>
            </a:r>
            <a:endParaRPr lang="en-RU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A25E0CE-A18A-A44C-0AA7-26866F17C6ED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719415" y="4360492"/>
            <a:ext cx="1422305" cy="71272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6000">
                <a:solidFill>
                  <a:srgbClr val="09AD67"/>
                </a:solidFill>
                <a:latin typeface="Raleway" pitchFamily="2" charset="77"/>
              </a:defRPr>
            </a:lvl1pPr>
          </a:lstStyle>
          <a:p>
            <a:pPr lvl="0"/>
            <a:r>
              <a:rPr lang="en-US"/>
              <a:t>88</a:t>
            </a:r>
            <a:endParaRPr lang="en-RU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649308C-65FD-D464-0031-00BD9DB0CCF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719415" y="5148763"/>
            <a:ext cx="2875999" cy="712728"/>
          </a:xfrm>
        </p:spPr>
        <p:txBody>
          <a:bodyPr>
            <a:noAutofit/>
          </a:bodyPr>
          <a:lstStyle>
            <a:lvl1pPr marL="0" indent="0">
              <a:lnSpc>
                <a:spcPts val="1840"/>
              </a:lnSpc>
              <a:buNone/>
              <a:defRPr sz="1200">
                <a:solidFill>
                  <a:srgbClr val="09AD67"/>
                </a:solidFill>
              </a:defRPr>
            </a:lvl1pPr>
          </a:lstStyle>
          <a:p>
            <a:pPr lvl="0"/>
            <a:r>
              <a:rPr lang="en-US"/>
              <a:t>Suspendisse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mi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. Duis </a:t>
            </a:r>
            <a:r>
              <a:rPr lang="en-US" err="1"/>
              <a:t>dignissim</a:t>
            </a:r>
            <a:endParaRPr lang="en-RU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C600DE4-A0B2-AEDB-572A-BBFE46E3D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15" y="907374"/>
            <a:ext cx="9088737" cy="427822"/>
          </a:xfrm>
        </p:spPr>
        <p:txBody>
          <a:bodyPr/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RU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2EDD23E-527E-EC32-C2EB-87734BDE1D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1412875"/>
            <a:ext cx="9098746" cy="258942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09AD6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Insert </a:t>
            </a:r>
            <a:r>
              <a:rPr lang="en-US" err="1"/>
              <a:t>subheader</a:t>
            </a:r>
            <a:endParaRPr lang="en-RU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21D41DAD-C947-A2E8-4724-DC5050A8FB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316664"/>
            <a:ext cx="1439862" cy="136524"/>
          </a:xfrm>
        </p:spPr>
        <p:txBody>
          <a:bodyPr/>
          <a:lstStyle/>
          <a:p>
            <a:fld id="{0A0AF502-8ABE-A347-81EE-A7962FDE049B}" type="datetime1">
              <a:rPr lang="ru-RU" smtClean="0"/>
              <a:t>21.04.2025</a:t>
            </a:fld>
            <a:endParaRPr lang="en-RU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6A8264B-AEE9-6F9D-C97D-59A1495E6FB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79874" y="2954833"/>
            <a:ext cx="3529014" cy="2995117"/>
          </a:xfrm>
        </p:spPr>
        <p:txBody>
          <a:bodyPr>
            <a:noAutofit/>
          </a:bodyPr>
          <a:lstStyle>
            <a:lvl1pPr marL="0" indent="0">
              <a:lnSpc>
                <a:spcPts val="1740"/>
              </a:lnSpc>
              <a:buNone/>
              <a:defRPr sz="11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Nam vel </a:t>
            </a:r>
            <a:r>
              <a:rPr lang="en-US" err="1"/>
              <a:t>consectetur</a:t>
            </a:r>
            <a:r>
              <a:rPr lang="en-US"/>
              <a:t> diam,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dui. Donec </a:t>
            </a:r>
            <a:r>
              <a:rPr lang="en-US" err="1"/>
              <a:t>mollis</a:t>
            </a:r>
            <a:r>
              <a:rPr lang="en-US"/>
              <a:t> ligula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mi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. Duis </a:t>
            </a:r>
            <a:r>
              <a:rPr lang="en-US" err="1"/>
              <a:t>dignissim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mi </a:t>
            </a:r>
            <a:r>
              <a:rPr lang="en-US" err="1"/>
              <a:t>congue</a:t>
            </a:r>
            <a:r>
              <a:rPr lang="en-US"/>
              <a:t>,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. In </a:t>
            </a:r>
            <a:r>
              <a:rPr lang="en-US" err="1"/>
              <a:t>eleifend</a:t>
            </a:r>
            <a:r>
              <a:rPr lang="en-US"/>
              <a:t> ipsum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, et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. Ut </a:t>
            </a:r>
            <a:r>
              <a:rPr lang="en-US" err="1"/>
              <a:t>venenatis</a:t>
            </a:r>
            <a:r>
              <a:rPr lang="en-US"/>
              <a:t>, ex vitae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,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vel </a:t>
            </a:r>
            <a:r>
              <a:rPr lang="en-US" err="1"/>
              <a:t>lectus</a:t>
            </a:r>
            <a:r>
              <a:rPr lang="en-US"/>
              <a:t>. Nam pulvinar, ipsum id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,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, a dictum mi </a:t>
            </a:r>
            <a:r>
              <a:rPr lang="en-US" err="1"/>
              <a:t>enim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287445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47FDE497-0C0A-FA6B-754C-DD7941A211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80325" y="908050"/>
            <a:ext cx="4511675" cy="59499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RU"/>
              <a:t>Insert picture here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36492F7-4DC5-D6DC-9662-25426D84046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72213" y="5181759"/>
            <a:ext cx="1336675" cy="766603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Nam vel </a:t>
            </a:r>
            <a:r>
              <a:rPr lang="en-US" err="1"/>
              <a:t>consectetur</a:t>
            </a:r>
            <a:r>
              <a:rPr lang="en-US"/>
              <a:t> diam,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dui. 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B7123-265A-DEE2-340D-A8F99BC0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4627" y="6254873"/>
            <a:ext cx="236511" cy="234948"/>
          </a:xfrm>
          <a:prstGeom prst="rect">
            <a:avLst/>
          </a:prstGeom>
        </p:spPr>
        <p:txBody>
          <a:bodyPr/>
          <a:lstStyle/>
          <a:p>
            <a:fld id="{95E86339-0823-A446-8E9A-DF0361284D92}" type="slidenum">
              <a:rPr lang="en-RU" smtClean="0"/>
              <a:t>‹#›</a:t>
            </a:fld>
            <a:endParaRPr lang="en-RU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A8213C8-8E8A-1FDE-F276-A97E76953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16" y="907374"/>
            <a:ext cx="6043306" cy="42782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RU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4F8E096-BCED-3AC3-2F82-4B161C029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1412875"/>
            <a:ext cx="6049961" cy="258942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09AD6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Insert </a:t>
            </a:r>
            <a:r>
              <a:rPr lang="en-US" err="1"/>
              <a:t>subheader</a:t>
            </a:r>
            <a:endParaRPr lang="en-RU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05B91854-55E1-BBF8-83DC-A2967C3479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316664"/>
            <a:ext cx="1439862" cy="136524"/>
          </a:xfrm>
        </p:spPr>
        <p:txBody>
          <a:bodyPr>
            <a:noAutofit/>
          </a:bodyPr>
          <a:lstStyle/>
          <a:p>
            <a:fld id="{500A5682-FF49-4543-8B90-23953FA10123}" type="datetime1">
              <a:rPr lang="ru-RU" smtClean="0"/>
              <a:t>21.04.2025</a:t>
            </a:fld>
            <a:endParaRPr lang="en-RU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65CD94C-F5D4-0F06-B0A3-EDB30FA1FC5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4" y="2954833"/>
            <a:ext cx="3457574" cy="2995117"/>
          </a:xfrm>
        </p:spPr>
        <p:txBody>
          <a:bodyPr>
            <a:noAutofit/>
          </a:bodyPr>
          <a:lstStyle>
            <a:lvl1pPr marL="0" indent="0">
              <a:lnSpc>
                <a:spcPts val="1740"/>
              </a:lnSpc>
              <a:buNone/>
              <a:defRPr sz="11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Nam vel </a:t>
            </a:r>
            <a:r>
              <a:rPr lang="en-US" err="1"/>
              <a:t>consectetur</a:t>
            </a:r>
            <a:r>
              <a:rPr lang="en-US"/>
              <a:t> diam,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dui. Donec </a:t>
            </a:r>
            <a:r>
              <a:rPr lang="en-US" err="1"/>
              <a:t>mollis</a:t>
            </a:r>
            <a:r>
              <a:rPr lang="en-US"/>
              <a:t> ligula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mi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. Duis </a:t>
            </a:r>
            <a:r>
              <a:rPr lang="en-US" err="1"/>
              <a:t>dignissim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mi </a:t>
            </a:r>
            <a:r>
              <a:rPr lang="en-US" err="1"/>
              <a:t>congue</a:t>
            </a:r>
            <a:r>
              <a:rPr lang="en-US"/>
              <a:t>,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. In </a:t>
            </a:r>
            <a:r>
              <a:rPr lang="en-US" err="1"/>
              <a:t>eleifend</a:t>
            </a:r>
            <a:r>
              <a:rPr lang="en-US"/>
              <a:t> ipsum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, et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. Ut </a:t>
            </a:r>
            <a:r>
              <a:rPr lang="en-US" err="1"/>
              <a:t>venenatis</a:t>
            </a:r>
            <a:r>
              <a:rPr lang="en-US"/>
              <a:t>, ex vitae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,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vel </a:t>
            </a:r>
            <a:r>
              <a:rPr lang="en-US" err="1"/>
              <a:t>lectus</a:t>
            </a:r>
            <a:r>
              <a:rPr lang="en-US"/>
              <a:t>. Nam pulvinar, ipsum id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,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, a dictum mi </a:t>
            </a:r>
            <a:r>
              <a:rPr lang="en-US" err="1"/>
              <a:t>enim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. </a:t>
            </a:r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873828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31E8B966-D814-E6A8-4FA4-34FBE39F3D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05008" y="1412875"/>
            <a:ext cx="3986992" cy="544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RU"/>
              <a:t>Insert picture here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BE336A0B-B976-4CDC-73EA-480284C2BCD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83114" y="1412875"/>
            <a:ext cx="3529011" cy="544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RU"/>
              <a:t>Insert picture here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FA134F8-A539-1148-7015-B4A5E4FE481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583113" y="909470"/>
            <a:ext cx="2155825" cy="435114"/>
          </a:xfrm>
        </p:spPr>
        <p:txBody>
          <a:bodyPr>
            <a:noAutofit/>
          </a:bodyPr>
          <a:lstStyle>
            <a:lvl1pPr marL="0" indent="0" algn="l">
              <a:lnSpc>
                <a:spcPts val="1280"/>
              </a:lnSpc>
              <a:buNone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Nam vel </a:t>
            </a:r>
            <a:r>
              <a:rPr lang="en-US" err="1"/>
              <a:t>consectetur</a:t>
            </a:r>
            <a:r>
              <a:rPr lang="en-US"/>
              <a:t> diam,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dui. </a:t>
            </a:r>
            <a:endParaRPr lang="en-RU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0ECB452-5BDD-6FA1-561B-47B1343BB54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656" y="3465513"/>
            <a:ext cx="3456782" cy="2484437"/>
          </a:xfrm>
        </p:spPr>
        <p:txBody>
          <a:bodyPr>
            <a:noAutofit/>
          </a:bodyPr>
          <a:lstStyle>
            <a:lvl1pPr marL="0" indent="0">
              <a:lnSpc>
                <a:spcPts val="1740"/>
              </a:lnSpc>
              <a:buNone/>
              <a:defRPr sz="11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Nam vel </a:t>
            </a:r>
            <a:r>
              <a:rPr lang="en-US" err="1"/>
              <a:t>consectetur</a:t>
            </a:r>
            <a:r>
              <a:rPr lang="en-US"/>
              <a:t> diam,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dui. Donec </a:t>
            </a:r>
            <a:r>
              <a:rPr lang="en-US" err="1"/>
              <a:t>mollis</a:t>
            </a:r>
            <a:r>
              <a:rPr lang="en-US"/>
              <a:t> ligula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. Suspendisse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mi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. Duis </a:t>
            </a:r>
            <a:r>
              <a:rPr lang="en-US" err="1"/>
              <a:t>dignissim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mi </a:t>
            </a:r>
            <a:r>
              <a:rPr lang="en-US" err="1"/>
              <a:t>congue</a:t>
            </a:r>
            <a:r>
              <a:rPr lang="en-US"/>
              <a:t>,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. In </a:t>
            </a:r>
            <a:r>
              <a:rPr lang="en-US" err="1"/>
              <a:t>eleifend</a:t>
            </a:r>
            <a:r>
              <a:rPr lang="en-US"/>
              <a:t> ipsum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, et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. Ut </a:t>
            </a:r>
            <a:r>
              <a:rPr lang="en-US" err="1"/>
              <a:t>venenatis</a:t>
            </a:r>
            <a:r>
              <a:rPr lang="en-US"/>
              <a:t>, ex vitae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,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vel </a:t>
            </a:r>
            <a:r>
              <a:rPr lang="en-US" err="1"/>
              <a:t>lectus</a:t>
            </a:r>
            <a:r>
              <a:rPr lang="en-US"/>
              <a:t>. Nam pulvinar, ipsum id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efficitur</a:t>
            </a:r>
            <a:endParaRPr lang="en-RU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11B95DBF-B6D9-4F90-A08F-E8E6ADBEB5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1655" y="1942383"/>
            <a:ext cx="3456783" cy="28232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rgbClr val="09AD6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Insert </a:t>
            </a:r>
            <a:r>
              <a:rPr lang="en-US" err="1"/>
              <a:t>subheader</a:t>
            </a:r>
            <a:endParaRPr lang="en-RU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B4DBA709-4FA3-8BE1-AE1D-719DF73C2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4627" y="6254873"/>
            <a:ext cx="236511" cy="2349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5E86339-0823-A446-8E9A-DF0361284D92}" type="slidenum">
              <a:rPr lang="en-RU" smtClean="0"/>
              <a:pPr/>
              <a:t>‹#›</a:t>
            </a:fld>
            <a:endParaRPr lang="en-RU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88447E8-87ED-CFE3-2280-C4D4AF75E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16" y="896615"/>
            <a:ext cx="3961559" cy="937302"/>
          </a:xfrm>
        </p:spPr>
        <p:txBody>
          <a:bodyPr anchor="ctr"/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RU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F2CF592A-7E00-4794-5A14-D9FA8671BA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316664"/>
            <a:ext cx="1439862" cy="136524"/>
          </a:xfrm>
        </p:spPr>
        <p:txBody>
          <a:bodyPr/>
          <a:lstStyle/>
          <a:p>
            <a:fld id="{174CB4D4-5B12-284A-AFC7-2D142B6F9ED1}" type="datetime1">
              <a:rPr lang="ru-RU" smtClean="0"/>
              <a:t>21.04.2025</a:t>
            </a:fld>
            <a:endParaRPr lang="en-RU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448E961-93CA-83EE-2802-CCC1CC81F788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8205008" y="909470"/>
            <a:ext cx="2155825" cy="435114"/>
          </a:xfrm>
        </p:spPr>
        <p:txBody>
          <a:bodyPr>
            <a:noAutofit/>
          </a:bodyPr>
          <a:lstStyle>
            <a:lvl1pPr marL="0" indent="0" algn="l">
              <a:lnSpc>
                <a:spcPts val="1280"/>
              </a:lnSpc>
              <a:buNone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Nam vel </a:t>
            </a:r>
            <a:r>
              <a:rPr lang="en-US" err="1"/>
              <a:t>consectetur</a:t>
            </a:r>
            <a:r>
              <a:rPr lang="en-US"/>
              <a:t> diam,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dui. </a:t>
            </a:r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632000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6D8A535-24DC-8187-689C-AFE5FF7558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BE336A0B-B976-4CDC-73EA-480284C2BCD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50863" y="908049"/>
            <a:ext cx="3960812" cy="50419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RU"/>
              <a:t>Insert picture here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EDE891F-8CF3-FFD6-E5BC-68F0A88DC5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1313" y="401271"/>
            <a:ext cx="1139824" cy="191652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A843C74-CD82-5A7B-F73E-7AE64A85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4627" y="6254873"/>
            <a:ext cx="236511" cy="234948"/>
          </a:xfrm>
          <a:prstGeom prst="rect">
            <a:avLst/>
          </a:prstGeom>
        </p:spPr>
        <p:txBody>
          <a:bodyPr/>
          <a:lstStyle/>
          <a:p>
            <a:fld id="{95E86339-0823-A446-8E9A-DF0361284D92}" type="slidenum">
              <a:rPr lang="en-RU" smtClean="0"/>
              <a:t>‹#›</a:t>
            </a:fld>
            <a:endParaRPr lang="en-RU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3F6BBEDF-7F74-E265-40FF-8D706E7B1EC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95739" y="908049"/>
            <a:ext cx="3960812" cy="50419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RU"/>
              <a:t>Insert picture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CED76FC-A447-5112-EDBC-2E88D6C5E983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550862" y="6030296"/>
            <a:ext cx="2848554" cy="435114"/>
          </a:xfrm>
        </p:spPr>
        <p:txBody>
          <a:bodyPr>
            <a:noAutofit/>
          </a:bodyPr>
          <a:lstStyle>
            <a:lvl1pPr marL="0" indent="0" algn="l">
              <a:lnSpc>
                <a:spcPts val="1280"/>
              </a:lnSpc>
              <a:buNone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Nam vel </a:t>
            </a:r>
            <a:r>
              <a:rPr lang="en-US" err="1"/>
              <a:t>consectetur</a:t>
            </a:r>
            <a:r>
              <a:rPr lang="en-US"/>
              <a:t> diam,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dui. </a:t>
            </a:r>
            <a:endParaRPr lang="en-RU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2473A-3E4B-AB4B-AE31-93959056F4E5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4595739" y="6030296"/>
            <a:ext cx="2848554" cy="435114"/>
          </a:xfrm>
        </p:spPr>
        <p:txBody>
          <a:bodyPr>
            <a:noAutofit/>
          </a:bodyPr>
          <a:lstStyle>
            <a:lvl1pPr marL="0" indent="0" algn="l">
              <a:lnSpc>
                <a:spcPts val="1280"/>
              </a:lnSpc>
              <a:buNone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Nam vel </a:t>
            </a:r>
            <a:r>
              <a:rPr lang="en-US" err="1"/>
              <a:t>consectetur</a:t>
            </a:r>
            <a:r>
              <a:rPr lang="en-US"/>
              <a:t> diam,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dui. </a:t>
            </a:r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420896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6D8A535-24DC-8187-689C-AFE5FF7558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BE336A0B-B976-4CDC-73EA-480284C2BCD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50863" y="908049"/>
            <a:ext cx="9577387" cy="50419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RU"/>
              <a:t>Insert picture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E55207D-FE3D-087D-B823-8A041E720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4626" y="6254873"/>
            <a:ext cx="236511" cy="2349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5E86339-0823-A446-8E9A-DF0361284D92}" type="slidenum">
              <a:rPr lang="en-RU" smtClean="0"/>
              <a:pPr/>
              <a:t>‹#›</a:t>
            </a:fld>
            <a:endParaRPr lang="en-R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2F5330-30E0-5B65-2E67-9F2128FDA0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1313" y="401271"/>
            <a:ext cx="1139824" cy="19165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0DF4661-8764-DBCD-D4B6-E757138EE524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550862" y="6030296"/>
            <a:ext cx="2848554" cy="435114"/>
          </a:xfrm>
        </p:spPr>
        <p:txBody>
          <a:bodyPr>
            <a:noAutofit/>
          </a:bodyPr>
          <a:lstStyle>
            <a:lvl1pPr marL="0" indent="0" algn="l">
              <a:lnSpc>
                <a:spcPts val="1280"/>
              </a:lnSpc>
              <a:buNone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Nam vel </a:t>
            </a:r>
            <a:r>
              <a:rPr lang="en-US" err="1"/>
              <a:t>consectetur</a:t>
            </a:r>
            <a:r>
              <a:rPr lang="en-US"/>
              <a:t> diam,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dui. </a:t>
            </a:r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337422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Chart, scatter chart&#10;&#10;Description automatically generated">
            <a:extLst>
              <a:ext uri="{FF2B5EF4-FFF2-40B4-BE49-F238E27FC236}">
                <a16:creationId xmlns:a16="http://schemas.microsoft.com/office/drawing/2014/main" id="{8595D656-30F7-E716-1B99-D50140908B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486"/>
            <a:ext cx="12192000" cy="68470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C2A3EA-B9F8-D71D-D55D-01C540BC0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4991809"/>
            <a:ext cx="10082212" cy="672136"/>
          </a:xfrm>
        </p:spPr>
        <p:txBody>
          <a:bodyPr anchor="ctr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55E970-3DED-A90C-2685-819A830DF1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5735383"/>
            <a:ext cx="10082212" cy="26839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rgbClr val="09AD6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FB616-16F0-9E6F-9BC3-7ADADFC2F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9E1C2F8-9A3A-C3E6-6686-016678FE86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316664"/>
            <a:ext cx="1439862" cy="136524"/>
          </a:xfrm>
        </p:spPr>
        <p:txBody>
          <a:bodyPr/>
          <a:lstStyle/>
          <a:p>
            <a:fld id="{ECDC7247-ED68-344B-8263-EDF5232C6BED}" type="datetime1">
              <a:rPr lang="ru-RU" smtClean="0"/>
              <a:t>21.04.2025</a:t>
            </a:fld>
            <a:endParaRPr lang="en-RU"/>
          </a:p>
        </p:txBody>
      </p:sp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969A7AB-606B-5FF5-1CB0-02BDA2316C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297" y="312401"/>
            <a:ext cx="1554522" cy="37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502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814500-3805-BEC9-0E59-DE19D0FB7B7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0863" y="4005263"/>
            <a:ext cx="2952750" cy="1943300"/>
          </a:xfrm>
        </p:spPr>
        <p:txBody>
          <a:bodyPr>
            <a:noAutofit/>
          </a:bodyPr>
          <a:lstStyle>
            <a:lvl1pPr marL="0" indent="0">
              <a:lnSpc>
                <a:spcPts val="1740"/>
              </a:lnSpc>
              <a:buNone/>
              <a:defRPr sz="11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Nam vel </a:t>
            </a:r>
            <a:r>
              <a:rPr lang="en-US" err="1"/>
              <a:t>consectetur</a:t>
            </a:r>
            <a:r>
              <a:rPr lang="en-US"/>
              <a:t> diam,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dui. Donec </a:t>
            </a:r>
            <a:r>
              <a:rPr lang="en-US" err="1"/>
              <a:t>mollis</a:t>
            </a:r>
            <a:r>
              <a:rPr lang="en-US"/>
              <a:t> ligula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mi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. Duis </a:t>
            </a:r>
            <a:r>
              <a:rPr lang="en-US" err="1"/>
              <a:t>dignissim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mi </a:t>
            </a:r>
            <a:r>
              <a:rPr lang="en-US" err="1"/>
              <a:t>congue</a:t>
            </a:r>
            <a:r>
              <a:rPr lang="en-US"/>
              <a:t>,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. </a:t>
            </a:r>
            <a:endParaRPr lang="en-RU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47FDE497-0C0A-FA6B-754C-DD7941A211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6264" y="1931988"/>
            <a:ext cx="2424113" cy="14398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RU"/>
              <a:t>Insert picture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B7123-265A-DEE2-340D-A8F99BC0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4627" y="6254873"/>
            <a:ext cx="236511" cy="234948"/>
          </a:xfrm>
          <a:prstGeom prst="rect">
            <a:avLst/>
          </a:prstGeom>
        </p:spPr>
        <p:txBody>
          <a:bodyPr/>
          <a:lstStyle/>
          <a:p>
            <a:fld id="{95E86339-0823-A446-8E9A-DF0361284D92}" type="slidenum">
              <a:rPr lang="en-RU" smtClean="0"/>
              <a:t>‹#›</a:t>
            </a:fld>
            <a:endParaRPr lang="en-RU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A5EA6D-1724-10D1-1176-2194491A26B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85317" y="1931988"/>
            <a:ext cx="2424113" cy="14398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RU"/>
              <a:t>Insert picture here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295158D5-89A2-ECD3-936F-508BEA7CB27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79875" y="1931988"/>
            <a:ext cx="2520949" cy="14398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RU"/>
              <a:t>Insert picture here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D7FBF7F8-53FD-E450-B716-970164B9846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06264" y="4016022"/>
            <a:ext cx="2424113" cy="14291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RU"/>
              <a:t>Insert picture here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19054E7A-4AED-22B4-8DE0-45370C73175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685317" y="4016022"/>
            <a:ext cx="2424113" cy="14291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RU"/>
              <a:t>Insert picture here</a:t>
            </a:r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A8263162-FA15-788E-DE7F-A509C3E0D73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079875" y="4016022"/>
            <a:ext cx="2520949" cy="14291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RU"/>
              <a:t>Insert picture here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9FCAEE2-1DE5-3168-CC2C-6A5C6DEBA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15" y="907374"/>
            <a:ext cx="9088737" cy="427822"/>
          </a:xfrm>
        </p:spPr>
        <p:txBody>
          <a:bodyPr/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RU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494975AB-3DE6-1AC4-9A1E-F7BFC8DC22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1412875"/>
            <a:ext cx="9098746" cy="258942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09AD6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Insert </a:t>
            </a:r>
            <a:r>
              <a:rPr lang="en-US" err="1"/>
              <a:t>subheader</a:t>
            </a:r>
            <a:endParaRPr lang="en-RU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2526D46C-F896-3D99-3B7F-D847367896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316664"/>
            <a:ext cx="1439862" cy="136524"/>
          </a:xfrm>
        </p:spPr>
        <p:txBody>
          <a:bodyPr/>
          <a:lstStyle/>
          <a:p>
            <a:fld id="{8B6A59B3-F74B-1940-8905-2A6C56804C14}" type="datetime1">
              <a:rPr lang="ru-RU" smtClean="0"/>
              <a:t>21.04.2025</a:t>
            </a:fld>
            <a:endParaRPr lang="en-RU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DD9877C-14CD-EF2B-4991-B5DDFA375A67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4079875" y="3443288"/>
            <a:ext cx="2520949" cy="490537"/>
          </a:xfrm>
        </p:spPr>
        <p:txBody>
          <a:bodyPr>
            <a:noAutofit/>
          </a:bodyPr>
          <a:lstStyle>
            <a:lvl1pPr marL="0" indent="0" algn="l">
              <a:lnSpc>
                <a:spcPts val="1280"/>
              </a:lnSpc>
              <a:buNone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endParaRPr lang="en-RU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A8CA239-CDEF-34DA-A388-C35B38DBAA14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6683955" y="3443288"/>
            <a:ext cx="2436233" cy="490537"/>
          </a:xfrm>
        </p:spPr>
        <p:txBody>
          <a:bodyPr>
            <a:noAutofit/>
          </a:bodyPr>
          <a:lstStyle>
            <a:lvl1pPr marL="0" indent="0" algn="l">
              <a:lnSpc>
                <a:spcPts val="1280"/>
              </a:lnSpc>
              <a:buNone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endParaRPr lang="en-RU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2C0E657-AE8E-D40D-D25B-8111C57E7F7F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9192561" y="3443288"/>
            <a:ext cx="2448577" cy="490537"/>
          </a:xfrm>
        </p:spPr>
        <p:txBody>
          <a:bodyPr>
            <a:noAutofit/>
          </a:bodyPr>
          <a:lstStyle>
            <a:lvl1pPr marL="0" indent="0" algn="l">
              <a:lnSpc>
                <a:spcPts val="1280"/>
              </a:lnSpc>
              <a:buNone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endParaRPr lang="en-RU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BD70024-D08F-3203-3DF9-58B36459A5A9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079875" y="5530271"/>
            <a:ext cx="2520949" cy="490537"/>
          </a:xfrm>
        </p:spPr>
        <p:txBody>
          <a:bodyPr>
            <a:noAutofit/>
          </a:bodyPr>
          <a:lstStyle>
            <a:lvl1pPr marL="0" indent="0" algn="l">
              <a:lnSpc>
                <a:spcPts val="1280"/>
              </a:lnSpc>
              <a:buNone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endParaRPr lang="en-RU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F4114DA-2CA3-B39F-BBFD-42533E026EF1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6683955" y="5530271"/>
            <a:ext cx="2436233" cy="490537"/>
          </a:xfrm>
        </p:spPr>
        <p:txBody>
          <a:bodyPr>
            <a:noAutofit/>
          </a:bodyPr>
          <a:lstStyle>
            <a:lvl1pPr marL="0" indent="0" algn="l">
              <a:lnSpc>
                <a:spcPts val="1280"/>
              </a:lnSpc>
              <a:buNone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endParaRPr lang="en-RU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A783C81-A509-ED47-B274-255BD4F864EE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9192561" y="5530271"/>
            <a:ext cx="2448577" cy="490537"/>
          </a:xfrm>
        </p:spPr>
        <p:txBody>
          <a:bodyPr>
            <a:noAutofit/>
          </a:bodyPr>
          <a:lstStyle>
            <a:lvl1pPr marL="0" indent="0" algn="l">
              <a:lnSpc>
                <a:spcPts val="1280"/>
              </a:lnSpc>
              <a:buNone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0986247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E6FCF-11AD-64D6-B764-EE446E50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316664"/>
            <a:ext cx="1439862" cy="136524"/>
          </a:xfrm>
        </p:spPr>
        <p:txBody>
          <a:bodyPr/>
          <a:lstStyle/>
          <a:p>
            <a:fld id="{6F1EED22-2B5A-D04C-AAE5-074D2332E5CF}" type="datetime1">
              <a:rPr lang="ru-RU" smtClean="0"/>
              <a:t>21.04.2025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F0322-970A-E4BD-BB9F-B1223D773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B7123-265A-DEE2-340D-A8F99BC0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4626" y="6254873"/>
            <a:ext cx="236511" cy="234948"/>
          </a:xfrm>
          <a:prstGeom prst="rect">
            <a:avLst/>
          </a:prstGeom>
        </p:spPr>
        <p:txBody>
          <a:bodyPr/>
          <a:lstStyle/>
          <a:p>
            <a:fld id="{95E86339-0823-A446-8E9A-DF0361284D92}" type="slidenum">
              <a:rPr lang="en-RU" smtClean="0"/>
              <a:t>‹#›</a:t>
            </a:fld>
            <a:endParaRPr lang="en-RU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814500-3805-BEC9-0E59-DE19D0FB7B7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762" y="2924175"/>
            <a:ext cx="3456676" cy="3021101"/>
          </a:xfrm>
        </p:spPr>
        <p:txBody>
          <a:bodyPr>
            <a:noAutofit/>
          </a:bodyPr>
          <a:lstStyle>
            <a:lvl1pPr marL="0" indent="0">
              <a:lnSpc>
                <a:spcPts val="1740"/>
              </a:lnSpc>
              <a:buNone/>
              <a:defRPr sz="11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Nam vel </a:t>
            </a:r>
            <a:r>
              <a:rPr lang="en-US" err="1"/>
              <a:t>consectetur</a:t>
            </a:r>
            <a:r>
              <a:rPr lang="en-US"/>
              <a:t> diam,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dui. Donec </a:t>
            </a:r>
            <a:r>
              <a:rPr lang="en-US" err="1"/>
              <a:t>mollis</a:t>
            </a:r>
            <a:r>
              <a:rPr lang="en-US"/>
              <a:t> ligula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mi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. Duis </a:t>
            </a:r>
            <a:r>
              <a:rPr lang="en-US" err="1"/>
              <a:t>dignissim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mi </a:t>
            </a:r>
            <a:r>
              <a:rPr lang="en-US" err="1"/>
              <a:t>congue</a:t>
            </a:r>
            <a:r>
              <a:rPr lang="en-US"/>
              <a:t>,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. In </a:t>
            </a:r>
            <a:r>
              <a:rPr lang="en-US" err="1"/>
              <a:t>eleifend</a:t>
            </a:r>
            <a:r>
              <a:rPr lang="en-US"/>
              <a:t> ipsum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, et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. Ut </a:t>
            </a:r>
            <a:r>
              <a:rPr lang="en-US" err="1"/>
              <a:t>venenatis</a:t>
            </a:r>
            <a:r>
              <a:rPr lang="en-US"/>
              <a:t>, ex vitae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,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vel </a:t>
            </a:r>
            <a:r>
              <a:rPr lang="en-US" err="1"/>
              <a:t>lectus</a:t>
            </a:r>
            <a:r>
              <a:rPr lang="en-US"/>
              <a:t>. Nam pulvinar, ipsum id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,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, a dictum mi </a:t>
            </a:r>
            <a:r>
              <a:rPr lang="en-US" err="1"/>
              <a:t>enim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arcu</a:t>
            </a:r>
            <a:endParaRPr lang="en-RU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F7EB51AA-5D3E-BB30-F2FA-EBA728F2037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4583113" y="2934558"/>
            <a:ext cx="7058025" cy="30211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RU"/>
              <a:t>Chart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D8ADA2-73D9-120C-3B89-2416B9A78A5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583113" y="2130563"/>
            <a:ext cx="4319587" cy="24629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rgbClr val="09AD67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RU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F160510-F14C-BBE4-8C1C-F6087D94DF9A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583114" y="2433685"/>
            <a:ext cx="4319586" cy="421493"/>
          </a:xfrm>
        </p:spPr>
        <p:txBody>
          <a:bodyPr>
            <a:noAutofit/>
          </a:bodyPr>
          <a:lstStyle>
            <a:lvl1pPr marL="0" indent="0">
              <a:lnSpc>
                <a:spcPts val="1740"/>
              </a:lnSpc>
              <a:buNone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Nam vel </a:t>
            </a:r>
            <a:r>
              <a:rPr lang="en-US" err="1"/>
              <a:t>consectetur</a:t>
            </a:r>
            <a:r>
              <a:rPr lang="en-US"/>
              <a:t> diam,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dui. </a:t>
            </a:r>
            <a:endParaRPr lang="en-RU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DDD6B40-1C20-8948-B32A-CEDDD4DBD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15" y="907374"/>
            <a:ext cx="9088737" cy="427822"/>
          </a:xfrm>
        </p:spPr>
        <p:txBody>
          <a:bodyPr/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RU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47DFAF4-C209-071F-C76B-F3CF4485F1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1412875"/>
            <a:ext cx="9098746" cy="258942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09AD6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Insert </a:t>
            </a:r>
            <a:r>
              <a:rPr lang="en-US" err="1"/>
              <a:t>subheader</a:t>
            </a:r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829112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Char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B4F1D-89EB-8AAB-55FF-E79A3C63B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922768"/>
            <a:ext cx="9074150" cy="396020"/>
          </a:xfrm>
        </p:spPr>
        <p:txBody>
          <a:bodyPr/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F0322-970A-E4BD-BB9F-B1223D773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B7123-265A-DEE2-340D-A8F99BC0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4627" y="6254873"/>
            <a:ext cx="236511" cy="234948"/>
          </a:xfrm>
          <a:prstGeom prst="rect">
            <a:avLst/>
          </a:prstGeom>
        </p:spPr>
        <p:txBody>
          <a:bodyPr/>
          <a:lstStyle/>
          <a:p>
            <a:fld id="{95E86339-0823-A446-8E9A-DF0361284D92}" type="slidenum">
              <a:rPr lang="en-RU" smtClean="0"/>
              <a:t>‹#›</a:t>
            </a:fld>
            <a:endParaRPr lang="en-R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6C5366-1254-CDA4-F6DB-C10E374FAC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1414789"/>
            <a:ext cx="9074150" cy="246289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09AD6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Insert </a:t>
            </a:r>
            <a:r>
              <a:rPr lang="en-US" err="1"/>
              <a:t>subheader</a:t>
            </a:r>
            <a:endParaRPr lang="en-RU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814500-3805-BEC9-0E59-DE19D0FB7B7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0864" y="2924175"/>
            <a:ext cx="3457574" cy="3025775"/>
          </a:xfrm>
        </p:spPr>
        <p:txBody>
          <a:bodyPr>
            <a:noAutofit/>
          </a:bodyPr>
          <a:lstStyle>
            <a:lvl1pPr marL="0" indent="0">
              <a:lnSpc>
                <a:spcPts val="1740"/>
              </a:lnSpc>
              <a:buNone/>
              <a:defRPr sz="11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Nam vel </a:t>
            </a:r>
            <a:r>
              <a:rPr lang="en-US" err="1"/>
              <a:t>consectetur</a:t>
            </a:r>
            <a:r>
              <a:rPr lang="en-US"/>
              <a:t> diam,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dui. Donec </a:t>
            </a:r>
            <a:r>
              <a:rPr lang="en-US" err="1"/>
              <a:t>mollis</a:t>
            </a:r>
            <a:r>
              <a:rPr lang="en-US"/>
              <a:t> ligula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mi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. Duis </a:t>
            </a:r>
            <a:r>
              <a:rPr lang="en-US" err="1"/>
              <a:t>dignissim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mi </a:t>
            </a:r>
            <a:r>
              <a:rPr lang="en-US" err="1"/>
              <a:t>congue</a:t>
            </a:r>
            <a:r>
              <a:rPr lang="en-US"/>
              <a:t>,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. In </a:t>
            </a:r>
            <a:r>
              <a:rPr lang="en-US" err="1"/>
              <a:t>eleifend</a:t>
            </a:r>
            <a:r>
              <a:rPr lang="en-US"/>
              <a:t> ipsum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, et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. Ut </a:t>
            </a:r>
            <a:r>
              <a:rPr lang="en-US" err="1"/>
              <a:t>venenatis</a:t>
            </a:r>
            <a:r>
              <a:rPr lang="en-US"/>
              <a:t>, ex vitae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,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vel </a:t>
            </a:r>
            <a:r>
              <a:rPr lang="en-US" err="1"/>
              <a:t>lectus</a:t>
            </a:r>
            <a:r>
              <a:rPr lang="en-US"/>
              <a:t>. Nam pulvinar, ipsum id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,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, a dictum mi </a:t>
            </a:r>
            <a:r>
              <a:rPr lang="en-US" err="1"/>
              <a:t>enim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In fermentum, ipsum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, dolor lorem </a:t>
            </a:r>
            <a:r>
              <a:rPr lang="en-US" err="1"/>
              <a:t>scelerisque</a:t>
            </a:r>
            <a:r>
              <a:rPr lang="en-US"/>
              <a:t> libero.</a:t>
            </a:r>
            <a:endParaRPr lang="en-RU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F7EB51AA-5D3E-BB30-F2FA-EBA728F2037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4583113" y="2933869"/>
            <a:ext cx="3529012" cy="30149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RU"/>
              <a:t>Chart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D8ADA2-73D9-120C-3B89-2416B9A78A5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583113" y="2349500"/>
            <a:ext cx="3529012" cy="4002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rgbClr val="09AD67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RU"/>
          </a:p>
        </p:txBody>
      </p:sp>
      <p:sp>
        <p:nvSpPr>
          <p:cNvPr id="14" name="Chart Placeholder 8">
            <a:extLst>
              <a:ext uri="{FF2B5EF4-FFF2-40B4-BE49-F238E27FC236}">
                <a16:creationId xmlns:a16="http://schemas.microsoft.com/office/drawing/2014/main" id="{DAC0135E-F57C-521E-32EB-C197AACC7CAC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8199700" y="2933869"/>
            <a:ext cx="3441436" cy="30149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RU"/>
              <a:t>Chart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BE74755-01EB-B153-B7B0-3E040B24DF7C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199700" y="2349500"/>
            <a:ext cx="3529012" cy="4002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rgbClr val="09AD67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RU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CA18D25-92A3-DAC7-0271-5BAC033D8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316664"/>
            <a:ext cx="1439862" cy="136524"/>
          </a:xfrm>
        </p:spPr>
        <p:txBody>
          <a:bodyPr/>
          <a:lstStyle/>
          <a:p>
            <a:fld id="{C333BF36-A3C1-824D-B219-19C797A6E74E}" type="datetime1">
              <a:rPr lang="ru-RU" smtClean="0"/>
              <a:t>21.04.2025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292450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B4F1D-89EB-8AAB-55FF-E79A3C63B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15" y="907374"/>
            <a:ext cx="9088737" cy="427822"/>
          </a:xfrm>
        </p:spPr>
        <p:txBody>
          <a:bodyPr/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F0322-970A-E4BD-BB9F-B1223D773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B7123-265A-DEE2-340D-A8F99BC0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4627" y="6254873"/>
            <a:ext cx="236511" cy="234948"/>
          </a:xfrm>
          <a:prstGeom prst="rect">
            <a:avLst/>
          </a:prstGeom>
        </p:spPr>
        <p:txBody>
          <a:bodyPr/>
          <a:lstStyle/>
          <a:p>
            <a:fld id="{95E86339-0823-A446-8E9A-DF0361284D92}" type="slidenum">
              <a:rPr lang="en-RU" smtClean="0"/>
              <a:t>‹#›</a:t>
            </a:fld>
            <a:endParaRPr lang="en-R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6C5366-1254-CDA4-F6DB-C10E374FAC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1412875"/>
            <a:ext cx="9098746" cy="258942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09AD6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Insert </a:t>
            </a:r>
            <a:r>
              <a:rPr lang="en-US" err="1"/>
              <a:t>subheader</a:t>
            </a:r>
            <a:endParaRPr lang="en-RU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F7EB51AA-5D3E-BB30-F2FA-EBA728F2037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550863" y="2924175"/>
            <a:ext cx="4968875" cy="252442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RU"/>
              <a:t>Chart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D8ADA2-73D9-120C-3B89-2416B9A78A5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50863" y="2420938"/>
            <a:ext cx="4968875" cy="4318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rgbClr val="09AD67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RU"/>
          </a:p>
        </p:txBody>
      </p:sp>
      <p:sp>
        <p:nvSpPr>
          <p:cNvPr id="13" name="Chart Placeholder 8">
            <a:extLst>
              <a:ext uri="{FF2B5EF4-FFF2-40B4-BE49-F238E27FC236}">
                <a16:creationId xmlns:a16="http://schemas.microsoft.com/office/drawing/2014/main" id="{CF9E121D-D6E8-4126-25DB-5944BB52285C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5627688" y="2924175"/>
            <a:ext cx="4968875" cy="252442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RU"/>
              <a:t>Chart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57CBF08-1F0B-86D0-FF5D-1220B521DBAB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5627688" y="2420938"/>
            <a:ext cx="4968875" cy="4318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rgbClr val="09AD67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RU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808D80E-DFE9-9830-A4CE-361EA67FE2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316664"/>
            <a:ext cx="1439862" cy="136524"/>
          </a:xfrm>
        </p:spPr>
        <p:txBody>
          <a:bodyPr/>
          <a:lstStyle/>
          <a:p>
            <a:fld id="{50D784E3-B3AC-5644-B2E4-F766D7A4EFF3}" type="datetime1">
              <a:rPr lang="ru-RU" smtClean="0"/>
              <a:t>21.04.2025</a:t>
            </a:fld>
            <a:endParaRPr lang="en-RU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6C70045-E446-C56D-CB85-EF956907A80B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550115" y="5552626"/>
            <a:ext cx="2953498" cy="435114"/>
          </a:xfrm>
        </p:spPr>
        <p:txBody>
          <a:bodyPr>
            <a:noAutofit/>
          </a:bodyPr>
          <a:lstStyle>
            <a:lvl1pPr marL="0" indent="0" algn="l">
              <a:lnSpc>
                <a:spcPts val="1280"/>
              </a:lnSpc>
              <a:buNone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Nam vel </a:t>
            </a:r>
            <a:r>
              <a:rPr lang="en-US" err="1"/>
              <a:t>consectetur</a:t>
            </a:r>
            <a:r>
              <a:rPr lang="en-US"/>
              <a:t> diam,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dui. </a:t>
            </a:r>
            <a:endParaRPr lang="en-RU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EB7CA69-C320-4B7A-A9FA-C2FDA9B8416C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5627688" y="5552626"/>
            <a:ext cx="2989262" cy="435114"/>
          </a:xfrm>
        </p:spPr>
        <p:txBody>
          <a:bodyPr>
            <a:noAutofit/>
          </a:bodyPr>
          <a:lstStyle>
            <a:lvl1pPr marL="0" indent="0" algn="l">
              <a:lnSpc>
                <a:spcPts val="1280"/>
              </a:lnSpc>
              <a:buNone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Nam vel </a:t>
            </a:r>
            <a:r>
              <a:rPr lang="en-US" err="1"/>
              <a:t>consectetur</a:t>
            </a:r>
            <a:r>
              <a:rPr lang="en-US"/>
              <a:t> diam,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dui. </a:t>
            </a:r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676005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99B8C0B-D00A-2154-41CC-9C55C0CF5D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486"/>
            <a:ext cx="12192000" cy="68470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C2A3EA-B9F8-D71D-D55D-01C540BC0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868" y="4005263"/>
            <a:ext cx="5456693" cy="1426994"/>
          </a:xfrm>
        </p:spPr>
        <p:txBody>
          <a:bodyPr anchor="ctr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55E970-3DED-A90C-2685-819A830DF1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869" y="5538165"/>
            <a:ext cx="5456694" cy="26839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FB616-16F0-9E6F-9BC3-7ADADFC2F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ECC0E1D-0657-0762-D65A-89A958D65C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316664"/>
            <a:ext cx="1439862" cy="1365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849E30-9027-3348-8269-8C6BCAFE899D}" type="datetime1">
              <a:rPr lang="ru-RU" smtClean="0"/>
              <a:t>21.04.2025</a:t>
            </a:fld>
            <a:endParaRPr lang="en-RU"/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357C1AFB-9C30-C422-8A2A-468CB54E1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014" y="319711"/>
            <a:ext cx="1577435" cy="38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81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74EB54B-FE06-4C5F-3050-9E45A1E03D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C2A3EA-B9F8-D71D-D55D-01C540BC0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868" y="2924174"/>
            <a:ext cx="3440569" cy="2017713"/>
          </a:xfrm>
        </p:spPr>
        <p:txBody>
          <a:bodyPr anchor="ctr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55E970-3DED-A90C-2685-819A830DF1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869" y="5013325"/>
            <a:ext cx="3440568" cy="936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rgbClr val="09AD6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FB616-16F0-9E6F-9BC3-7ADADFC2F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F15C576C-5E3E-AA48-C174-FA61BDC216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3112" y="0"/>
            <a:ext cx="7608887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Insert picture here</a:t>
            </a:r>
            <a:endParaRPr lang="en-RU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1B8A651-BB5E-79BB-59DB-532F89E4233E}"/>
              </a:ext>
            </a:extLst>
          </p:cNvPr>
          <p:cNvSpPr/>
          <p:nvPr userDrawn="1"/>
        </p:nvSpPr>
        <p:spPr>
          <a:xfrm>
            <a:off x="11004550" y="5813727"/>
            <a:ext cx="647626" cy="647626"/>
          </a:xfrm>
          <a:prstGeom prst="ellipse">
            <a:avLst/>
          </a:prstGeom>
          <a:solidFill>
            <a:srgbClr val="09AD67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4A69C31-B7FD-B538-3208-B7CD0D593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316664"/>
            <a:ext cx="1439862" cy="136524"/>
          </a:xfrm>
        </p:spPr>
        <p:txBody>
          <a:bodyPr/>
          <a:lstStyle/>
          <a:p>
            <a:fld id="{4AEB9909-3E67-AE42-B30F-9A7D89CA737A}" type="datetime1">
              <a:rPr lang="ru-RU" smtClean="0"/>
              <a:t>21.04.2025</a:t>
            </a:fld>
            <a:endParaRPr lang="en-RU"/>
          </a:p>
        </p:txBody>
      </p:sp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1A4AA3C-2CC4-1655-18B0-3C4E03715D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297" y="312401"/>
            <a:ext cx="1554522" cy="37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78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evi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9891721-A593-312D-3C15-55CA4E27429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1" y="0"/>
            <a:ext cx="6096000" cy="685799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RU"/>
              <a:t>Insert picture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B62309-E6B1-61DA-5AF7-07F490C401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C2DE335-F660-A756-A3D7-00F3EEA7AE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3097" y="3918858"/>
            <a:ext cx="2160587" cy="1439864"/>
          </a:xfrm>
        </p:spPr>
        <p:txBody>
          <a:bodyPr anchor="t">
            <a:noAutofit/>
          </a:bodyPr>
          <a:lstStyle>
            <a:lvl1pPr marL="0" indent="0">
              <a:buNone/>
              <a:defRPr sz="13800" b="0">
                <a:solidFill>
                  <a:srgbClr val="09AD67">
                    <a:alpha val="30000"/>
                  </a:srgbClr>
                </a:solidFill>
                <a:latin typeface="Raleway" pitchFamily="2" charset="77"/>
              </a:defRPr>
            </a:lvl1pPr>
          </a:lstStyle>
          <a:p>
            <a:pPr lvl="0"/>
            <a:r>
              <a:rPr lang="en-US"/>
              <a:t>01</a:t>
            </a:r>
            <a:endParaRPr lang="en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AB4F1D-89EB-8AAB-55FF-E79A3C63B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098" y="4868864"/>
            <a:ext cx="3703637" cy="8497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RU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79AB74-4DFA-2305-B333-D2E48787CB95}"/>
              </a:ext>
            </a:extLst>
          </p:cNvPr>
          <p:cNvSpPr/>
          <p:nvPr userDrawn="1"/>
        </p:nvSpPr>
        <p:spPr>
          <a:xfrm>
            <a:off x="5606142" y="2939142"/>
            <a:ext cx="979716" cy="979716"/>
          </a:xfrm>
          <a:prstGeom prst="ellipse">
            <a:avLst/>
          </a:prstGeom>
          <a:solidFill>
            <a:srgbClr val="09AD67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54336B9-932E-5EE2-7C9C-9B72D89B5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4627" y="6254873"/>
            <a:ext cx="236511" cy="234948"/>
          </a:xfrm>
          <a:prstGeom prst="rect">
            <a:avLst/>
          </a:prstGeom>
        </p:spPr>
        <p:txBody>
          <a:bodyPr/>
          <a:lstStyle/>
          <a:p>
            <a:fld id="{95E86339-0823-A446-8E9A-DF0361284D92}" type="slidenum">
              <a:rPr lang="en-RU" smtClean="0"/>
              <a:t>‹#›</a:t>
            </a:fld>
            <a:endParaRPr lang="en-RU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106A5058-28A7-C2F8-BAEF-10A50372C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316664"/>
            <a:ext cx="1439862" cy="136524"/>
          </a:xfrm>
        </p:spPr>
        <p:txBody>
          <a:bodyPr/>
          <a:lstStyle/>
          <a:p>
            <a:fld id="{F9868481-3E45-A54E-A176-1C95B3D1F780}" type="datetime1">
              <a:rPr lang="ru-RU" smtClean="0"/>
              <a:t>21.04.2025</a:t>
            </a:fld>
            <a:endParaRPr lang="en-RU"/>
          </a:p>
        </p:txBody>
      </p:sp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7396BA-DED0-8FCF-0ECB-CDD7F58C94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297" y="312401"/>
            <a:ext cx="1554522" cy="37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49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e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B62309-E6B1-61DA-5AF7-07F490C401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9891721-A593-312D-3C15-55CA4E27429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1" cy="685799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RU"/>
              <a:t>Insert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AB4F1D-89EB-8AAB-55FF-E79A3C63B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020242"/>
            <a:ext cx="3703637" cy="8497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R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C2DE335-F660-A756-A3D7-00F3EEA7AE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67439" y="3448173"/>
            <a:ext cx="6677706" cy="3796165"/>
          </a:xfrm>
        </p:spPr>
        <p:txBody>
          <a:bodyPr anchor="ctr">
            <a:noAutofit/>
          </a:bodyPr>
          <a:lstStyle>
            <a:lvl1pPr marL="0" indent="0">
              <a:buNone/>
              <a:defRPr sz="41300" b="0">
                <a:solidFill>
                  <a:srgbClr val="09AD67">
                    <a:alpha val="20000"/>
                  </a:srgbClr>
                </a:solidFill>
                <a:latin typeface="Raleway" pitchFamily="2" charset="77"/>
              </a:defRPr>
            </a:lvl1pPr>
          </a:lstStyle>
          <a:p>
            <a:pPr lvl="0"/>
            <a:r>
              <a:rPr lang="en-US"/>
              <a:t>01</a:t>
            </a:r>
            <a:endParaRPr lang="en-RU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E3F63C7-4584-6B07-E8EF-BEA5BBCEBE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297" y="312401"/>
            <a:ext cx="1554522" cy="37178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2B2893E-20A8-2685-7901-20CE1AA13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4627" y="6254873"/>
            <a:ext cx="236511" cy="234948"/>
          </a:xfrm>
          <a:prstGeom prst="rect">
            <a:avLst/>
          </a:prstGeom>
        </p:spPr>
        <p:txBody>
          <a:bodyPr/>
          <a:lstStyle/>
          <a:p>
            <a:fld id="{95E86339-0823-A446-8E9A-DF0361284D92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067454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evi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B62309-E6B1-61DA-5AF7-07F490C401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A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AB4F1D-89EB-8AAB-55FF-E79A3C63B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657" y="5020242"/>
            <a:ext cx="3703637" cy="84976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R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C2DE335-F660-A756-A3D7-00F3EEA7AE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7938" y="1899766"/>
            <a:ext cx="8359633" cy="5699576"/>
          </a:xfrm>
        </p:spPr>
        <p:txBody>
          <a:bodyPr anchor="ctr">
            <a:noAutofit/>
          </a:bodyPr>
          <a:lstStyle>
            <a:lvl1pPr marL="0" indent="0">
              <a:buNone/>
              <a:defRPr sz="49600" b="0">
                <a:ln>
                  <a:solidFill>
                    <a:schemeClr val="bg1">
                      <a:alpha val="30000"/>
                    </a:schemeClr>
                  </a:solidFill>
                </a:ln>
                <a:noFill/>
                <a:latin typeface="Raleway" pitchFamily="2" charset="77"/>
              </a:defRPr>
            </a:lvl1pPr>
          </a:lstStyle>
          <a:p>
            <a:pPr lvl="0"/>
            <a:r>
              <a:rPr lang="en-US"/>
              <a:t>02</a:t>
            </a:r>
            <a:endParaRPr lang="en-R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B86B67-0434-357A-324D-82036AA62D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1657" y="422721"/>
            <a:ext cx="2881312" cy="180975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7FF6929D-F737-E17E-490E-08B873C6B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7492" y="319711"/>
            <a:ext cx="1577435" cy="380074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83DB72A-B500-98A6-58C4-596DF1F75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4627" y="6254873"/>
            <a:ext cx="236511" cy="2349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5E86339-0823-A446-8E9A-DF0361284D92}" type="slidenum">
              <a:rPr lang="en-RU" smtClean="0"/>
              <a:pPr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03457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4D910-2597-C59A-EC96-AAD9C37A63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688388" y="2420939"/>
            <a:ext cx="2954861" cy="302418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GB"/>
              <a:t>1</a:t>
            </a:r>
            <a:r>
              <a:rPr lang="ru-RU"/>
              <a:t>   </a:t>
            </a:r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</a:t>
            </a:r>
          </a:p>
          <a:p>
            <a:r>
              <a:rPr lang="en-GB"/>
              <a:t>2</a:t>
            </a:r>
            <a:r>
              <a:rPr lang="ru-RU"/>
              <a:t>.  </a:t>
            </a:r>
            <a:r>
              <a:rPr lang="en-GB"/>
              <a:t>Nunc maximus</a:t>
            </a:r>
          </a:p>
          <a:p>
            <a:r>
              <a:rPr lang="en-GB"/>
              <a:t>3</a:t>
            </a:r>
            <a:r>
              <a:rPr lang="ru-RU"/>
              <a:t>.  </a:t>
            </a:r>
            <a:r>
              <a:rPr lang="en-GB" err="1"/>
              <a:t>Curabitur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felis</a:t>
            </a:r>
            <a:endParaRPr lang="en-GB"/>
          </a:p>
          <a:p>
            <a:r>
              <a:rPr lang="en-GB"/>
              <a:t>4</a:t>
            </a:r>
            <a:r>
              <a:rPr lang="ru-RU"/>
              <a:t>. 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mollis</a:t>
            </a:r>
            <a:endParaRPr lang="en-GB"/>
          </a:p>
          <a:p>
            <a:r>
              <a:rPr lang="en-GB"/>
              <a:t>5</a:t>
            </a:r>
            <a:r>
              <a:rPr lang="ru-RU"/>
              <a:t>.  </a:t>
            </a:r>
            <a:r>
              <a:rPr lang="en-GB"/>
              <a:t>Maecenas cursus </a:t>
            </a:r>
            <a:r>
              <a:rPr lang="en-GB" err="1"/>
              <a:t>orci</a:t>
            </a:r>
            <a:endParaRPr lang="en-GB"/>
          </a:p>
          <a:p>
            <a:r>
              <a:rPr lang="en-GB"/>
              <a:t>6</a:t>
            </a:r>
            <a:r>
              <a:rPr lang="ru-RU"/>
              <a:t>. 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dapibus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</a:p>
          <a:p>
            <a:r>
              <a:rPr lang="en-GB"/>
              <a:t>7</a:t>
            </a:r>
            <a:r>
              <a:rPr lang="ru-RU"/>
              <a:t>.  </a:t>
            </a:r>
            <a:r>
              <a:rPr lang="en-GB" err="1"/>
              <a:t>Sed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</a:p>
          <a:p>
            <a:r>
              <a:rPr lang="en-GB"/>
              <a:t>8</a:t>
            </a:r>
            <a:r>
              <a:rPr lang="ru-RU"/>
              <a:t>. 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lobortis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B7123-265A-DEE2-340D-A8F99BC0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6738" y="6254873"/>
            <a:ext cx="236511" cy="234948"/>
          </a:xfrm>
          <a:prstGeom prst="rect">
            <a:avLst/>
          </a:prstGeom>
        </p:spPr>
        <p:txBody>
          <a:bodyPr/>
          <a:lstStyle/>
          <a:p>
            <a:fld id="{95E86339-0823-A446-8E9A-DF0361284D92}" type="slidenum">
              <a:rPr lang="en-RU" smtClean="0"/>
              <a:t>‹#›</a:t>
            </a:fld>
            <a:endParaRPr lang="en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7F38C5-7E06-70D2-AF07-2FB18CAF9771}"/>
              </a:ext>
            </a:extLst>
          </p:cNvPr>
          <p:cNvSpPr txBox="1"/>
          <p:nvPr userDrawn="1"/>
        </p:nvSpPr>
        <p:spPr>
          <a:xfrm>
            <a:off x="8678928" y="1412875"/>
            <a:ext cx="2964321" cy="3592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/>
              <a:t>Содержание</a:t>
            </a:r>
            <a:endParaRPr lang="en-RU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A36A46D2-A1E1-9CE3-24D6-2893C1AD09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9425" y="404813"/>
            <a:ext cx="7632700" cy="64531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RU"/>
              <a:t>Insert picture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E6FCF-11AD-64D6-B764-EE446E50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2451" y="6316664"/>
            <a:ext cx="1439862" cy="136524"/>
          </a:xfrm>
        </p:spPr>
        <p:txBody>
          <a:bodyPr/>
          <a:lstStyle/>
          <a:p>
            <a:fld id="{AEA099AB-F9A3-004C-9084-FD5EEFA29C4B}" type="datetime1">
              <a:rPr lang="ru-RU" smtClean="0"/>
              <a:t>21.04.2025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F0322-970A-E4BD-BB9F-B1223D773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4809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4D910-2597-C59A-EC96-AAD9C37A63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8259" y="3465513"/>
            <a:ext cx="2516188" cy="1979612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GB"/>
              <a:t>1</a:t>
            </a:r>
            <a:r>
              <a:rPr lang="ru-RU"/>
              <a:t>   </a:t>
            </a:r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</a:t>
            </a:r>
          </a:p>
          <a:p>
            <a:r>
              <a:rPr lang="en-GB"/>
              <a:t>2</a:t>
            </a:r>
            <a:r>
              <a:rPr lang="ru-RU"/>
              <a:t>.  </a:t>
            </a:r>
            <a:r>
              <a:rPr lang="en-GB"/>
              <a:t>Nunc maximus</a:t>
            </a:r>
          </a:p>
          <a:p>
            <a:r>
              <a:rPr lang="en-GB"/>
              <a:t>3</a:t>
            </a:r>
            <a:r>
              <a:rPr lang="ru-RU"/>
              <a:t>.  </a:t>
            </a:r>
            <a:r>
              <a:rPr lang="en-GB" err="1"/>
              <a:t>Curabitur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felis</a:t>
            </a:r>
            <a:endParaRPr lang="en-GB"/>
          </a:p>
          <a:p>
            <a:r>
              <a:rPr lang="en-GB"/>
              <a:t>4</a:t>
            </a:r>
            <a:r>
              <a:rPr lang="ru-RU"/>
              <a:t>. 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mollis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B7123-265A-DEE2-340D-A8F99BC0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4627" y="6254873"/>
            <a:ext cx="236511" cy="234948"/>
          </a:xfrm>
          <a:prstGeom prst="rect">
            <a:avLst/>
          </a:prstGeom>
        </p:spPr>
        <p:txBody>
          <a:bodyPr/>
          <a:lstStyle/>
          <a:p>
            <a:fld id="{95E86339-0823-A446-8E9A-DF0361284D92}" type="slidenum">
              <a:rPr lang="en-RU" smtClean="0"/>
              <a:t>‹#›</a:t>
            </a:fld>
            <a:endParaRPr lang="en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7F38C5-7E06-70D2-AF07-2FB18CAF9771}"/>
              </a:ext>
            </a:extLst>
          </p:cNvPr>
          <p:cNvSpPr txBox="1"/>
          <p:nvPr userDrawn="1"/>
        </p:nvSpPr>
        <p:spPr>
          <a:xfrm>
            <a:off x="550863" y="908050"/>
            <a:ext cx="3075894" cy="3592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b="1" i="0" dirty="0">
                <a:solidFill>
                  <a:srgbClr val="09AD67"/>
                </a:solidFill>
                <a:latin typeface="Raleway" pitchFamily="2" charset="77"/>
              </a:rPr>
              <a:t>Contents </a:t>
            </a:r>
            <a:endParaRPr lang="en-RU" b="1" i="0" dirty="0">
              <a:solidFill>
                <a:srgbClr val="09AD67"/>
              </a:solidFill>
              <a:latin typeface="Raleway" pitchFamily="2" charset="77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F0322-970A-E4BD-BB9F-B1223D773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58DBBE4-9B79-3371-0B83-94D58C67530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579271" y="3465514"/>
            <a:ext cx="2592388" cy="1979612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GB"/>
              <a:t>5</a:t>
            </a:r>
            <a:r>
              <a:rPr lang="ru-RU"/>
              <a:t>.  </a:t>
            </a:r>
            <a:r>
              <a:rPr lang="en-GB"/>
              <a:t>Maecenas cursus </a:t>
            </a:r>
            <a:r>
              <a:rPr lang="en-GB" err="1"/>
              <a:t>orci</a:t>
            </a:r>
            <a:endParaRPr lang="en-GB"/>
          </a:p>
          <a:p>
            <a:r>
              <a:rPr lang="en-GB"/>
              <a:t>6</a:t>
            </a:r>
            <a:r>
              <a:rPr lang="ru-RU"/>
              <a:t>. 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dapibus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</a:p>
          <a:p>
            <a:r>
              <a:rPr lang="en-GB"/>
              <a:t>7</a:t>
            </a:r>
            <a:r>
              <a:rPr lang="ru-RU"/>
              <a:t>.  </a:t>
            </a:r>
            <a:r>
              <a:rPr lang="en-GB" err="1"/>
              <a:t>Sed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</a:p>
          <a:p>
            <a:r>
              <a:rPr lang="en-GB"/>
              <a:t>8</a:t>
            </a:r>
            <a:r>
              <a:rPr lang="ru-RU"/>
              <a:t>. 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lobortis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35F7633-409F-943B-D026-40AEAF04217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80324" y="908050"/>
            <a:ext cx="4511675" cy="59499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RU"/>
              <a:t>Insert picture here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B960196-837A-6691-C7E8-63240FBD0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316664"/>
            <a:ext cx="1439862" cy="136524"/>
          </a:xfrm>
        </p:spPr>
        <p:txBody>
          <a:bodyPr/>
          <a:lstStyle/>
          <a:p>
            <a:fld id="{54C0F554-1100-7C47-8C91-FC89A7F69436}" type="datetime1">
              <a:rPr lang="ru-RU" smtClean="0"/>
              <a:t>21.04.2025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521403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D011B4-F3F4-90A1-08B1-25FC9DC17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21714"/>
            <a:ext cx="9055894" cy="41813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FF471-6999-123A-1F61-E7C53E01D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9119" y="1916113"/>
            <a:ext cx="11058609" cy="40338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2AB4F-76BD-67B0-D57E-D13BA5CA5C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8610" y="6302998"/>
            <a:ext cx="1439862" cy="1365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rgbClr val="09AD6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A0D82231-C149-3A4E-BDAF-68A6C46B1252}" type="datetime1">
              <a:rPr lang="ru-RU" smtClean="0"/>
              <a:t>21.04.2025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6F46D-B06D-532F-DAF9-7E8767065D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74" y="6352210"/>
            <a:ext cx="4032251" cy="100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00">
                <a:solidFill>
                  <a:srgbClr val="09AD6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RU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D428C2-7EF4-D4E6-2900-1452B645C7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1217" y="6253786"/>
            <a:ext cx="236511" cy="2349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5E86339-0823-A446-8E9A-DF0361284D92}" type="slidenum">
              <a:rPr lang="en-RU" smtClean="0"/>
              <a:pPr/>
              <a:t>‹#›</a:t>
            </a:fld>
            <a:endParaRPr lang="en-RU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FFCF3AD-4282-3A51-386A-E3E14945A2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573" y="331786"/>
            <a:ext cx="1205967" cy="28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2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2" r:id="rId3"/>
    <p:sldLayoutId id="2147483680" r:id="rId4"/>
    <p:sldLayoutId id="2147483661" r:id="rId5"/>
    <p:sldLayoutId id="2147483662" r:id="rId6"/>
    <p:sldLayoutId id="2147483673" r:id="rId7"/>
    <p:sldLayoutId id="2147483663" r:id="rId8"/>
    <p:sldLayoutId id="2147483664" r:id="rId9"/>
    <p:sldLayoutId id="2147483681" r:id="rId10"/>
    <p:sldLayoutId id="2147483650" r:id="rId11"/>
    <p:sldLayoutId id="2147483677" r:id="rId12"/>
    <p:sldLayoutId id="2147483665" r:id="rId13"/>
    <p:sldLayoutId id="2147483666" r:id="rId14"/>
    <p:sldLayoutId id="2147483667" r:id="rId15"/>
    <p:sldLayoutId id="2147483669" r:id="rId16"/>
    <p:sldLayoutId id="2147483670" r:id="rId17"/>
    <p:sldLayoutId id="2147483671" r:id="rId18"/>
    <p:sldLayoutId id="2147483672" r:id="rId19"/>
    <p:sldLayoutId id="2147483679" r:id="rId20"/>
    <p:sldLayoutId id="2147483668" r:id="rId21"/>
    <p:sldLayoutId id="2147483675" r:id="rId22"/>
    <p:sldLayoutId id="2147483676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Raleway" pitchFamily="2" charset="77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orient="horz" pos="4065" userDrawn="1">
          <p15:clr>
            <a:srgbClr val="F26B43"/>
          </p15:clr>
        </p15:guide>
        <p15:guide id="22" pos="7378" userDrawn="1">
          <p15:clr>
            <a:srgbClr val="F26B43"/>
          </p15:clr>
        </p15:guide>
        <p15:guide id="31" pos="3795" userDrawn="1">
          <p15:clr>
            <a:srgbClr val="F26B43"/>
          </p15:clr>
        </p15:guide>
        <p15:guide id="32" pos="3840" userDrawn="1">
          <p15:clr>
            <a:srgbClr val="F26B43"/>
          </p15:clr>
        </p15:guide>
        <p15:guide id="50" pos="302" userDrawn="1">
          <p15:clr>
            <a:srgbClr val="F26B43"/>
          </p15:clr>
        </p15:guide>
        <p15:guide id="61" pos="2570" userDrawn="1">
          <p15:clr>
            <a:srgbClr val="F26B43"/>
          </p15:clr>
        </p15:guide>
        <p15:guide id="63" pos="665" userDrawn="1">
          <p15:clr>
            <a:srgbClr val="F26B43"/>
          </p15:clr>
        </p15:guide>
        <p15:guide id="64" pos="347" userDrawn="1">
          <p15:clr>
            <a:srgbClr val="F26B43"/>
          </p15:clr>
        </p15:guide>
        <p15:guide id="66" pos="2887" userDrawn="1">
          <p15:clr>
            <a:srgbClr val="F26B43"/>
          </p15:clr>
        </p15:guide>
        <p15:guide id="67" pos="3205" userDrawn="1">
          <p15:clr>
            <a:srgbClr val="F26B43"/>
          </p15:clr>
        </p15:guide>
        <p15:guide id="68" pos="619" userDrawn="1">
          <p15:clr>
            <a:srgbClr val="F26B43"/>
          </p15:clr>
        </p15:guide>
        <p15:guide id="69" pos="937" userDrawn="1">
          <p15:clr>
            <a:srgbClr val="F26B43"/>
          </p15:clr>
        </p15:guide>
        <p15:guide id="70" pos="982" userDrawn="1">
          <p15:clr>
            <a:srgbClr val="F26B43"/>
          </p15:clr>
        </p15:guide>
        <p15:guide id="71" pos="1300" userDrawn="1">
          <p15:clr>
            <a:srgbClr val="F26B43"/>
          </p15:clr>
        </p15:guide>
        <p15:guide id="72" pos="1617" userDrawn="1">
          <p15:clr>
            <a:srgbClr val="F26B43"/>
          </p15:clr>
        </p15:guide>
        <p15:guide id="73" pos="1935" userDrawn="1">
          <p15:clr>
            <a:srgbClr val="F26B43"/>
          </p15:clr>
        </p15:guide>
        <p15:guide id="74" pos="2252" userDrawn="1">
          <p15:clr>
            <a:srgbClr val="F26B43"/>
          </p15:clr>
        </p15:guide>
        <p15:guide id="75" pos="3522" userDrawn="1">
          <p15:clr>
            <a:srgbClr val="F26B43"/>
          </p15:clr>
        </p15:guide>
        <p15:guide id="76" pos="1255" userDrawn="1">
          <p15:clr>
            <a:srgbClr val="F26B43"/>
          </p15:clr>
        </p15:guide>
        <p15:guide id="77" pos="1572" userDrawn="1">
          <p15:clr>
            <a:srgbClr val="F26B43"/>
          </p15:clr>
        </p15:guide>
        <p15:guide id="78" pos="1890" userDrawn="1">
          <p15:clr>
            <a:srgbClr val="F26B43"/>
          </p15:clr>
        </p15:guide>
        <p15:guide id="79" pos="2207" userDrawn="1">
          <p15:clr>
            <a:srgbClr val="F26B43"/>
          </p15:clr>
        </p15:guide>
        <p15:guide id="80" pos="2525" userDrawn="1">
          <p15:clr>
            <a:srgbClr val="F26B43"/>
          </p15:clr>
        </p15:guide>
        <p15:guide id="81" pos="2842" userDrawn="1">
          <p15:clr>
            <a:srgbClr val="F26B43"/>
          </p15:clr>
        </p15:guide>
        <p15:guide id="82" pos="3160" userDrawn="1">
          <p15:clr>
            <a:srgbClr val="F26B43"/>
          </p15:clr>
        </p15:guide>
        <p15:guide id="83" pos="3477" userDrawn="1">
          <p15:clr>
            <a:srgbClr val="F26B43"/>
          </p15:clr>
        </p15:guide>
        <p15:guide id="84" pos="4203" userDrawn="1">
          <p15:clr>
            <a:srgbClr val="F26B43"/>
          </p15:clr>
        </p15:guide>
        <p15:guide id="85" pos="4158" userDrawn="1">
          <p15:clr>
            <a:srgbClr val="F26B43"/>
          </p15:clr>
        </p15:guide>
        <p15:guide id="86" pos="7333" userDrawn="1">
          <p15:clr>
            <a:srgbClr val="F26B43"/>
          </p15:clr>
        </p15:guide>
        <p15:guide id="87" pos="7061" userDrawn="1">
          <p15:clr>
            <a:srgbClr val="F26B43"/>
          </p15:clr>
        </p15:guide>
        <p15:guide id="88" pos="7015" userDrawn="1">
          <p15:clr>
            <a:srgbClr val="F26B43"/>
          </p15:clr>
        </p15:guide>
        <p15:guide id="89" pos="3885" userDrawn="1">
          <p15:clr>
            <a:srgbClr val="F26B43"/>
          </p15:clr>
        </p15:guide>
        <p15:guide id="90" pos="4475" userDrawn="1">
          <p15:clr>
            <a:srgbClr val="F26B43"/>
          </p15:clr>
        </p15:guide>
        <p15:guide id="91" pos="4520" userDrawn="1">
          <p15:clr>
            <a:srgbClr val="F26B43"/>
          </p15:clr>
        </p15:guide>
        <p15:guide id="92" pos="4793" userDrawn="1">
          <p15:clr>
            <a:srgbClr val="F26B43"/>
          </p15:clr>
        </p15:guide>
        <p15:guide id="93" pos="4838" userDrawn="1">
          <p15:clr>
            <a:srgbClr val="F26B43"/>
          </p15:clr>
        </p15:guide>
        <p15:guide id="94" pos="5110" userDrawn="1">
          <p15:clr>
            <a:srgbClr val="F26B43"/>
          </p15:clr>
        </p15:guide>
        <p15:guide id="95" pos="5155" userDrawn="1">
          <p15:clr>
            <a:srgbClr val="F26B43"/>
          </p15:clr>
        </p15:guide>
        <p15:guide id="96" pos="5428" userDrawn="1">
          <p15:clr>
            <a:srgbClr val="F26B43"/>
          </p15:clr>
        </p15:guide>
        <p15:guide id="97" pos="5473" userDrawn="1">
          <p15:clr>
            <a:srgbClr val="F26B43"/>
          </p15:clr>
        </p15:guide>
        <p15:guide id="98" pos="5745" userDrawn="1">
          <p15:clr>
            <a:srgbClr val="F26B43"/>
          </p15:clr>
        </p15:guide>
        <p15:guide id="99" pos="5790" userDrawn="1">
          <p15:clr>
            <a:srgbClr val="F26B43"/>
          </p15:clr>
        </p15:guide>
        <p15:guide id="100" pos="6063" userDrawn="1">
          <p15:clr>
            <a:srgbClr val="F26B43"/>
          </p15:clr>
        </p15:guide>
        <p15:guide id="101" pos="6108" userDrawn="1">
          <p15:clr>
            <a:srgbClr val="F26B43"/>
          </p15:clr>
        </p15:guide>
        <p15:guide id="102" pos="6380" userDrawn="1">
          <p15:clr>
            <a:srgbClr val="F26B43"/>
          </p15:clr>
        </p15:guide>
        <p15:guide id="103" pos="6425" userDrawn="1">
          <p15:clr>
            <a:srgbClr val="F26B43"/>
          </p15:clr>
        </p15:guide>
        <p15:guide id="104" pos="6698" userDrawn="1">
          <p15:clr>
            <a:srgbClr val="F26B43"/>
          </p15:clr>
        </p15:guide>
        <p15:guide id="105" pos="6743" userDrawn="1">
          <p15:clr>
            <a:srgbClr val="F26B43"/>
          </p15:clr>
        </p15:guide>
        <p15:guide id="106" orient="horz" pos="2160" userDrawn="1">
          <p15:clr>
            <a:srgbClr val="F26B43"/>
          </p15:clr>
        </p15:guide>
        <p15:guide id="107" orient="horz" pos="2137" userDrawn="1">
          <p15:clr>
            <a:srgbClr val="F26B43"/>
          </p15:clr>
        </p15:guide>
        <p15:guide id="108" orient="horz" pos="1842" userDrawn="1">
          <p15:clr>
            <a:srgbClr val="F26B43"/>
          </p15:clr>
        </p15:guide>
        <p15:guide id="109" orient="horz" pos="1797" userDrawn="1">
          <p15:clr>
            <a:srgbClr val="F26B43"/>
          </p15:clr>
        </p15:guide>
        <p15:guide id="110" orient="horz" pos="2183" userDrawn="1">
          <p15:clr>
            <a:srgbClr val="F26B43"/>
          </p15:clr>
        </p15:guide>
        <p15:guide id="111" orient="horz" pos="1525" userDrawn="1">
          <p15:clr>
            <a:srgbClr val="F26B43"/>
          </p15:clr>
        </p15:guide>
        <p15:guide id="112" orient="horz" pos="1480" userDrawn="1">
          <p15:clr>
            <a:srgbClr val="F26B43"/>
          </p15:clr>
        </p15:guide>
        <p15:guide id="113" orient="horz" pos="1207" userDrawn="1">
          <p15:clr>
            <a:srgbClr val="F26B43"/>
          </p15:clr>
        </p15:guide>
        <p15:guide id="114" orient="horz" pos="1162" userDrawn="1">
          <p15:clr>
            <a:srgbClr val="F26B43"/>
          </p15:clr>
        </p15:guide>
        <p15:guide id="115" orient="horz" pos="890" userDrawn="1">
          <p15:clr>
            <a:srgbClr val="F26B43"/>
          </p15:clr>
        </p15:guide>
        <p15:guide id="116" orient="horz" pos="845" userDrawn="1">
          <p15:clr>
            <a:srgbClr val="F26B43"/>
          </p15:clr>
        </p15:guide>
        <p15:guide id="117" orient="horz" pos="572" userDrawn="1">
          <p15:clr>
            <a:srgbClr val="F26B43"/>
          </p15:clr>
        </p15:guide>
        <p15:guide id="118" orient="horz" pos="527" userDrawn="1">
          <p15:clr>
            <a:srgbClr val="F26B43"/>
          </p15:clr>
        </p15:guide>
        <p15:guide id="119" orient="horz" pos="255" userDrawn="1">
          <p15:clr>
            <a:srgbClr val="F26B43"/>
          </p15:clr>
        </p15:guide>
        <p15:guide id="120" orient="horz" pos="2478" userDrawn="1">
          <p15:clr>
            <a:srgbClr val="F26B43"/>
          </p15:clr>
        </p15:guide>
        <p15:guide id="121" orient="horz" pos="2523" userDrawn="1">
          <p15:clr>
            <a:srgbClr val="F26B43"/>
          </p15:clr>
        </p15:guide>
        <p15:guide id="122" orient="horz" pos="2795" userDrawn="1">
          <p15:clr>
            <a:srgbClr val="F26B43"/>
          </p15:clr>
        </p15:guide>
        <p15:guide id="123" orient="horz" pos="2840" userDrawn="1">
          <p15:clr>
            <a:srgbClr val="F26B43"/>
          </p15:clr>
        </p15:guide>
        <p15:guide id="124" orient="horz" pos="3113" userDrawn="1">
          <p15:clr>
            <a:srgbClr val="F26B43"/>
          </p15:clr>
        </p15:guide>
        <p15:guide id="125" orient="horz" pos="3158" userDrawn="1">
          <p15:clr>
            <a:srgbClr val="F26B43"/>
          </p15:clr>
        </p15:guide>
        <p15:guide id="126" orient="horz" pos="3430" userDrawn="1">
          <p15:clr>
            <a:srgbClr val="F26B43"/>
          </p15:clr>
        </p15:guide>
        <p15:guide id="127" orient="horz" pos="3475" userDrawn="1">
          <p15:clr>
            <a:srgbClr val="F26B43"/>
          </p15:clr>
        </p15:guide>
        <p15:guide id="128" orient="horz" pos="3748" userDrawn="1">
          <p15:clr>
            <a:srgbClr val="F26B43"/>
          </p15:clr>
        </p15:guide>
        <p15:guide id="129" orient="horz" pos="379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93319E6A-8098-7FD0-5B8A-3746863EBE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99C5A87-82D9-D076-BC59-95C26003AF74}"/>
              </a:ext>
            </a:extLst>
          </p:cNvPr>
          <p:cNvSpPr/>
          <p:nvPr/>
        </p:nvSpPr>
        <p:spPr>
          <a:xfrm>
            <a:off x="190500" y="228600"/>
            <a:ext cx="2108200" cy="67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EF14F4-1F67-0166-AD55-11A3112BF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34" y="1994570"/>
            <a:ext cx="5440403" cy="1554271"/>
          </a:xfrm>
        </p:spPr>
        <p:txBody>
          <a:bodyPr/>
          <a:lstStyle/>
          <a:p>
            <a:r>
              <a:rPr lang="ru-RU" sz="1800" dirty="0">
                <a:solidFill>
                  <a:schemeClr val="tx2"/>
                </a:solidFill>
                <a:ea typeface="Verdana" panose="020B0604030504040204" pitchFamily="34" charset="0"/>
                <a:cs typeface="Open Sans" panose="020B0606030504020204" pitchFamily="34" charset="0"/>
              </a:rPr>
              <a:t>Экологическая оценка</a:t>
            </a:r>
            <a:br>
              <a:rPr lang="ru-RU" sz="1800" dirty="0">
                <a:solidFill>
                  <a:schemeClr val="tx2"/>
                </a:solidFill>
                <a:ea typeface="Verdana" panose="020B0604030504040204" pitchFamily="34" charset="0"/>
                <a:cs typeface="Open Sans" panose="020B0606030504020204" pitchFamily="34" charset="0"/>
              </a:rPr>
            </a:br>
            <a:r>
              <a:rPr lang="ru-RU" sz="1800" dirty="0">
                <a:solidFill>
                  <a:schemeClr val="tx2"/>
                </a:solidFill>
                <a:ea typeface="Verdana" panose="020B0604030504040204" pitchFamily="34" charset="0"/>
                <a:cs typeface="Open Sans" panose="020B0606030504020204" pitchFamily="34" charset="0"/>
              </a:rPr>
              <a:t>в области недвижимости по</a:t>
            </a:r>
            <a:br>
              <a:rPr lang="ru-RU" sz="1800" dirty="0">
                <a:solidFill>
                  <a:schemeClr val="tx2"/>
                </a:solidFill>
                <a:ea typeface="Verdana" panose="020B0604030504040204" pitchFamily="34" charset="0"/>
                <a:cs typeface="Open Sans" panose="020B0606030504020204" pitchFamily="34" charset="0"/>
              </a:rPr>
            </a:br>
            <a:r>
              <a:rPr lang="ru-RU" sz="1800" dirty="0">
                <a:solidFill>
                  <a:schemeClr val="tx2"/>
                </a:solidFill>
                <a:ea typeface="Verdana" panose="020B0604030504040204" pitchFamily="34" charset="0"/>
                <a:cs typeface="Open Sans" panose="020B0606030504020204" pitchFamily="34" charset="0"/>
              </a:rPr>
              <a:t>«зеленым» стандартам ГОСТ Р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39D6CA-053D-0658-16A3-668E443B8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6339-0823-A446-8E9A-DF0361284D92}" type="slidenum">
              <a:rPr lang="en-RU" smtClean="0"/>
              <a:pPr/>
              <a:t>1</a:t>
            </a:fld>
            <a:endParaRPr lang="en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6560BB-546F-47CE-7740-7B56C26E9B45}"/>
              </a:ext>
            </a:extLst>
          </p:cNvPr>
          <p:cNvSpPr txBox="1"/>
          <p:nvPr/>
        </p:nvSpPr>
        <p:spPr>
          <a:xfrm>
            <a:off x="210234" y="4635362"/>
            <a:ext cx="5885765" cy="155427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1600" b="1" i="0" dirty="0">
                <a:solidFill>
                  <a:schemeClr val="accent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Андрей Бенуж</a:t>
            </a:r>
            <a:endParaRPr lang="en-US" sz="1600" b="1" i="0" dirty="0">
              <a:solidFill>
                <a:schemeClr val="accent6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05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Директор отдела устойчивого развития и экологической сертификации CORE.XP,</a:t>
            </a:r>
          </a:p>
          <a:p>
            <a:r>
              <a:rPr lang="ru-RU" sz="105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Председатель Технического комитета по стандартизации «Зеленые» технологии среды жизнедеятельности и «зеленая» инновационная продукция (ТК 366),</a:t>
            </a:r>
          </a:p>
          <a:p>
            <a:r>
              <a:rPr lang="en-GB" sz="1050" b="0" i="0" dirty="0">
                <a:solidFill>
                  <a:schemeClr val="accent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BREEAM Assessor AG+AP, LEED BD+C&amp;O+M, DGNB Professional</a:t>
            </a:r>
            <a:r>
              <a:rPr lang="ru-RU" sz="1050" b="0" i="0" dirty="0">
                <a:solidFill>
                  <a:schemeClr val="accent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1050" b="0" i="0" dirty="0">
                <a:solidFill>
                  <a:schemeClr val="accent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Советник РААСН, </a:t>
            </a:r>
            <a:r>
              <a:rPr lang="en-GB" sz="1050" b="0" i="0" dirty="0">
                <a:solidFill>
                  <a:schemeClr val="accent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</a:t>
            </a:r>
            <a:r>
              <a:rPr lang="en-GB" sz="105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</a:t>
            </a:r>
            <a:r>
              <a:rPr lang="en-GB" sz="1050" b="0" i="0" dirty="0">
                <a:solidFill>
                  <a:schemeClr val="accent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ng</a:t>
            </a:r>
            <a:r>
              <a:rPr lang="ru-RU" sz="1050" b="0" i="0" dirty="0">
                <a:solidFill>
                  <a:schemeClr val="accent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к.т.н., доцент</a:t>
            </a:r>
          </a:p>
          <a:p>
            <a:endParaRPr lang="en-GB" sz="1050" b="0" i="0" dirty="0">
              <a:solidFill>
                <a:schemeClr val="accent6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10">
            <a:extLst>
              <a:ext uri="{FF2B5EF4-FFF2-40B4-BE49-F238E27FC236}">
                <a16:creationId xmlns:a16="http://schemas.microsoft.com/office/drawing/2014/main" id="{649D8F6E-436F-E6C5-689F-A7F98C95DC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2399" y="477923"/>
            <a:ext cx="1441434" cy="380886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30FC6A9-59CD-5969-5441-968EBA19D80D}"/>
              </a:ext>
            </a:extLst>
          </p:cNvPr>
          <p:cNvSpPr/>
          <p:nvPr/>
        </p:nvSpPr>
        <p:spPr>
          <a:xfrm>
            <a:off x="5606142" y="2939142"/>
            <a:ext cx="979716" cy="979716"/>
          </a:xfrm>
          <a:prstGeom prst="ellipse">
            <a:avLst/>
          </a:prstGeom>
          <a:solidFill>
            <a:srgbClr val="09AD67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74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E2A2A2-1D5D-E672-AEB0-937665D3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6339-0823-A446-8E9A-DF0361284D92}" type="slidenum">
              <a:rPr lang="en-RU" smtClean="0"/>
              <a:pPr/>
              <a:t>2</a:t>
            </a:fld>
            <a:endParaRPr lang="en-RU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25C302E-2C85-4407-86DC-7E649F48384F}"/>
              </a:ext>
            </a:extLst>
          </p:cNvPr>
          <p:cNvSpPr txBox="1">
            <a:spLocks/>
          </p:cNvSpPr>
          <p:nvPr/>
        </p:nvSpPr>
        <p:spPr>
          <a:xfrm>
            <a:off x="765177" y="2170093"/>
            <a:ext cx="9854841" cy="106238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rgbClr val="50505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ru-RU" sz="1800" dirty="0"/>
              <a:t>Распоряжение Правительства РФ от 31 октября 2022 г. № 3268-р </a:t>
            </a:r>
          </a:p>
          <a:p>
            <a:r>
              <a:rPr lang="ru-RU" sz="1800" dirty="0"/>
              <a:t>«Об утверждении Стратегии развития строительной отрасли и жилищно-коммунального хозяйства РФ на период до 2030 г. с прогнозом до 2035 г.»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7B143E-3F82-4404-A03E-C0020DBC140C}"/>
              </a:ext>
            </a:extLst>
          </p:cNvPr>
          <p:cNvSpPr txBox="1"/>
          <p:nvPr/>
        </p:nvSpPr>
        <p:spPr>
          <a:xfrm>
            <a:off x="765177" y="3232478"/>
            <a:ext cx="10639450" cy="2677656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ru-RU" sz="1400" b="1" dirty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"зеленое строительство" </a:t>
            </a:r>
            <a:r>
              <a:rPr lang="ru-RU" sz="1400" dirty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- вид строительства и эксплуатации зданий с минимальным воздействием на окружающую среду, в том числе в целях снижения уровня потребления энергетических и материальных ресурсов на протяжении всего жизненного цикла объекта капитального строительства;</a:t>
            </a:r>
          </a:p>
          <a:p>
            <a:endParaRPr lang="ru-RU" sz="1400" dirty="0">
              <a:solidFill>
                <a:schemeClr val="tx2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r>
              <a:rPr lang="ru-RU" sz="1400" b="1" dirty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"зеленые здания" </a:t>
            </a:r>
            <a:r>
              <a:rPr lang="ru-RU" sz="1400" dirty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- здания, возведенные при помощи технологий, обеспечивающих экологичность и безопасность;</a:t>
            </a:r>
            <a:endParaRPr lang="en-US" sz="1400" dirty="0">
              <a:solidFill>
                <a:schemeClr val="tx2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sz="1400" dirty="0">
              <a:solidFill>
                <a:schemeClr val="tx2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r>
              <a:rPr lang="ru-RU" sz="1400" b="1" dirty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"зеленые решения" </a:t>
            </a:r>
            <a:r>
              <a:rPr lang="ru-RU" sz="1400" dirty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- инновационные и экологичные ресурсы и материалы, которые имеют новые и улучшенные технологические характеристики, направленные на минимизацию негативного воздействия на окружающую среду, и их использование существенно отличается от имеющихся альтернативных решений;</a:t>
            </a:r>
          </a:p>
          <a:p>
            <a:endParaRPr lang="ru-RU" sz="1400" dirty="0">
              <a:solidFill>
                <a:schemeClr val="tx2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r>
              <a:rPr lang="ru-RU" sz="1400" b="1" dirty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"зеленые стандарты</a:t>
            </a:r>
            <a:r>
              <a:rPr lang="ru-RU" sz="1400" dirty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" - стандарты, устанавливающие требования к "зеленым" технологиям среды жизнедеятельности и "зеленой" инновационной продукции;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94E89C-459F-4E1A-9DDB-AF759AE79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000"/>
          <a:stretch/>
        </p:blipFill>
        <p:spPr>
          <a:xfrm>
            <a:off x="393702" y="308759"/>
            <a:ext cx="4376296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87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67A966-E21F-8828-3E41-BCB80716F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2484437"/>
            <a:ext cx="10621961" cy="3529012"/>
          </a:xfrm>
        </p:spPr>
        <p:txBody>
          <a:bodyPr/>
          <a:lstStyle/>
          <a:p>
            <a:r>
              <a:rPr lang="ru-RU" sz="1800" b="1" dirty="0">
                <a:solidFill>
                  <a:schemeClr val="tx2"/>
                </a:solidFill>
              </a:rPr>
              <a:t>Рекомендации по недопущению гринвошинга в маркетинговой коммуникации </a:t>
            </a:r>
            <a:br>
              <a:rPr lang="ru-RU" sz="1800" b="1" dirty="0">
                <a:solidFill>
                  <a:schemeClr val="tx2"/>
                </a:solidFill>
              </a:rPr>
            </a:br>
            <a:r>
              <a:rPr lang="ru-RU" sz="1800" b="1" dirty="0">
                <a:solidFill>
                  <a:schemeClr val="tx2"/>
                </a:solidFill>
              </a:rPr>
              <a:t>от 22 октября 2024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/>
              <a:t>рекомендации направлены на предотвращение гринвошинга – то есть действий по распространению недостоверных или некорректных экологических заявлений, вводящих потребителя в заблуждение относительно экологических характеристик товаров в целях </a:t>
            </a:r>
            <a:r>
              <a:rPr lang="ru-RU" sz="1400" dirty="0">
                <a:solidFill>
                  <a:srgbClr val="FF0000"/>
                </a:solidFill>
              </a:rPr>
              <a:t>получения необоснованных преимуществ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/>
              <a:t>не следует использовать слова и выражения, сходные с нормативно закрепленными понятиями, </a:t>
            </a:r>
            <a:r>
              <a:rPr lang="ru-RU" sz="1400" dirty="0">
                <a:solidFill>
                  <a:srgbClr val="FF0000"/>
                </a:solidFill>
              </a:rPr>
              <a:t>в отсутствие полученного в установленном порядке сертификата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/>
              <a:t>например, понятия </a:t>
            </a:r>
            <a:r>
              <a:rPr lang="ru-RU" sz="1400" b="1" dirty="0">
                <a:solidFill>
                  <a:schemeClr val="tx2"/>
                </a:solidFill>
              </a:rPr>
              <a:t>«зеленые стандарты», «зеленое строительство», «зеленое здание»</a:t>
            </a:r>
            <a:r>
              <a:rPr lang="ru-RU" sz="1400" dirty="0"/>
              <a:t> соответствие которым подтверждается только на основании национальных стандартов серии </a:t>
            </a:r>
            <a:r>
              <a:rPr lang="ru-RU" sz="1400" b="1" dirty="0">
                <a:solidFill>
                  <a:schemeClr val="tx2"/>
                </a:solidFill>
              </a:rPr>
              <a:t>ГОСТ Р «Зеленые стандарты»</a:t>
            </a:r>
            <a:endParaRPr lang="en-US" sz="1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861B3A-3438-6E7E-70FE-4ACDD2071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6339-0823-A446-8E9A-DF0361284D92}" type="slidenum">
              <a:rPr lang="en-RU" smtClean="0"/>
              <a:t>3</a:t>
            </a:fld>
            <a:endParaRPr lang="en-RU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11C21D9E-8401-C44E-5856-851D2E495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3" y="844551"/>
            <a:ext cx="3169799" cy="132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186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CF0DFF-BCE9-CE6B-8195-63C7805D2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926956"/>
            <a:ext cx="3457574" cy="4031338"/>
          </a:xfrm>
        </p:spPr>
        <p:txBody>
          <a:bodyPr/>
          <a:lstStyle/>
          <a:p>
            <a:r>
              <a:rPr lang="ru-RU" b="1" dirty="0">
                <a:solidFill>
                  <a:schemeClr val="tx2"/>
                </a:solidFill>
              </a:rPr>
              <a:t>ГОСТ Р 58875-2020 </a:t>
            </a:r>
            <a:r>
              <a:rPr lang="ru-RU" dirty="0"/>
              <a:t>«Зеленые» стандарты. Озеленяемые и эксплуатируемые крыши зданий и сооружений. Технические и экологические требования.</a:t>
            </a:r>
          </a:p>
          <a:p>
            <a:r>
              <a:rPr lang="ru-RU" b="1" dirty="0">
                <a:solidFill>
                  <a:schemeClr val="tx2"/>
                </a:solidFill>
              </a:rPr>
              <a:t>ГОСТ Р 59370-2021 </a:t>
            </a:r>
            <a:r>
              <a:rPr lang="ru-RU" dirty="0"/>
              <a:t>«Зеленые» стандарты. Посадочный материал декоративных растений.</a:t>
            </a:r>
          </a:p>
          <a:p>
            <a:r>
              <a:rPr lang="ru-RU" b="1" dirty="0">
                <a:solidFill>
                  <a:schemeClr val="tx2"/>
                </a:solidFill>
              </a:rPr>
              <a:t>ПНСТ 759-2022 </a:t>
            </a:r>
            <a:r>
              <a:rPr lang="ru-RU" dirty="0"/>
              <a:t>«Зеленые» стандарты. Технические и экологические требования к объектам инфраструктуры на особо охраняемых природных территориях регионального значения.</a:t>
            </a:r>
          </a:p>
          <a:p>
            <a:r>
              <a:rPr lang="ru-RU" b="1" dirty="0">
                <a:solidFill>
                  <a:schemeClr val="tx2"/>
                </a:solidFill>
              </a:rPr>
              <a:t>ПНСТ 760-2022 </a:t>
            </a:r>
            <a:r>
              <a:rPr lang="ru-RU" dirty="0"/>
              <a:t>«Зеленые» стандарты. Оценка эффективности устойчивого развития экопарков.</a:t>
            </a:r>
          </a:p>
          <a:p>
            <a:r>
              <a:rPr lang="ru-RU" b="1" dirty="0">
                <a:solidFill>
                  <a:schemeClr val="tx2"/>
                </a:solidFill>
              </a:rPr>
              <a:t>ГОСТ Р 70319-2022 </a:t>
            </a:r>
            <a:r>
              <a:rPr lang="ru-RU" dirty="0"/>
              <a:t>«Зеленые» стандарты. Система сбора дождевой воды: очистка, хранение, использование.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D25532-305E-08BF-9E06-73CB15936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6339-0823-A446-8E9A-DF0361284D92}" type="slidenum">
              <a:rPr lang="en-RU" smtClean="0"/>
              <a:t>4</a:t>
            </a:fld>
            <a:endParaRPr lang="en-R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543491-4982-B9AA-7602-90E45FFB7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15" y="405724"/>
            <a:ext cx="9088737" cy="935714"/>
          </a:xfrm>
        </p:spPr>
        <p:txBody>
          <a:bodyPr/>
          <a:lstStyle/>
          <a:p>
            <a:r>
              <a:rPr lang="ru-RU" dirty="0"/>
              <a:t>Разработанные национальные </a:t>
            </a:r>
            <a:br>
              <a:rPr lang="ru-RU" dirty="0"/>
            </a:br>
            <a:r>
              <a:rPr lang="ru-RU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«зеленые» стандарты</a:t>
            </a:r>
            <a:endParaRPr lang="en-US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48DE732-90BC-9D8C-AF90-649D4B60B1CA}"/>
              </a:ext>
            </a:extLst>
          </p:cNvPr>
          <p:cNvSpPr txBox="1">
            <a:spLocks/>
          </p:cNvSpPr>
          <p:nvPr/>
        </p:nvSpPr>
        <p:spPr>
          <a:xfrm>
            <a:off x="4295776" y="1926956"/>
            <a:ext cx="3457574" cy="403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tx2"/>
                </a:solidFill>
              </a:rPr>
              <a:t>ГОСТ Р 70346-2022 </a:t>
            </a:r>
            <a:r>
              <a:rPr lang="ru-RU" dirty="0">
                <a:solidFill>
                  <a:schemeClr val="accent6"/>
                </a:solidFill>
              </a:rPr>
              <a:t>«Зеленые» стандарты. Здания многоквартирные жилые «зеленые». Методика оценки и критерии проектирования, строительства и эксплуатации.</a:t>
            </a:r>
          </a:p>
          <a:p>
            <a:r>
              <a:rPr lang="ru-RU" b="1" dirty="0">
                <a:solidFill>
                  <a:schemeClr val="tx2"/>
                </a:solidFill>
              </a:rPr>
              <a:t>ГОСТ Р 70339-2022 </a:t>
            </a:r>
            <a:r>
              <a:rPr lang="ru-RU" dirty="0">
                <a:solidFill>
                  <a:schemeClr val="accent6"/>
                </a:solidFill>
              </a:rPr>
              <a:t>«Зеленые» стандарты. Финансирование строительной деятельности в целях устойчивого развития. Рамочные основы и принципы.</a:t>
            </a:r>
          </a:p>
          <a:p>
            <a:r>
              <a:rPr lang="ru-RU" b="1" dirty="0">
                <a:solidFill>
                  <a:schemeClr val="tx2"/>
                </a:solidFill>
              </a:rPr>
              <a:t>ГОСТ Р 54964-2023 </a:t>
            </a:r>
            <a:r>
              <a:rPr lang="ru-RU" dirty="0">
                <a:solidFill>
                  <a:schemeClr val="accent6"/>
                </a:solidFill>
              </a:rPr>
              <a:t>Оценка соответствия. Экологические требования к объектам недвижимости.</a:t>
            </a:r>
          </a:p>
          <a:p>
            <a:r>
              <a:rPr lang="ru-RU" b="1" dirty="0">
                <a:solidFill>
                  <a:schemeClr val="tx2"/>
                </a:solidFill>
              </a:rPr>
              <a:t>ГОСТ Р 71332-2024 </a:t>
            </a:r>
            <a:r>
              <a:rPr lang="ru-RU" dirty="0">
                <a:solidFill>
                  <a:schemeClr val="accent6"/>
                </a:solidFill>
              </a:rPr>
              <a:t>«Зеленые» стандарты. Вертикальное озеленение фасадов зданий и сооружений. Технические и экологические требования.</a:t>
            </a:r>
          </a:p>
          <a:p>
            <a:r>
              <a:rPr lang="ru-RU" b="1" dirty="0">
                <a:solidFill>
                  <a:schemeClr val="tx2"/>
                </a:solidFill>
              </a:rPr>
              <a:t>ГОСТ Р 71392-2024 </a:t>
            </a:r>
            <a:r>
              <a:rPr lang="ru-RU" dirty="0">
                <a:solidFill>
                  <a:schemeClr val="accent6"/>
                </a:solidFill>
              </a:rPr>
              <a:t>«Зеленые» стандарты. «Зеленое» индивидуальное жилищное строительство. Методика оценки и критерии проектирования, строительства и эксплуатации.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B649C9-26DD-EE3C-22CD-987E517CEF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31" t="220" r="14986" b="404"/>
          <a:stretch/>
        </p:blipFill>
        <p:spPr>
          <a:xfrm>
            <a:off x="8112125" y="1926956"/>
            <a:ext cx="4079876" cy="493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05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DC22428-DCAF-18CE-47AF-FFD794088C94}"/>
              </a:ext>
            </a:extLst>
          </p:cNvPr>
          <p:cNvGrpSpPr/>
          <p:nvPr/>
        </p:nvGrpSpPr>
        <p:grpSpPr>
          <a:xfrm>
            <a:off x="1126092" y="1180213"/>
            <a:ext cx="9236031" cy="5608334"/>
            <a:chOff x="236511" y="680483"/>
            <a:chExt cx="10179170" cy="6181030"/>
          </a:xfrm>
        </p:grpSpPr>
        <p:pic>
          <p:nvPicPr>
            <p:cNvPr id="6" name="Рисунок 4">
              <a:extLst>
                <a:ext uri="{FF2B5EF4-FFF2-40B4-BE49-F238E27FC236}">
                  <a16:creationId xmlns:a16="http://schemas.microsoft.com/office/drawing/2014/main" id="{618570C7-18A8-E767-34B4-CDED7EFE4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918"/>
            <a:stretch/>
          </p:blipFill>
          <p:spPr>
            <a:xfrm>
              <a:off x="236511" y="680484"/>
              <a:ext cx="10179170" cy="618102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EBD7C26-5473-2D3A-8ADA-10B5FFE69837}"/>
                </a:ext>
              </a:extLst>
            </p:cNvPr>
            <p:cNvSpPr/>
            <p:nvPr/>
          </p:nvSpPr>
          <p:spPr>
            <a:xfrm>
              <a:off x="373028" y="680483"/>
              <a:ext cx="6144731" cy="1925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9F5087-E5A9-D27F-BFF7-88A124D7A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259" y="1430856"/>
            <a:ext cx="5840216" cy="1008062"/>
          </a:xfrm>
        </p:spPr>
        <p:txBody>
          <a:bodyPr/>
          <a:lstStyle/>
          <a:p>
            <a:r>
              <a:rPr lang="ru-RU" i="1" dirty="0"/>
              <a:t>Системы добровольной сертификации с товарным знаком CORE.ECO (КОР. ЭКО) относятся к проектированию, строительству и эксплуатации объектов недвижимости, разработаны консалтинговой компании CORE.XP (ранее CBRE) и зарегистрированы в Федеральном Агентстве по техническому регулированию и метрологии (Росстандарт), согласно 162-ФЗ и 184-ФЗ</a:t>
            </a:r>
            <a:endParaRPr lang="en-US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FFF82E-04F1-7DA3-C609-485024EB9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6339-0823-A446-8E9A-DF0361284D92}" type="slidenum">
              <a:rPr lang="en-RU" smtClean="0"/>
              <a:t>5</a:t>
            </a:fld>
            <a:endParaRPr lang="en-R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4830CA-DF6D-2D55-7F33-FDAE747E6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15" y="405724"/>
            <a:ext cx="9088737" cy="774490"/>
          </a:xfrm>
        </p:spPr>
        <p:txBody>
          <a:bodyPr/>
          <a:lstStyle/>
          <a:p>
            <a:r>
              <a:rPr lang="ru-RU" dirty="0"/>
              <a:t>Системы добровольной сертификации CORE.ECO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65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F3B11A02-B2DE-4DE4-9C98-0C2339025015}"/>
              </a:ext>
            </a:extLst>
          </p:cNvPr>
          <p:cNvSpPr/>
          <p:nvPr/>
        </p:nvSpPr>
        <p:spPr>
          <a:xfrm>
            <a:off x="6577786" y="4005263"/>
            <a:ext cx="2095847" cy="54161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40EC213D-1D42-E9E4-B001-DAF61394F82E}"/>
              </a:ext>
            </a:extLst>
          </p:cNvPr>
          <p:cNvSpPr/>
          <p:nvPr/>
        </p:nvSpPr>
        <p:spPr>
          <a:xfrm>
            <a:off x="8761050" y="3999958"/>
            <a:ext cx="2095847" cy="541619"/>
          </a:xfrm>
          <a:prstGeom prst="roundRect">
            <a:avLst>
              <a:gd name="adj" fmla="val 50000"/>
            </a:avLst>
          </a:prstGeom>
          <a:solidFill>
            <a:srgbClr val="9AC8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2C8826E1-7A86-7E9C-9E0F-FAD802D285D6}"/>
              </a:ext>
            </a:extLst>
          </p:cNvPr>
          <p:cNvSpPr/>
          <p:nvPr/>
        </p:nvSpPr>
        <p:spPr>
          <a:xfrm>
            <a:off x="4392424" y="4019178"/>
            <a:ext cx="2095847" cy="541619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6F1603-A0F0-175D-25AD-B5232273D648}"/>
              </a:ext>
            </a:extLst>
          </p:cNvPr>
          <p:cNvSpPr/>
          <p:nvPr/>
        </p:nvSpPr>
        <p:spPr>
          <a:xfrm>
            <a:off x="0" y="0"/>
            <a:ext cx="4008438" cy="6858000"/>
          </a:xfrm>
          <a:prstGeom prst="rect">
            <a:avLst/>
          </a:prstGeom>
          <a:solidFill>
            <a:srgbClr val="2C7B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E73DFD-1B2B-423D-6CB1-429777CF1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873" y="2472818"/>
            <a:ext cx="2997625" cy="2820913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Соответствие государственным требованиям РФ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Формирование цепочки поставок «зеленой» продукции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Возможность получения «зеленого» финансирования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Преимущества при участии в «зеленых» закупках и тендерах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Оценка соответствия «зеленой» продукции, согласно рекомендациям ФАС России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Подтверждение имиджа социально-ответственной ESG компании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ECE6E6-BCBF-8302-F5F0-B875AF89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563" y="922504"/>
            <a:ext cx="3139383" cy="918365"/>
          </a:xfrm>
        </p:spPr>
        <p:txBody>
          <a:bodyPr/>
          <a:lstStyle/>
          <a:p>
            <a:r>
              <a:rPr lang="ru-RU" sz="1800" dirty="0">
                <a:solidFill>
                  <a:schemeClr val="bg1"/>
                </a:solidFill>
              </a:rPr>
              <a:t>Преимущества</a:t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добровольной</a:t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сертификации: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6FD3D32-05FD-0AEA-CEE6-784EDD0E27DB}"/>
              </a:ext>
            </a:extLst>
          </p:cNvPr>
          <p:cNvSpPr txBox="1">
            <a:spLocks/>
          </p:cNvSpPr>
          <p:nvPr/>
        </p:nvSpPr>
        <p:spPr>
          <a:xfrm>
            <a:off x="5220453" y="1492522"/>
            <a:ext cx="2873774" cy="3521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Девелоперы коммерческой </a:t>
            </a:r>
            <a:br>
              <a:rPr lang="en-US" dirty="0"/>
            </a:br>
            <a:r>
              <a:rPr lang="ru-RU" dirty="0"/>
              <a:t>и жилой недвижимости</a:t>
            </a: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EDF495-3373-4152-FA3C-EBDFE7E61590}"/>
              </a:ext>
            </a:extLst>
          </p:cNvPr>
          <p:cNvGrpSpPr/>
          <p:nvPr/>
        </p:nvGrpSpPr>
        <p:grpSpPr>
          <a:xfrm>
            <a:off x="8613027" y="2690481"/>
            <a:ext cx="380039" cy="375381"/>
            <a:chOff x="6956426" y="3535363"/>
            <a:chExt cx="906462" cy="895350"/>
          </a:xfrm>
          <a:solidFill>
            <a:schemeClr val="tx2"/>
          </a:solidFill>
        </p:grpSpPr>
        <p:sp>
          <p:nvSpPr>
            <p:cNvPr id="9" name="Freeform 25">
              <a:extLst>
                <a:ext uri="{FF2B5EF4-FFF2-40B4-BE49-F238E27FC236}">
                  <a16:creationId xmlns:a16="http://schemas.microsoft.com/office/drawing/2014/main" id="{9E778DA5-989D-2AE7-56FC-87042E7919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56426" y="3806825"/>
              <a:ext cx="422275" cy="623888"/>
            </a:xfrm>
            <a:custGeom>
              <a:avLst/>
              <a:gdLst>
                <a:gd name="T0" fmla="*/ 112 w 129"/>
                <a:gd name="T1" fmla="*/ 131 h 191"/>
                <a:gd name="T2" fmla="*/ 110 w 129"/>
                <a:gd name="T3" fmla="*/ 98 h 191"/>
                <a:gd name="T4" fmla="*/ 64 w 129"/>
                <a:gd name="T5" fmla="*/ 52 h 191"/>
                <a:gd name="T6" fmla="*/ 59 w 129"/>
                <a:gd name="T7" fmla="*/ 56 h 191"/>
                <a:gd name="T8" fmla="*/ 54 w 129"/>
                <a:gd name="T9" fmla="*/ 63 h 191"/>
                <a:gd name="T10" fmla="*/ 54 w 129"/>
                <a:gd name="T11" fmla="*/ 41 h 191"/>
                <a:gd name="T12" fmla="*/ 54 w 129"/>
                <a:gd name="T13" fmla="*/ 40 h 191"/>
                <a:gd name="T14" fmla="*/ 33 w 129"/>
                <a:gd name="T15" fmla="*/ 19 h 191"/>
                <a:gd name="T16" fmla="*/ 31 w 129"/>
                <a:gd name="T17" fmla="*/ 19 h 191"/>
                <a:gd name="T18" fmla="*/ 11 w 129"/>
                <a:gd name="T19" fmla="*/ 0 h 191"/>
                <a:gd name="T20" fmla="*/ 5 w 129"/>
                <a:gd name="T21" fmla="*/ 0 h 191"/>
                <a:gd name="T22" fmla="*/ 4 w 129"/>
                <a:gd name="T23" fmla="*/ 0 h 191"/>
                <a:gd name="T24" fmla="*/ 0 w 129"/>
                <a:gd name="T25" fmla="*/ 0 h 191"/>
                <a:gd name="T26" fmla="*/ 1 w 129"/>
                <a:gd name="T27" fmla="*/ 69 h 191"/>
                <a:gd name="T28" fmla="*/ 53 w 129"/>
                <a:gd name="T29" fmla="*/ 157 h 191"/>
                <a:gd name="T30" fmla="*/ 36 w 129"/>
                <a:gd name="T31" fmla="*/ 157 h 191"/>
                <a:gd name="T32" fmla="*/ 36 w 129"/>
                <a:gd name="T33" fmla="*/ 191 h 191"/>
                <a:gd name="T34" fmla="*/ 44 w 129"/>
                <a:gd name="T35" fmla="*/ 191 h 191"/>
                <a:gd name="T36" fmla="*/ 44 w 129"/>
                <a:gd name="T37" fmla="*/ 165 h 191"/>
                <a:gd name="T38" fmla="*/ 121 w 129"/>
                <a:gd name="T39" fmla="*/ 165 h 191"/>
                <a:gd name="T40" fmla="*/ 121 w 129"/>
                <a:gd name="T41" fmla="*/ 191 h 191"/>
                <a:gd name="T42" fmla="*/ 129 w 129"/>
                <a:gd name="T43" fmla="*/ 191 h 191"/>
                <a:gd name="T44" fmla="*/ 129 w 129"/>
                <a:gd name="T45" fmla="*/ 157 h 191"/>
                <a:gd name="T46" fmla="*/ 112 w 129"/>
                <a:gd name="T47" fmla="*/ 157 h 191"/>
                <a:gd name="T48" fmla="*/ 112 w 129"/>
                <a:gd name="T49" fmla="*/ 131 h 191"/>
                <a:gd name="T50" fmla="*/ 52 w 129"/>
                <a:gd name="T51" fmla="*/ 77 h 191"/>
                <a:gd name="T52" fmla="*/ 52 w 129"/>
                <a:gd name="T53" fmla="*/ 76 h 191"/>
                <a:gd name="T54" fmla="*/ 52 w 129"/>
                <a:gd name="T55" fmla="*/ 76 h 191"/>
                <a:gd name="T56" fmla="*/ 52 w 129"/>
                <a:gd name="T57" fmla="*/ 77 h 191"/>
                <a:gd name="T58" fmla="*/ 46 w 129"/>
                <a:gd name="T59" fmla="*/ 41 h 191"/>
                <a:gd name="T60" fmla="*/ 46 w 129"/>
                <a:gd name="T61" fmla="*/ 71 h 191"/>
                <a:gd name="T62" fmla="*/ 44 w 129"/>
                <a:gd name="T63" fmla="*/ 69 h 191"/>
                <a:gd name="T64" fmla="*/ 32 w 129"/>
                <a:gd name="T65" fmla="*/ 56 h 191"/>
                <a:gd name="T66" fmla="*/ 32 w 129"/>
                <a:gd name="T67" fmla="*/ 27 h 191"/>
                <a:gd name="T68" fmla="*/ 33 w 129"/>
                <a:gd name="T69" fmla="*/ 27 h 191"/>
                <a:gd name="T70" fmla="*/ 46 w 129"/>
                <a:gd name="T71" fmla="*/ 41 h 191"/>
                <a:gd name="T72" fmla="*/ 9 w 129"/>
                <a:gd name="T73" fmla="*/ 67 h 191"/>
                <a:gd name="T74" fmla="*/ 9 w 129"/>
                <a:gd name="T75" fmla="*/ 8 h 191"/>
                <a:gd name="T76" fmla="*/ 11 w 129"/>
                <a:gd name="T77" fmla="*/ 8 h 191"/>
                <a:gd name="T78" fmla="*/ 24 w 129"/>
                <a:gd name="T79" fmla="*/ 22 h 191"/>
                <a:gd name="T80" fmla="*/ 24 w 129"/>
                <a:gd name="T81" fmla="*/ 59 h 191"/>
                <a:gd name="T82" fmla="*/ 38 w 129"/>
                <a:gd name="T83" fmla="*/ 74 h 191"/>
                <a:gd name="T84" fmla="*/ 80 w 129"/>
                <a:gd name="T85" fmla="*/ 116 h 191"/>
                <a:gd name="T86" fmla="*/ 89 w 129"/>
                <a:gd name="T87" fmla="*/ 106 h 191"/>
                <a:gd name="T88" fmla="*/ 62 w 129"/>
                <a:gd name="T89" fmla="*/ 80 h 191"/>
                <a:gd name="T90" fmla="*/ 63 w 129"/>
                <a:gd name="T91" fmla="*/ 63 h 191"/>
                <a:gd name="T92" fmla="*/ 102 w 129"/>
                <a:gd name="T93" fmla="*/ 102 h 191"/>
                <a:gd name="T94" fmla="*/ 104 w 129"/>
                <a:gd name="T95" fmla="*/ 131 h 191"/>
                <a:gd name="T96" fmla="*/ 104 w 129"/>
                <a:gd name="T97" fmla="*/ 157 h 191"/>
                <a:gd name="T98" fmla="*/ 63 w 129"/>
                <a:gd name="T99" fmla="*/ 157 h 191"/>
                <a:gd name="T100" fmla="*/ 9 w 129"/>
                <a:gd name="T101" fmla="*/ 67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9" h="191">
                  <a:moveTo>
                    <a:pt x="112" y="131"/>
                  </a:moveTo>
                  <a:cubicBezTo>
                    <a:pt x="110" y="98"/>
                    <a:pt x="110" y="98"/>
                    <a:pt x="110" y="98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59" y="56"/>
                    <a:pt x="59" y="56"/>
                    <a:pt x="59" y="56"/>
                  </a:cubicBezTo>
                  <a:cubicBezTo>
                    <a:pt x="57" y="58"/>
                    <a:pt x="55" y="60"/>
                    <a:pt x="54" y="63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2" y="29"/>
                    <a:pt x="44" y="19"/>
                    <a:pt x="33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29" y="9"/>
                    <a:pt x="21" y="0"/>
                    <a:pt x="1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36" y="157"/>
                    <a:pt x="36" y="157"/>
                    <a:pt x="36" y="157"/>
                  </a:cubicBezTo>
                  <a:cubicBezTo>
                    <a:pt x="36" y="191"/>
                    <a:pt x="36" y="191"/>
                    <a:pt x="36" y="191"/>
                  </a:cubicBezTo>
                  <a:cubicBezTo>
                    <a:pt x="44" y="191"/>
                    <a:pt x="44" y="191"/>
                    <a:pt x="44" y="191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121" y="165"/>
                    <a:pt x="121" y="165"/>
                    <a:pt x="121" y="165"/>
                  </a:cubicBezTo>
                  <a:cubicBezTo>
                    <a:pt x="121" y="191"/>
                    <a:pt x="121" y="191"/>
                    <a:pt x="121" y="191"/>
                  </a:cubicBezTo>
                  <a:cubicBezTo>
                    <a:pt x="129" y="191"/>
                    <a:pt x="129" y="191"/>
                    <a:pt x="129" y="191"/>
                  </a:cubicBezTo>
                  <a:cubicBezTo>
                    <a:pt x="129" y="157"/>
                    <a:pt x="129" y="157"/>
                    <a:pt x="129" y="157"/>
                  </a:cubicBezTo>
                  <a:cubicBezTo>
                    <a:pt x="112" y="157"/>
                    <a:pt x="112" y="157"/>
                    <a:pt x="112" y="157"/>
                  </a:cubicBezTo>
                  <a:lnTo>
                    <a:pt x="112" y="131"/>
                  </a:lnTo>
                  <a:close/>
                  <a:moveTo>
                    <a:pt x="52" y="77"/>
                  </a:moveTo>
                  <a:cubicBezTo>
                    <a:pt x="52" y="76"/>
                    <a:pt x="52" y="76"/>
                    <a:pt x="52" y="76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52" y="77"/>
                    <a:pt x="52" y="77"/>
                    <a:pt x="52" y="77"/>
                  </a:cubicBezTo>
                  <a:close/>
                  <a:moveTo>
                    <a:pt x="46" y="41"/>
                  </a:moveTo>
                  <a:cubicBezTo>
                    <a:pt x="46" y="71"/>
                    <a:pt x="46" y="71"/>
                    <a:pt x="46" y="71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40" y="27"/>
                    <a:pt x="45" y="34"/>
                    <a:pt x="46" y="41"/>
                  </a:cubicBezTo>
                  <a:close/>
                  <a:moveTo>
                    <a:pt x="9" y="67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8" y="8"/>
                    <a:pt x="23" y="15"/>
                    <a:pt x="24" y="22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38" y="74"/>
                    <a:pt x="38" y="74"/>
                    <a:pt x="38" y="74"/>
                  </a:cubicBezTo>
                  <a:cubicBezTo>
                    <a:pt x="80" y="116"/>
                    <a:pt x="80" y="116"/>
                    <a:pt x="80" y="116"/>
                  </a:cubicBezTo>
                  <a:cubicBezTo>
                    <a:pt x="89" y="106"/>
                    <a:pt x="89" y="106"/>
                    <a:pt x="89" y="106"/>
                  </a:cubicBezTo>
                  <a:cubicBezTo>
                    <a:pt x="62" y="80"/>
                    <a:pt x="62" y="80"/>
                    <a:pt x="62" y="80"/>
                  </a:cubicBezTo>
                  <a:cubicBezTo>
                    <a:pt x="58" y="76"/>
                    <a:pt x="59" y="68"/>
                    <a:pt x="63" y="63"/>
                  </a:cubicBezTo>
                  <a:cubicBezTo>
                    <a:pt x="102" y="102"/>
                    <a:pt x="102" y="102"/>
                    <a:pt x="102" y="102"/>
                  </a:cubicBezTo>
                  <a:cubicBezTo>
                    <a:pt x="104" y="131"/>
                    <a:pt x="104" y="131"/>
                    <a:pt x="104" y="131"/>
                  </a:cubicBezTo>
                  <a:cubicBezTo>
                    <a:pt x="104" y="157"/>
                    <a:pt x="104" y="157"/>
                    <a:pt x="104" y="157"/>
                  </a:cubicBezTo>
                  <a:cubicBezTo>
                    <a:pt x="63" y="157"/>
                    <a:pt x="63" y="157"/>
                    <a:pt x="63" y="157"/>
                  </a:cubicBezTo>
                  <a:lnTo>
                    <a:pt x="9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26">
              <a:extLst>
                <a:ext uri="{FF2B5EF4-FFF2-40B4-BE49-F238E27FC236}">
                  <a16:creationId xmlns:a16="http://schemas.microsoft.com/office/drawing/2014/main" id="{9490B4DF-39FC-F15D-EC2C-573BD6C947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43788" y="3806825"/>
              <a:ext cx="419100" cy="623888"/>
            </a:xfrm>
            <a:custGeom>
              <a:avLst/>
              <a:gdLst>
                <a:gd name="T0" fmla="*/ 128 w 128"/>
                <a:gd name="T1" fmla="*/ 4 h 191"/>
                <a:gd name="T2" fmla="*/ 128 w 128"/>
                <a:gd name="T3" fmla="*/ 0 h 191"/>
                <a:gd name="T4" fmla="*/ 124 w 128"/>
                <a:gd name="T5" fmla="*/ 0 h 191"/>
                <a:gd name="T6" fmla="*/ 118 w 128"/>
                <a:gd name="T7" fmla="*/ 0 h 191"/>
                <a:gd name="T8" fmla="*/ 97 w 128"/>
                <a:gd name="T9" fmla="*/ 19 h 191"/>
                <a:gd name="T10" fmla="*/ 96 w 128"/>
                <a:gd name="T11" fmla="*/ 19 h 191"/>
                <a:gd name="T12" fmla="*/ 75 w 128"/>
                <a:gd name="T13" fmla="*/ 40 h 191"/>
                <a:gd name="T14" fmla="*/ 75 w 128"/>
                <a:gd name="T15" fmla="*/ 63 h 191"/>
                <a:gd name="T16" fmla="*/ 70 w 128"/>
                <a:gd name="T17" fmla="*/ 56 h 191"/>
                <a:gd name="T18" fmla="*/ 65 w 128"/>
                <a:gd name="T19" fmla="*/ 52 h 191"/>
                <a:gd name="T20" fmla="*/ 19 w 128"/>
                <a:gd name="T21" fmla="*/ 98 h 191"/>
                <a:gd name="T22" fmla="*/ 17 w 128"/>
                <a:gd name="T23" fmla="*/ 131 h 191"/>
                <a:gd name="T24" fmla="*/ 17 w 128"/>
                <a:gd name="T25" fmla="*/ 157 h 191"/>
                <a:gd name="T26" fmla="*/ 0 w 128"/>
                <a:gd name="T27" fmla="*/ 157 h 191"/>
                <a:gd name="T28" fmla="*/ 0 w 128"/>
                <a:gd name="T29" fmla="*/ 191 h 191"/>
                <a:gd name="T30" fmla="*/ 8 w 128"/>
                <a:gd name="T31" fmla="*/ 191 h 191"/>
                <a:gd name="T32" fmla="*/ 8 w 128"/>
                <a:gd name="T33" fmla="*/ 165 h 191"/>
                <a:gd name="T34" fmla="*/ 85 w 128"/>
                <a:gd name="T35" fmla="*/ 165 h 191"/>
                <a:gd name="T36" fmla="*/ 85 w 128"/>
                <a:gd name="T37" fmla="*/ 191 h 191"/>
                <a:gd name="T38" fmla="*/ 93 w 128"/>
                <a:gd name="T39" fmla="*/ 191 h 191"/>
                <a:gd name="T40" fmla="*/ 93 w 128"/>
                <a:gd name="T41" fmla="*/ 157 h 191"/>
                <a:gd name="T42" fmla="*/ 76 w 128"/>
                <a:gd name="T43" fmla="*/ 157 h 191"/>
                <a:gd name="T44" fmla="*/ 128 w 128"/>
                <a:gd name="T45" fmla="*/ 69 h 191"/>
                <a:gd name="T46" fmla="*/ 128 w 128"/>
                <a:gd name="T47" fmla="*/ 4 h 191"/>
                <a:gd name="T48" fmla="*/ 96 w 128"/>
                <a:gd name="T49" fmla="*/ 27 h 191"/>
                <a:gd name="T50" fmla="*/ 97 w 128"/>
                <a:gd name="T51" fmla="*/ 27 h 191"/>
                <a:gd name="T52" fmla="*/ 97 w 128"/>
                <a:gd name="T53" fmla="*/ 56 h 191"/>
                <a:gd name="T54" fmla="*/ 85 w 128"/>
                <a:gd name="T55" fmla="*/ 69 h 191"/>
                <a:gd name="T56" fmla="*/ 83 w 128"/>
                <a:gd name="T57" fmla="*/ 71 h 191"/>
                <a:gd name="T58" fmla="*/ 83 w 128"/>
                <a:gd name="T59" fmla="*/ 41 h 191"/>
                <a:gd name="T60" fmla="*/ 96 w 128"/>
                <a:gd name="T61" fmla="*/ 27 h 191"/>
                <a:gd name="T62" fmla="*/ 77 w 128"/>
                <a:gd name="T63" fmla="*/ 76 h 191"/>
                <a:gd name="T64" fmla="*/ 77 w 128"/>
                <a:gd name="T65" fmla="*/ 76 h 191"/>
                <a:gd name="T66" fmla="*/ 77 w 128"/>
                <a:gd name="T67" fmla="*/ 77 h 191"/>
                <a:gd name="T68" fmla="*/ 77 w 128"/>
                <a:gd name="T69" fmla="*/ 76 h 191"/>
                <a:gd name="T70" fmla="*/ 120 w 128"/>
                <a:gd name="T71" fmla="*/ 67 h 191"/>
                <a:gd name="T72" fmla="*/ 67 w 128"/>
                <a:gd name="T73" fmla="*/ 157 h 191"/>
                <a:gd name="T74" fmla="*/ 25 w 128"/>
                <a:gd name="T75" fmla="*/ 157 h 191"/>
                <a:gd name="T76" fmla="*/ 25 w 128"/>
                <a:gd name="T77" fmla="*/ 131 h 191"/>
                <a:gd name="T78" fmla="*/ 27 w 128"/>
                <a:gd name="T79" fmla="*/ 102 h 191"/>
                <a:gd name="T80" fmla="*/ 66 w 128"/>
                <a:gd name="T81" fmla="*/ 63 h 191"/>
                <a:gd name="T82" fmla="*/ 67 w 128"/>
                <a:gd name="T83" fmla="*/ 80 h 191"/>
                <a:gd name="T84" fmla="*/ 40 w 128"/>
                <a:gd name="T85" fmla="*/ 106 h 191"/>
                <a:gd name="T86" fmla="*/ 49 w 128"/>
                <a:gd name="T87" fmla="*/ 116 h 191"/>
                <a:gd name="T88" fmla="*/ 90 w 128"/>
                <a:gd name="T89" fmla="*/ 74 h 191"/>
                <a:gd name="T90" fmla="*/ 105 w 128"/>
                <a:gd name="T91" fmla="*/ 59 h 191"/>
                <a:gd name="T92" fmla="*/ 105 w 128"/>
                <a:gd name="T93" fmla="*/ 22 h 191"/>
                <a:gd name="T94" fmla="*/ 118 w 128"/>
                <a:gd name="T95" fmla="*/ 8 h 191"/>
                <a:gd name="T96" fmla="*/ 120 w 128"/>
                <a:gd name="T97" fmla="*/ 8 h 191"/>
                <a:gd name="T98" fmla="*/ 120 w 128"/>
                <a:gd name="T99" fmla="*/ 67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8" h="191">
                  <a:moveTo>
                    <a:pt x="128" y="4"/>
                  </a:moveTo>
                  <a:cubicBezTo>
                    <a:pt x="128" y="0"/>
                    <a:pt x="128" y="0"/>
                    <a:pt x="128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07" y="0"/>
                    <a:pt x="100" y="9"/>
                    <a:pt x="97" y="19"/>
                  </a:cubicBezTo>
                  <a:cubicBezTo>
                    <a:pt x="96" y="19"/>
                    <a:pt x="96" y="19"/>
                    <a:pt x="96" y="19"/>
                  </a:cubicBezTo>
                  <a:cubicBezTo>
                    <a:pt x="85" y="19"/>
                    <a:pt x="77" y="29"/>
                    <a:pt x="75" y="40"/>
                  </a:cubicBezTo>
                  <a:cubicBezTo>
                    <a:pt x="75" y="63"/>
                    <a:pt x="75" y="63"/>
                    <a:pt x="75" y="63"/>
                  </a:cubicBezTo>
                  <a:cubicBezTo>
                    <a:pt x="74" y="61"/>
                    <a:pt x="72" y="58"/>
                    <a:pt x="70" y="56"/>
                  </a:cubicBezTo>
                  <a:cubicBezTo>
                    <a:pt x="65" y="52"/>
                    <a:pt x="65" y="52"/>
                    <a:pt x="65" y="52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17" y="131"/>
                    <a:pt x="17" y="131"/>
                    <a:pt x="17" y="131"/>
                  </a:cubicBezTo>
                  <a:cubicBezTo>
                    <a:pt x="17" y="157"/>
                    <a:pt x="17" y="157"/>
                    <a:pt x="17" y="157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8" y="191"/>
                    <a:pt x="8" y="191"/>
                    <a:pt x="8" y="191"/>
                  </a:cubicBezTo>
                  <a:cubicBezTo>
                    <a:pt x="8" y="165"/>
                    <a:pt x="8" y="165"/>
                    <a:pt x="8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91"/>
                    <a:pt x="85" y="191"/>
                    <a:pt x="85" y="191"/>
                  </a:cubicBezTo>
                  <a:cubicBezTo>
                    <a:pt x="93" y="191"/>
                    <a:pt x="93" y="191"/>
                    <a:pt x="93" y="191"/>
                  </a:cubicBezTo>
                  <a:cubicBezTo>
                    <a:pt x="93" y="157"/>
                    <a:pt x="93" y="157"/>
                    <a:pt x="93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128" y="69"/>
                    <a:pt x="128" y="69"/>
                    <a:pt x="128" y="69"/>
                  </a:cubicBezTo>
                  <a:lnTo>
                    <a:pt x="128" y="4"/>
                  </a:lnTo>
                  <a:close/>
                  <a:moveTo>
                    <a:pt x="96" y="27"/>
                  </a:moveTo>
                  <a:cubicBezTo>
                    <a:pt x="97" y="27"/>
                    <a:pt x="97" y="27"/>
                    <a:pt x="97" y="27"/>
                  </a:cubicBezTo>
                  <a:cubicBezTo>
                    <a:pt x="97" y="56"/>
                    <a:pt x="97" y="56"/>
                    <a:pt x="97" y="56"/>
                  </a:cubicBezTo>
                  <a:cubicBezTo>
                    <a:pt x="85" y="69"/>
                    <a:pt x="85" y="69"/>
                    <a:pt x="85" y="69"/>
                  </a:cubicBezTo>
                  <a:cubicBezTo>
                    <a:pt x="83" y="71"/>
                    <a:pt x="83" y="71"/>
                    <a:pt x="83" y="71"/>
                  </a:cubicBezTo>
                  <a:cubicBezTo>
                    <a:pt x="83" y="41"/>
                    <a:pt x="83" y="41"/>
                    <a:pt x="83" y="41"/>
                  </a:cubicBezTo>
                  <a:cubicBezTo>
                    <a:pt x="84" y="34"/>
                    <a:pt x="89" y="27"/>
                    <a:pt x="96" y="27"/>
                  </a:cubicBezTo>
                  <a:close/>
                  <a:moveTo>
                    <a:pt x="77" y="76"/>
                  </a:moveTo>
                  <a:cubicBezTo>
                    <a:pt x="77" y="76"/>
                    <a:pt x="77" y="76"/>
                    <a:pt x="77" y="76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77" y="77"/>
                    <a:pt x="77" y="77"/>
                    <a:pt x="77" y="76"/>
                  </a:cubicBezTo>
                  <a:close/>
                  <a:moveTo>
                    <a:pt x="120" y="67"/>
                  </a:moveTo>
                  <a:cubicBezTo>
                    <a:pt x="67" y="157"/>
                    <a:pt x="67" y="157"/>
                    <a:pt x="67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5" y="131"/>
                    <a:pt x="25" y="131"/>
                    <a:pt x="25" y="131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66" y="63"/>
                    <a:pt x="66" y="63"/>
                    <a:pt x="66" y="63"/>
                  </a:cubicBezTo>
                  <a:cubicBezTo>
                    <a:pt x="69" y="68"/>
                    <a:pt x="71" y="76"/>
                    <a:pt x="67" y="80"/>
                  </a:cubicBezTo>
                  <a:cubicBezTo>
                    <a:pt x="40" y="106"/>
                    <a:pt x="40" y="106"/>
                    <a:pt x="40" y="106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90" y="74"/>
                    <a:pt x="90" y="74"/>
                    <a:pt x="90" y="74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6" y="15"/>
                    <a:pt x="111" y="8"/>
                    <a:pt x="118" y="8"/>
                  </a:cubicBezTo>
                  <a:cubicBezTo>
                    <a:pt x="120" y="8"/>
                    <a:pt x="120" y="8"/>
                    <a:pt x="120" y="8"/>
                  </a:cubicBezTo>
                  <a:lnTo>
                    <a:pt x="120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27">
              <a:extLst>
                <a:ext uri="{FF2B5EF4-FFF2-40B4-BE49-F238E27FC236}">
                  <a16:creationId xmlns:a16="http://schemas.microsoft.com/office/drawing/2014/main" id="{28A07542-9FC1-BFDD-8661-6EBB67E1A1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4238" y="3535363"/>
              <a:ext cx="363538" cy="542925"/>
            </a:xfrm>
            <a:custGeom>
              <a:avLst/>
              <a:gdLst>
                <a:gd name="T0" fmla="*/ 111 w 111"/>
                <a:gd name="T1" fmla="*/ 77 h 166"/>
                <a:gd name="T2" fmla="*/ 57 w 111"/>
                <a:gd name="T3" fmla="*/ 0 h 166"/>
                <a:gd name="T4" fmla="*/ 56 w 111"/>
                <a:gd name="T5" fmla="*/ 0 h 166"/>
                <a:gd name="T6" fmla="*/ 54 w 111"/>
                <a:gd name="T7" fmla="*/ 0 h 166"/>
                <a:gd name="T8" fmla="*/ 0 w 111"/>
                <a:gd name="T9" fmla="*/ 77 h 166"/>
                <a:gd name="T10" fmla="*/ 52 w 111"/>
                <a:gd name="T11" fmla="*/ 153 h 166"/>
                <a:gd name="T12" fmla="*/ 52 w 111"/>
                <a:gd name="T13" fmla="*/ 166 h 166"/>
                <a:gd name="T14" fmla="*/ 60 w 111"/>
                <a:gd name="T15" fmla="*/ 166 h 166"/>
                <a:gd name="T16" fmla="*/ 60 w 111"/>
                <a:gd name="T17" fmla="*/ 153 h 166"/>
                <a:gd name="T18" fmla="*/ 111 w 111"/>
                <a:gd name="T19" fmla="*/ 77 h 166"/>
                <a:gd name="T20" fmla="*/ 55 w 111"/>
                <a:gd name="T21" fmla="*/ 146 h 166"/>
                <a:gd name="T22" fmla="*/ 56 w 111"/>
                <a:gd name="T23" fmla="*/ 146 h 166"/>
                <a:gd name="T24" fmla="*/ 56 w 111"/>
                <a:gd name="T25" fmla="*/ 146 h 166"/>
                <a:gd name="T26" fmla="*/ 55 w 111"/>
                <a:gd name="T27" fmla="*/ 146 h 166"/>
                <a:gd name="T28" fmla="*/ 60 w 111"/>
                <a:gd name="T29" fmla="*/ 144 h 166"/>
                <a:gd name="T30" fmla="*/ 60 w 111"/>
                <a:gd name="T31" fmla="*/ 121 h 166"/>
                <a:gd name="T32" fmla="*/ 60 w 111"/>
                <a:gd name="T33" fmla="*/ 121 h 166"/>
                <a:gd name="T34" fmla="*/ 103 w 111"/>
                <a:gd name="T35" fmla="*/ 82 h 166"/>
                <a:gd name="T36" fmla="*/ 60 w 111"/>
                <a:gd name="T37" fmla="*/ 144 h 166"/>
                <a:gd name="T38" fmla="*/ 52 w 111"/>
                <a:gd name="T39" fmla="*/ 111 h 166"/>
                <a:gd name="T40" fmla="*/ 9 w 111"/>
                <a:gd name="T41" fmla="*/ 72 h 166"/>
                <a:gd name="T42" fmla="*/ 8 w 111"/>
                <a:gd name="T43" fmla="*/ 72 h 166"/>
                <a:gd name="T44" fmla="*/ 17 w 111"/>
                <a:gd name="T45" fmla="*/ 43 h 166"/>
                <a:gd name="T46" fmla="*/ 51 w 111"/>
                <a:gd name="T47" fmla="*/ 74 h 166"/>
                <a:gd name="T48" fmla="*/ 52 w 111"/>
                <a:gd name="T49" fmla="*/ 73 h 166"/>
                <a:gd name="T50" fmla="*/ 52 w 111"/>
                <a:gd name="T51" fmla="*/ 111 h 166"/>
                <a:gd name="T52" fmla="*/ 60 w 111"/>
                <a:gd name="T53" fmla="*/ 73 h 166"/>
                <a:gd name="T54" fmla="*/ 60 w 111"/>
                <a:gd name="T55" fmla="*/ 74 h 166"/>
                <a:gd name="T56" fmla="*/ 94 w 111"/>
                <a:gd name="T57" fmla="*/ 43 h 166"/>
                <a:gd name="T58" fmla="*/ 103 w 111"/>
                <a:gd name="T59" fmla="*/ 72 h 166"/>
                <a:gd name="T60" fmla="*/ 103 w 111"/>
                <a:gd name="T61" fmla="*/ 72 h 166"/>
                <a:gd name="T62" fmla="*/ 60 w 111"/>
                <a:gd name="T63" fmla="*/ 111 h 166"/>
                <a:gd name="T64" fmla="*/ 60 w 111"/>
                <a:gd name="T65" fmla="*/ 73 h 166"/>
                <a:gd name="T66" fmla="*/ 90 w 111"/>
                <a:gd name="T67" fmla="*/ 36 h 166"/>
                <a:gd name="T68" fmla="*/ 60 w 111"/>
                <a:gd name="T69" fmla="*/ 64 h 166"/>
                <a:gd name="T70" fmla="*/ 60 w 111"/>
                <a:gd name="T71" fmla="*/ 10 h 166"/>
                <a:gd name="T72" fmla="*/ 90 w 111"/>
                <a:gd name="T73" fmla="*/ 36 h 166"/>
                <a:gd name="T74" fmla="*/ 52 w 111"/>
                <a:gd name="T75" fmla="*/ 10 h 166"/>
                <a:gd name="T76" fmla="*/ 52 w 111"/>
                <a:gd name="T77" fmla="*/ 64 h 166"/>
                <a:gd name="T78" fmla="*/ 21 w 111"/>
                <a:gd name="T79" fmla="*/ 36 h 166"/>
                <a:gd name="T80" fmla="*/ 52 w 111"/>
                <a:gd name="T81" fmla="*/ 10 h 166"/>
                <a:gd name="T82" fmla="*/ 8 w 111"/>
                <a:gd name="T83" fmla="*/ 82 h 166"/>
                <a:gd name="T84" fmla="*/ 51 w 111"/>
                <a:gd name="T85" fmla="*/ 121 h 166"/>
                <a:gd name="T86" fmla="*/ 52 w 111"/>
                <a:gd name="T87" fmla="*/ 121 h 166"/>
                <a:gd name="T88" fmla="*/ 52 w 111"/>
                <a:gd name="T89" fmla="*/ 144 h 166"/>
                <a:gd name="T90" fmla="*/ 8 w 111"/>
                <a:gd name="T91" fmla="*/ 8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1" h="166">
                  <a:moveTo>
                    <a:pt x="111" y="77"/>
                  </a:moveTo>
                  <a:cubicBezTo>
                    <a:pt x="111" y="43"/>
                    <a:pt x="89" y="12"/>
                    <a:pt x="57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22" y="12"/>
                    <a:pt x="0" y="43"/>
                    <a:pt x="0" y="77"/>
                  </a:cubicBezTo>
                  <a:cubicBezTo>
                    <a:pt x="0" y="110"/>
                    <a:pt x="21" y="140"/>
                    <a:pt x="52" y="153"/>
                  </a:cubicBezTo>
                  <a:cubicBezTo>
                    <a:pt x="52" y="166"/>
                    <a:pt x="52" y="166"/>
                    <a:pt x="52" y="166"/>
                  </a:cubicBezTo>
                  <a:cubicBezTo>
                    <a:pt x="60" y="166"/>
                    <a:pt x="60" y="166"/>
                    <a:pt x="60" y="166"/>
                  </a:cubicBezTo>
                  <a:cubicBezTo>
                    <a:pt x="60" y="153"/>
                    <a:pt x="60" y="153"/>
                    <a:pt x="60" y="153"/>
                  </a:cubicBezTo>
                  <a:cubicBezTo>
                    <a:pt x="90" y="140"/>
                    <a:pt x="111" y="110"/>
                    <a:pt x="111" y="77"/>
                  </a:cubicBezTo>
                  <a:close/>
                  <a:moveTo>
                    <a:pt x="55" y="146"/>
                  </a:moveTo>
                  <a:cubicBezTo>
                    <a:pt x="56" y="146"/>
                    <a:pt x="56" y="146"/>
                    <a:pt x="56" y="146"/>
                  </a:cubicBezTo>
                  <a:cubicBezTo>
                    <a:pt x="56" y="146"/>
                    <a:pt x="56" y="146"/>
                    <a:pt x="56" y="146"/>
                  </a:cubicBezTo>
                  <a:cubicBezTo>
                    <a:pt x="55" y="146"/>
                    <a:pt x="55" y="146"/>
                    <a:pt x="55" y="146"/>
                  </a:cubicBezTo>
                  <a:close/>
                  <a:moveTo>
                    <a:pt x="60" y="144"/>
                  </a:moveTo>
                  <a:cubicBezTo>
                    <a:pt x="60" y="121"/>
                    <a:pt x="60" y="121"/>
                    <a:pt x="60" y="121"/>
                  </a:cubicBezTo>
                  <a:cubicBezTo>
                    <a:pt x="60" y="121"/>
                    <a:pt x="60" y="121"/>
                    <a:pt x="60" y="121"/>
                  </a:cubicBezTo>
                  <a:cubicBezTo>
                    <a:pt x="103" y="82"/>
                    <a:pt x="103" y="82"/>
                    <a:pt x="103" y="82"/>
                  </a:cubicBezTo>
                  <a:cubicBezTo>
                    <a:pt x="101" y="109"/>
                    <a:pt x="84" y="133"/>
                    <a:pt x="60" y="144"/>
                  </a:cubicBezTo>
                  <a:close/>
                  <a:moveTo>
                    <a:pt x="52" y="111"/>
                  </a:moveTo>
                  <a:cubicBezTo>
                    <a:pt x="9" y="72"/>
                    <a:pt x="9" y="72"/>
                    <a:pt x="9" y="72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9" y="61"/>
                    <a:pt x="12" y="52"/>
                    <a:pt x="17" y="43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52" y="73"/>
                    <a:pt x="52" y="73"/>
                    <a:pt x="52" y="73"/>
                  </a:cubicBezTo>
                  <a:lnTo>
                    <a:pt x="52" y="111"/>
                  </a:lnTo>
                  <a:close/>
                  <a:moveTo>
                    <a:pt x="60" y="73"/>
                  </a:moveTo>
                  <a:cubicBezTo>
                    <a:pt x="60" y="74"/>
                    <a:pt x="60" y="74"/>
                    <a:pt x="60" y="74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9" y="52"/>
                    <a:pt x="102" y="61"/>
                    <a:pt x="103" y="72"/>
                  </a:cubicBezTo>
                  <a:cubicBezTo>
                    <a:pt x="103" y="72"/>
                    <a:pt x="103" y="72"/>
                    <a:pt x="103" y="72"/>
                  </a:cubicBezTo>
                  <a:cubicBezTo>
                    <a:pt x="60" y="111"/>
                    <a:pt x="60" y="111"/>
                    <a:pt x="60" y="111"/>
                  </a:cubicBezTo>
                  <a:lnTo>
                    <a:pt x="60" y="73"/>
                  </a:lnTo>
                  <a:close/>
                  <a:moveTo>
                    <a:pt x="90" y="36"/>
                  </a:moveTo>
                  <a:cubicBezTo>
                    <a:pt x="60" y="64"/>
                    <a:pt x="60" y="64"/>
                    <a:pt x="60" y="64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72" y="16"/>
                    <a:pt x="83" y="25"/>
                    <a:pt x="90" y="36"/>
                  </a:cubicBezTo>
                  <a:close/>
                  <a:moveTo>
                    <a:pt x="52" y="10"/>
                  </a:moveTo>
                  <a:cubicBezTo>
                    <a:pt x="52" y="64"/>
                    <a:pt x="52" y="64"/>
                    <a:pt x="52" y="64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8" y="25"/>
                    <a:pt x="39" y="16"/>
                    <a:pt x="52" y="10"/>
                  </a:cubicBezTo>
                  <a:close/>
                  <a:moveTo>
                    <a:pt x="8" y="82"/>
                  </a:moveTo>
                  <a:cubicBezTo>
                    <a:pt x="51" y="121"/>
                    <a:pt x="51" y="121"/>
                    <a:pt x="51" y="121"/>
                  </a:cubicBezTo>
                  <a:cubicBezTo>
                    <a:pt x="52" y="121"/>
                    <a:pt x="52" y="121"/>
                    <a:pt x="52" y="121"/>
                  </a:cubicBezTo>
                  <a:cubicBezTo>
                    <a:pt x="52" y="144"/>
                    <a:pt x="52" y="144"/>
                    <a:pt x="52" y="144"/>
                  </a:cubicBezTo>
                  <a:cubicBezTo>
                    <a:pt x="27" y="133"/>
                    <a:pt x="10" y="109"/>
                    <a:pt x="8" y="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F39305A-DB2E-5A69-67D2-8C926F38BF67}"/>
              </a:ext>
            </a:extLst>
          </p:cNvPr>
          <p:cNvGrpSpPr/>
          <p:nvPr/>
        </p:nvGrpSpPr>
        <p:grpSpPr>
          <a:xfrm>
            <a:off x="4612574" y="1408615"/>
            <a:ext cx="388163" cy="388162"/>
            <a:chOff x="319088" y="4021138"/>
            <a:chExt cx="1009650" cy="1009649"/>
          </a:xfrm>
          <a:solidFill>
            <a:schemeClr val="tx2"/>
          </a:solidFill>
        </p:grpSpPr>
        <p:sp>
          <p:nvSpPr>
            <p:cNvPr id="13" name="Freeform 175">
              <a:extLst>
                <a:ext uri="{FF2B5EF4-FFF2-40B4-BE49-F238E27FC236}">
                  <a16:creationId xmlns:a16="http://schemas.microsoft.com/office/drawing/2014/main" id="{55824F00-10A5-2640-C667-E0E8A8AFE9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088" y="4021138"/>
              <a:ext cx="23813" cy="52387"/>
            </a:xfrm>
            <a:custGeom>
              <a:avLst/>
              <a:gdLst>
                <a:gd name="T0" fmla="*/ 7 w 7"/>
                <a:gd name="T1" fmla="*/ 3 h 16"/>
                <a:gd name="T2" fmla="*/ 3 w 7"/>
                <a:gd name="T3" fmla="*/ 0 h 16"/>
                <a:gd name="T4" fmla="*/ 0 w 7"/>
                <a:gd name="T5" fmla="*/ 3 h 16"/>
                <a:gd name="T6" fmla="*/ 0 w 7"/>
                <a:gd name="T7" fmla="*/ 16 h 16"/>
                <a:gd name="T8" fmla="*/ 7 w 7"/>
                <a:gd name="T9" fmla="*/ 16 h 16"/>
                <a:gd name="T10" fmla="*/ 7 w 7"/>
                <a:gd name="T11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6">
                  <a:moveTo>
                    <a:pt x="7" y="3"/>
                  </a:moveTo>
                  <a:cubicBezTo>
                    <a:pt x="7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7" y="16"/>
                    <a:pt x="7" y="16"/>
                    <a:pt x="7" y="16"/>
                  </a:cubicBezTo>
                  <a:lnTo>
                    <a:pt x="7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76">
              <a:extLst>
                <a:ext uri="{FF2B5EF4-FFF2-40B4-BE49-F238E27FC236}">
                  <a16:creationId xmlns:a16="http://schemas.microsoft.com/office/drawing/2014/main" id="{7625F202-AD09-B015-9803-77A765DA09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051" y="4400550"/>
              <a:ext cx="84138" cy="87312"/>
            </a:xfrm>
            <a:custGeom>
              <a:avLst/>
              <a:gdLst>
                <a:gd name="T0" fmla="*/ 22 w 25"/>
                <a:gd name="T1" fmla="*/ 0 h 26"/>
                <a:gd name="T2" fmla="*/ 3 w 25"/>
                <a:gd name="T3" fmla="*/ 0 h 26"/>
                <a:gd name="T4" fmla="*/ 0 w 25"/>
                <a:gd name="T5" fmla="*/ 3 h 26"/>
                <a:gd name="T6" fmla="*/ 0 w 25"/>
                <a:gd name="T7" fmla="*/ 22 h 26"/>
                <a:gd name="T8" fmla="*/ 3 w 25"/>
                <a:gd name="T9" fmla="*/ 26 h 26"/>
                <a:gd name="T10" fmla="*/ 22 w 25"/>
                <a:gd name="T11" fmla="*/ 26 h 26"/>
                <a:gd name="T12" fmla="*/ 25 w 25"/>
                <a:gd name="T13" fmla="*/ 22 h 26"/>
                <a:gd name="T14" fmla="*/ 25 w 25"/>
                <a:gd name="T15" fmla="*/ 3 h 26"/>
                <a:gd name="T16" fmla="*/ 22 w 25"/>
                <a:gd name="T17" fmla="*/ 0 h 26"/>
                <a:gd name="T18" fmla="*/ 19 w 25"/>
                <a:gd name="T19" fmla="*/ 19 h 26"/>
                <a:gd name="T20" fmla="*/ 6 w 25"/>
                <a:gd name="T21" fmla="*/ 19 h 26"/>
                <a:gd name="T22" fmla="*/ 6 w 25"/>
                <a:gd name="T23" fmla="*/ 6 h 26"/>
                <a:gd name="T24" fmla="*/ 19 w 25"/>
                <a:gd name="T25" fmla="*/ 6 h 26"/>
                <a:gd name="T26" fmla="*/ 19 w 25"/>
                <a:gd name="T27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6">
                  <a:moveTo>
                    <a:pt x="2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1" y="26"/>
                    <a:pt x="3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4" y="26"/>
                    <a:pt x="25" y="24"/>
                    <a:pt x="25" y="22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1"/>
                    <a:pt x="24" y="0"/>
                    <a:pt x="22" y="0"/>
                  </a:cubicBezTo>
                  <a:close/>
                  <a:moveTo>
                    <a:pt x="19" y="19"/>
                  </a:moveTo>
                  <a:cubicBezTo>
                    <a:pt x="6" y="19"/>
                    <a:pt x="6" y="19"/>
                    <a:pt x="6" y="19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9" y="6"/>
                    <a:pt x="19" y="6"/>
                    <a:pt x="19" y="6"/>
                  </a:cubicBezTo>
                  <a:lnTo>
                    <a:pt x="19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77">
              <a:extLst>
                <a:ext uri="{FF2B5EF4-FFF2-40B4-BE49-F238E27FC236}">
                  <a16:creationId xmlns:a16="http://schemas.microsoft.com/office/drawing/2014/main" id="{0C70CDD7-7436-FBD8-6E81-B50E744EB5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4213" y="4400550"/>
              <a:ext cx="85725" cy="87312"/>
            </a:xfrm>
            <a:custGeom>
              <a:avLst/>
              <a:gdLst>
                <a:gd name="T0" fmla="*/ 23 w 26"/>
                <a:gd name="T1" fmla="*/ 0 h 26"/>
                <a:gd name="T2" fmla="*/ 4 w 26"/>
                <a:gd name="T3" fmla="*/ 0 h 26"/>
                <a:gd name="T4" fmla="*/ 0 w 26"/>
                <a:gd name="T5" fmla="*/ 3 h 26"/>
                <a:gd name="T6" fmla="*/ 0 w 26"/>
                <a:gd name="T7" fmla="*/ 22 h 26"/>
                <a:gd name="T8" fmla="*/ 4 w 26"/>
                <a:gd name="T9" fmla="*/ 26 h 26"/>
                <a:gd name="T10" fmla="*/ 23 w 26"/>
                <a:gd name="T11" fmla="*/ 26 h 26"/>
                <a:gd name="T12" fmla="*/ 26 w 26"/>
                <a:gd name="T13" fmla="*/ 22 h 26"/>
                <a:gd name="T14" fmla="*/ 26 w 26"/>
                <a:gd name="T15" fmla="*/ 3 h 26"/>
                <a:gd name="T16" fmla="*/ 23 w 26"/>
                <a:gd name="T17" fmla="*/ 0 h 26"/>
                <a:gd name="T18" fmla="*/ 19 w 26"/>
                <a:gd name="T19" fmla="*/ 19 h 26"/>
                <a:gd name="T20" fmla="*/ 7 w 26"/>
                <a:gd name="T21" fmla="*/ 19 h 26"/>
                <a:gd name="T22" fmla="*/ 7 w 26"/>
                <a:gd name="T23" fmla="*/ 6 h 26"/>
                <a:gd name="T24" fmla="*/ 19 w 26"/>
                <a:gd name="T25" fmla="*/ 6 h 26"/>
                <a:gd name="T26" fmla="*/ 19 w 26"/>
                <a:gd name="T27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6">
                  <a:moveTo>
                    <a:pt x="23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2" y="26"/>
                    <a:pt x="4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5" y="26"/>
                    <a:pt x="26" y="24"/>
                    <a:pt x="26" y="2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1"/>
                    <a:pt x="25" y="0"/>
                    <a:pt x="23" y="0"/>
                  </a:cubicBezTo>
                  <a:close/>
                  <a:moveTo>
                    <a:pt x="19" y="19"/>
                  </a:moveTo>
                  <a:cubicBezTo>
                    <a:pt x="7" y="19"/>
                    <a:pt x="7" y="19"/>
                    <a:pt x="7" y="19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9" y="6"/>
                    <a:pt x="19" y="6"/>
                    <a:pt x="19" y="6"/>
                  </a:cubicBezTo>
                  <a:lnTo>
                    <a:pt x="19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78">
              <a:extLst>
                <a:ext uri="{FF2B5EF4-FFF2-40B4-BE49-F238E27FC236}">
                  <a16:creationId xmlns:a16="http://schemas.microsoft.com/office/drawing/2014/main" id="{2AC0CA79-8762-7C06-FB2D-A3EDB11701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926" y="4400550"/>
              <a:ext cx="84138" cy="87312"/>
            </a:xfrm>
            <a:custGeom>
              <a:avLst/>
              <a:gdLst>
                <a:gd name="T0" fmla="*/ 22 w 25"/>
                <a:gd name="T1" fmla="*/ 0 h 26"/>
                <a:gd name="T2" fmla="*/ 3 w 25"/>
                <a:gd name="T3" fmla="*/ 0 h 26"/>
                <a:gd name="T4" fmla="*/ 0 w 25"/>
                <a:gd name="T5" fmla="*/ 3 h 26"/>
                <a:gd name="T6" fmla="*/ 0 w 25"/>
                <a:gd name="T7" fmla="*/ 22 h 26"/>
                <a:gd name="T8" fmla="*/ 3 w 25"/>
                <a:gd name="T9" fmla="*/ 26 h 26"/>
                <a:gd name="T10" fmla="*/ 22 w 25"/>
                <a:gd name="T11" fmla="*/ 26 h 26"/>
                <a:gd name="T12" fmla="*/ 25 w 25"/>
                <a:gd name="T13" fmla="*/ 22 h 26"/>
                <a:gd name="T14" fmla="*/ 25 w 25"/>
                <a:gd name="T15" fmla="*/ 3 h 26"/>
                <a:gd name="T16" fmla="*/ 22 w 25"/>
                <a:gd name="T17" fmla="*/ 0 h 26"/>
                <a:gd name="T18" fmla="*/ 19 w 25"/>
                <a:gd name="T19" fmla="*/ 19 h 26"/>
                <a:gd name="T20" fmla="*/ 6 w 25"/>
                <a:gd name="T21" fmla="*/ 19 h 26"/>
                <a:gd name="T22" fmla="*/ 6 w 25"/>
                <a:gd name="T23" fmla="*/ 6 h 26"/>
                <a:gd name="T24" fmla="*/ 19 w 25"/>
                <a:gd name="T25" fmla="*/ 6 h 26"/>
                <a:gd name="T26" fmla="*/ 19 w 25"/>
                <a:gd name="T27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6">
                  <a:moveTo>
                    <a:pt x="2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1" y="26"/>
                    <a:pt x="3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4" y="26"/>
                    <a:pt x="25" y="24"/>
                    <a:pt x="25" y="22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1"/>
                    <a:pt x="24" y="0"/>
                    <a:pt x="22" y="0"/>
                  </a:cubicBezTo>
                  <a:close/>
                  <a:moveTo>
                    <a:pt x="19" y="19"/>
                  </a:moveTo>
                  <a:cubicBezTo>
                    <a:pt x="6" y="19"/>
                    <a:pt x="6" y="19"/>
                    <a:pt x="6" y="19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9" y="6"/>
                    <a:pt x="19" y="6"/>
                    <a:pt x="19" y="6"/>
                  </a:cubicBezTo>
                  <a:lnTo>
                    <a:pt x="19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79">
              <a:extLst>
                <a:ext uri="{FF2B5EF4-FFF2-40B4-BE49-F238E27FC236}">
                  <a16:creationId xmlns:a16="http://schemas.microsoft.com/office/drawing/2014/main" id="{C816031D-C3EB-1BE1-58B7-9DC5ACB95B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051" y="4560888"/>
              <a:ext cx="84138" cy="84137"/>
            </a:xfrm>
            <a:custGeom>
              <a:avLst/>
              <a:gdLst>
                <a:gd name="T0" fmla="*/ 22 w 25"/>
                <a:gd name="T1" fmla="*/ 0 h 25"/>
                <a:gd name="T2" fmla="*/ 3 w 25"/>
                <a:gd name="T3" fmla="*/ 0 h 25"/>
                <a:gd name="T4" fmla="*/ 0 w 25"/>
                <a:gd name="T5" fmla="*/ 3 h 25"/>
                <a:gd name="T6" fmla="*/ 0 w 25"/>
                <a:gd name="T7" fmla="*/ 22 h 25"/>
                <a:gd name="T8" fmla="*/ 3 w 25"/>
                <a:gd name="T9" fmla="*/ 25 h 25"/>
                <a:gd name="T10" fmla="*/ 22 w 25"/>
                <a:gd name="T11" fmla="*/ 25 h 25"/>
                <a:gd name="T12" fmla="*/ 25 w 25"/>
                <a:gd name="T13" fmla="*/ 22 h 25"/>
                <a:gd name="T14" fmla="*/ 25 w 25"/>
                <a:gd name="T15" fmla="*/ 3 h 25"/>
                <a:gd name="T16" fmla="*/ 22 w 25"/>
                <a:gd name="T17" fmla="*/ 0 h 25"/>
                <a:gd name="T18" fmla="*/ 19 w 25"/>
                <a:gd name="T19" fmla="*/ 19 h 25"/>
                <a:gd name="T20" fmla="*/ 6 w 25"/>
                <a:gd name="T21" fmla="*/ 19 h 25"/>
                <a:gd name="T22" fmla="*/ 6 w 25"/>
                <a:gd name="T23" fmla="*/ 6 h 25"/>
                <a:gd name="T24" fmla="*/ 19 w 25"/>
                <a:gd name="T25" fmla="*/ 6 h 25"/>
                <a:gd name="T26" fmla="*/ 19 w 25"/>
                <a:gd name="T27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5">
                  <a:moveTo>
                    <a:pt x="2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1" y="25"/>
                    <a:pt x="3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4" y="25"/>
                    <a:pt x="25" y="24"/>
                    <a:pt x="25" y="22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1"/>
                    <a:pt x="24" y="0"/>
                    <a:pt x="22" y="0"/>
                  </a:cubicBezTo>
                  <a:close/>
                  <a:moveTo>
                    <a:pt x="19" y="19"/>
                  </a:moveTo>
                  <a:cubicBezTo>
                    <a:pt x="6" y="19"/>
                    <a:pt x="6" y="19"/>
                    <a:pt x="6" y="19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9" y="6"/>
                    <a:pt x="19" y="6"/>
                    <a:pt x="19" y="6"/>
                  </a:cubicBezTo>
                  <a:lnTo>
                    <a:pt x="19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80">
              <a:extLst>
                <a:ext uri="{FF2B5EF4-FFF2-40B4-BE49-F238E27FC236}">
                  <a16:creationId xmlns:a16="http://schemas.microsoft.com/office/drawing/2014/main" id="{E362C60F-AE11-39E4-0ABE-357403E615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4213" y="4560888"/>
              <a:ext cx="85725" cy="84137"/>
            </a:xfrm>
            <a:custGeom>
              <a:avLst/>
              <a:gdLst>
                <a:gd name="T0" fmla="*/ 23 w 26"/>
                <a:gd name="T1" fmla="*/ 0 h 25"/>
                <a:gd name="T2" fmla="*/ 4 w 26"/>
                <a:gd name="T3" fmla="*/ 0 h 25"/>
                <a:gd name="T4" fmla="*/ 0 w 26"/>
                <a:gd name="T5" fmla="*/ 3 h 25"/>
                <a:gd name="T6" fmla="*/ 0 w 26"/>
                <a:gd name="T7" fmla="*/ 22 h 25"/>
                <a:gd name="T8" fmla="*/ 4 w 26"/>
                <a:gd name="T9" fmla="*/ 25 h 25"/>
                <a:gd name="T10" fmla="*/ 23 w 26"/>
                <a:gd name="T11" fmla="*/ 25 h 25"/>
                <a:gd name="T12" fmla="*/ 26 w 26"/>
                <a:gd name="T13" fmla="*/ 22 h 25"/>
                <a:gd name="T14" fmla="*/ 26 w 26"/>
                <a:gd name="T15" fmla="*/ 3 h 25"/>
                <a:gd name="T16" fmla="*/ 23 w 26"/>
                <a:gd name="T17" fmla="*/ 0 h 25"/>
                <a:gd name="T18" fmla="*/ 19 w 26"/>
                <a:gd name="T19" fmla="*/ 19 h 25"/>
                <a:gd name="T20" fmla="*/ 7 w 26"/>
                <a:gd name="T21" fmla="*/ 19 h 25"/>
                <a:gd name="T22" fmla="*/ 7 w 26"/>
                <a:gd name="T23" fmla="*/ 6 h 25"/>
                <a:gd name="T24" fmla="*/ 19 w 26"/>
                <a:gd name="T25" fmla="*/ 6 h 25"/>
                <a:gd name="T26" fmla="*/ 19 w 26"/>
                <a:gd name="T27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5">
                  <a:moveTo>
                    <a:pt x="23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2" y="25"/>
                    <a:pt x="4" y="25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5" y="25"/>
                    <a:pt x="26" y="24"/>
                    <a:pt x="26" y="2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1"/>
                    <a:pt x="25" y="0"/>
                    <a:pt x="23" y="0"/>
                  </a:cubicBezTo>
                  <a:close/>
                  <a:moveTo>
                    <a:pt x="19" y="19"/>
                  </a:moveTo>
                  <a:cubicBezTo>
                    <a:pt x="7" y="19"/>
                    <a:pt x="7" y="19"/>
                    <a:pt x="7" y="19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9" y="6"/>
                    <a:pt x="19" y="6"/>
                    <a:pt x="19" y="6"/>
                  </a:cubicBezTo>
                  <a:lnTo>
                    <a:pt x="19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81">
              <a:extLst>
                <a:ext uri="{FF2B5EF4-FFF2-40B4-BE49-F238E27FC236}">
                  <a16:creationId xmlns:a16="http://schemas.microsoft.com/office/drawing/2014/main" id="{B3DEED12-AE32-71AA-A602-7521233DBC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926" y="4560888"/>
              <a:ext cx="84138" cy="84137"/>
            </a:xfrm>
            <a:custGeom>
              <a:avLst/>
              <a:gdLst>
                <a:gd name="T0" fmla="*/ 22 w 25"/>
                <a:gd name="T1" fmla="*/ 0 h 25"/>
                <a:gd name="T2" fmla="*/ 3 w 25"/>
                <a:gd name="T3" fmla="*/ 0 h 25"/>
                <a:gd name="T4" fmla="*/ 0 w 25"/>
                <a:gd name="T5" fmla="*/ 3 h 25"/>
                <a:gd name="T6" fmla="*/ 0 w 25"/>
                <a:gd name="T7" fmla="*/ 22 h 25"/>
                <a:gd name="T8" fmla="*/ 3 w 25"/>
                <a:gd name="T9" fmla="*/ 25 h 25"/>
                <a:gd name="T10" fmla="*/ 22 w 25"/>
                <a:gd name="T11" fmla="*/ 25 h 25"/>
                <a:gd name="T12" fmla="*/ 25 w 25"/>
                <a:gd name="T13" fmla="*/ 22 h 25"/>
                <a:gd name="T14" fmla="*/ 25 w 25"/>
                <a:gd name="T15" fmla="*/ 3 h 25"/>
                <a:gd name="T16" fmla="*/ 22 w 25"/>
                <a:gd name="T17" fmla="*/ 0 h 25"/>
                <a:gd name="T18" fmla="*/ 19 w 25"/>
                <a:gd name="T19" fmla="*/ 19 h 25"/>
                <a:gd name="T20" fmla="*/ 6 w 25"/>
                <a:gd name="T21" fmla="*/ 19 h 25"/>
                <a:gd name="T22" fmla="*/ 6 w 25"/>
                <a:gd name="T23" fmla="*/ 6 h 25"/>
                <a:gd name="T24" fmla="*/ 19 w 25"/>
                <a:gd name="T25" fmla="*/ 6 h 25"/>
                <a:gd name="T26" fmla="*/ 19 w 25"/>
                <a:gd name="T27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5">
                  <a:moveTo>
                    <a:pt x="2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1" y="25"/>
                    <a:pt x="3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4" y="25"/>
                    <a:pt x="25" y="24"/>
                    <a:pt x="25" y="22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1"/>
                    <a:pt x="24" y="0"/>
                    <a:pt x="22" y="0"/>
                  </a:cubicBezTo>
                  <a:close/>
                  <a:moveTo>
                    <a:pt x="19" y="19"/>
                  </a:moveTo>
                  <a:cubicBezTo>
                    <a:pt x="6" y="19"/>
                    <a:pt x="6" y="19"/>
                    <a:pt x="6" y="19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9" y="6"/>
                    <a:pt x="19" y="6"/>
                    <a:pt x="19" y="6"/>
                  </a:cubicBezTo>
                  <a:lnTo>
                    <a:pt x="19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82">
              <a:extLst>
                <a:ext uri="{FF2B5EF4-FFF2-40B4-BE49-F238E27FC236}">
                  <a16:creationId xmlns:a16="http://schemas.microsoft.com/office/drawing/2014/main" id="{40DB5CFB-1B5A-E289-3F0D-E507F3618D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051" y="4718050"/>
              <a:ext cx="84138" cy="87312"/>
            </a:xfrm>
            <a:custGeom>
              <a:avLst/>
              <a:gdLst>
                <a:gd name="T0" fmla="*/ 22 w 25"/>
                <a:gd name="T1" fmla="*/ 0 h 26"/>
                <a:gd name="T2" fmla="*/ 3 w 25"/>
                <a:gd name="T3" fmla="*/ 0 h 26"/>
                <a:gd name="T4" fmla="*/ 0 w 25"/>
                <a:gd name="T5" fmla="*/ 3 h 26"/>
                <a:gd name="T6" fmla="*/ 0 w 25"/>
                <a:gd name="T7" fmla="*/ 23 h 26"/>
                <a:gd name="T8" fmla="*/ 3 w 25"/>
                <a:gd name="T9" fmla="*/ 26 h 26"/>
                <a:gd name="T10" fmla="*/ 22 w 25"/>
                <a:gd name="T11" fmla="*/ 26 h 26"/>
                <a:gd name="T12" fmla="*/ 25 w 25"/>
                <a:gd name="T13" fmla="*/ 23 h 26"/>
                <a:gd name="T14" fmla="*/ 25 w 25"/>
                <a:gd name="T15" fmla="*/ 3 h 26"/>
                <a:gd name="T16" fmla="*/ 22 w 25"/>
                <a:gd name="T17" fmla="*/ 0 h 26"/>
                <a:gd name="T18" fmla="*/ 19 w 25"/>
                <a:gd name="T19" fmla="*/ 19 h 26"/>
                <a:gd name="T20" fmla="*/ 6 w 25"/>
                <a:gd name="T21" fmla="*/ 19 h 26"/>
                <a:gd name="T22" fmla="*/ 6 w 25"/>
                <a:gd name="T23" fmla="*/ 7 h 26"/>
                <a:gd name="T24" fmla="*/ 19 w 25"/>
                <a:gd name="T25" fmla="*/ 7 h 26"/>
                <a:gd name="T26" fmla="*/ 19 w 25"/>
                <a:gd name="T27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6">
                  <a:moveTo>
                    <a:pt x="2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1" y="26"/>
                    <a:pt x="3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4" y="26"/>
                    <a:pt x="25" y="24"/>
                    <a:pt x="25" y="2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2"/>
                    <a:pt x="24" y="0"/>
                    <a:pt x="22" y="0"/>
                  </a:cubicBezTo>
                  <a:close/>
                  <a:moveTo>
                    <a:pt x="19" y="19"/>
                  </a:moveTo>
                  <a:cubicBezTo>
                    <a:pt x="6" y="19"/>
                    <a:pt x="6" y="19"/>
                    <a:pt x="6" y="19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19" y="7"/>
                    <a:pt x="19" y="7"/>
                    <a:pt x="19" y="7"/>
                  </a:cubicBezTo>
                  <a:lnTo>
                    <a:pt x="19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83">
              <a:extLst>
                <a:ext uri="{FF2B5EF4-FFF2-40B4-BE49-F238E27FC236}">
                  <a16:creationId xmlns:a16="http://schemas.microsoft.com/office/drawing/2014/main" id="{23FA3CF0-D1D0-C7F7-D88E-B1759DBAF8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4213" y="4718050"/>
              <a:ext cx="85725" cy="87312"/>
            </a:xfrm>
            <a:custGeom>
              <a:avLst/>
              <a:gdLst>
                <a:gd name="T0" fmla="*/ 23 w 26"/>
                <a:gd name="T1" fmla="*/ 0 h 26"/>
                <a:gd name="T2" fmla="*/ 4 w 26"/>
                <a:gd name="T3" fmla="*/ 0 h 26"/>
                <a:gd name="T4" fmla="*/ 0 w 26"/>
                <a:gd name="T5" fmla="*/ 3 h 26"/>
                <a:gd name="T6" fmla="*/ 0 w 26"/>
                <a:gd name="T7" fmla="*/ 23 h 26"/>
                <a:gd name="T8" fmla="*/ 4 w 26"/>
                <a:gd name="T9" fmla="*/ 26 h 26"/>
                <a:gd name="T10" fmla="*/ 23 w 26"/>
                <a:gd name="T11" fmla="*/ 26 h 26"/>
                <a:gd name="T12" fmla="*/ 26 w 26"/>
                <a:gd name="T13" fmla="*/ 23 h 26"/>
                <a:gd name="T14" fmla="*/ 26 w 26"/>
                <a:gd name="T15" fmla="*/ 3 h 26"/>
                <a:gd name="T16" fmla="*/ 23 w 26"/>
                <a:gd name="T17" fmla="*/ 0 h 26"/>
                <a:gd name="T18" fmla="*/ 19 w 26"/>
                <a:gd name="T19" fmla="*/ 19 h 26"/>
                <a:gd name="T20" fmla="*/ 7 w 26"/>
                <a:gd name="T21" fmla="*/ 19 h 26"/>
                <a:gd name="T22" fmla="*/ 7 w 26"/>
                <a:gd name="T23" fmla="*/ 7 h 26"/>
                <a:gd name="T24" fmla="*/ 19 w 26"/>
                <a:gd name="T25" fmla="*/ 7 h 26"/>
                <a:gd name="T26" fmla="*/ 19 w 26"/>
                <a:gd name="T27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6">
                  <a:moveTo>
                    <a:pt x="23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2" y="26"/>
                    <a:pt x="4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5" y="26"/>
                    <a:pt x="26" y="24"/>
                    <a:pt x="26" y="2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5" y="0"/>
                    <a:pt x="23" y="0"/>
                  </a:cubicBezTo>
                  <a:close/>
                  <a:moveTo>
                    <a:pt x="19" y="19"/>
                  </a:moveTo>
                  <a:cubicBezTo>
                    <a:pt x="7" y="19"/>
                    <a:pt x="7" y="19"/>
                    <a:pt x="7" y="19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9" y="7"/>
                    <a:pt x="19" y="7"/>
                    <a:pt x="19" y="7"/>
                  </a:cubicBezTo>
                  <a:lnTo>
                    <a:pt x="19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84">
              <a:extLst>
                <a:ext uri="{FF2B5EF4-FFF2-40B4-BE49-F238E27FC236}">
                  <a16:creationId xmlns:a16="http://schemas.microsoft.com/office/drawing/2014/main" id="{86AA9390-EB1D-AC19-545C-1F246F37A0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926" y="4718050"/>
              <a:ext cx="84138" cy="87312"/>
            </a:xfrm>
            <a:custGeom>
              <a:avLst/>
              <a:gdLst>
                <a:gd name="T0" fmla="*/ 22 w 25"/>
                <a:gd name="T1" fmla="*/ 0 h 26"/>
                <a:gd name="T2" fmla="*/ 3 w 25"/>
                <a:gd name="T3" fmla="*/ 0 h 26"/>
                <a:gd name="T4" fmla="*/ 0 w 25"/>
                <a:gd name="T5" fmla="*/ 3 h 26"/>
                <a:gd name="T6" fmla="*/ 0 w 25"/>
                <a:gd name="T7" fmla="*/ 23 h 26"/>
                <a:gd name="T8" fmla="*/ 3 w 25"/>
                <a:gd name="T9" fmla="*/ 26 h 26"/>
                <a:gd name="T10" fmla="*/ 22 w 25"/>
                <a:gd name="T11" fmla="*/ 26 h 26"/>
                <a:gd name="T12" fmla="*/ 25 w 25"/>
                <a:gd name="T13" fmla="*/ 23 h 26"/>
                <a:gd name="T14" fmla="*/ 25 w 25"/>
                <a:gd name="T15" fmla="*/ 3 h 26"/>
                <a:gd name="T16" fmla="*/ 22 w 25"/>
                <a:gd name="T17" fmla="*/ 0 h 26"/>
                <a:gd name="T18" fmla="*/ 19 w 25"/>
                <a:gd name="T19" fmla="*/ 19 h 26"/>
                <a:gd name="T20" fmla="*/ 6 w 25"/>
                <a:gd name="T21" fmla="*/ 19 h 26"/>
                <a:gd name="T22" fmla="*/ 6 w 25"/>
                <a:gd name="T23" fmla="*/ 7 h 26"/>
                <a:gd name="T24" fmla="*/ 19 w 25"/>
                <a:gd name="T25" fmla="*/ 7 h 26"/>
                <a:gd name="T26" fmla="*/ 19 w 25"/>
                <a:gd name="T27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6">
                  <a:moveTo>
                    <a:pt x="2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1" y="26"/>
                    <a:pt x="3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4" y="26"/>
                    <a:pt x="25" y="24"/>
                    <a:pt x="25" y="2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2"/>
                    <a:pt x="24" y="0"/>
                    <a:pt x="22" y="0"/>
                  </a:cubicBezTo>
                  <a:close/>
                  <a:moveTo>
                    <a:pt x="19" y="19"/>
                  </a:moveTo>
                  <a:cubicBezTo>
                    <a:pt x="6" y="19"/>
                    <a:pt x="6" y="19"/>
                    <a:pt x="6" y="19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19" y="7"/>
                    <a:pt x="19" y="7"/>
                    <a:pt x="19" y="7"/>
                  </a:cubicBezTo>
                  <a:lnTo>
                    <a:pt x="19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85">
              <a:extLst>
                <a:ext uri="{FF2B5EF4-FFF2-40B4-BE49-F238E27FC236}">
                  <a16:creationId xmlns:a16="http://schemas.microsoft.com/office/drawing/2014/main" id="{5D8052B1-8C53-342D-6CB6-59F3C56704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051" y="4878388"/>
              <a:ext cx="84138" cy="82550"/>
            </a:xfrm>
            <a:custGeom>
              <a:avLst/>
              <a:gdLst>
                <a:gd name="T0" fmla="*/ 22 w 25"/>
                <a:gd name="T1" fmla="*/ 0 h 25"/>
                <a:gd name="T2" fmla="*/ 3 w 25"/>
                <a:gd name="T3" fmla="*/ 0 h 25"/>
                <a:gd name="T4" fmla="*/ 0 w 25"/>
                <a:gd name="T5" fmla="*/ 3 h 25"/>
                <a:gd name="T6" fmla="*/ 0 w 25"/>
                <a:gd name="T7" fmla="*/ 22 h 25"/>
                <a:gd name="T8" fmla="*/ 3 w 25"/>
                <a:gd name="T9" fmla="*/ 25 h 25"/>
                <a:gd name="T10" fmla="*/ 22 w 25"/>
                <a:gd name="T11" fmla="*/ 25 h 25"/>
                <a:gd name="T12" fmla="*/ 25 w 25"/>
                <a:gd name="T13" fmla="*/ 22 h 25"/>
                <a:gd name="T14" fmla="*/ 25 w 25"/>
                <a:gd name="T15" fmla="*/ 3 h 25"/>
                <a:gd name="T16" fmla="*/ 22 w 25"/>
                <a:gd name="T17" fmla="*/ 0 h 25"/>
                <a:gd name="T18" fmla="*/ 19 w 25"/>
                <a:gd name="T19" fmla="*/ 19 h 25"/>
                <a:gd name="T20" fmla="*/ 6 w 25"/>
                <a:gd name="T21" fmla="*/ 19 h 25"/>
                <a:gd name="T22" fmla="*/ 6 w 25"/>
                <a:gd name="T23" fmla="*/ 6 h 25"/>
                <a:gd name="T24" fmla="*/ 19 w 25"/>
                <a:gd name="T25" fmla="*/ 6 h 25"/>
                <a:gd name="T26" fmla="*/ 19 w 25"/>
                <a:gd name="T27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5">
                  <a:moveTo>
                    <a:pt x="2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1" y="25"/>
                    <a:pt x="3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4" y="25"/>
                    <a:pt x="25" y="24"/>
                    <a:pt x="25" y="22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1"/>
                    <a:pt x="24" y="0"/>
                    <a:pt x="22" y="0"/>
                  </a:cubicBezTo>
                  <a:close/>
                  <a:moveTo>
                    <a:pt x="19" y="19"/>
                  </a:moveTo>
                  <a:cubicBezTo>
                    <a:pt x="6" y="19"/>
                    <a:pt x="6" y="19"/>
                    <a:pt x="6" y="19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9" y="6"/>
                    <a:pt x="19" y="6"/>
                    <a:pt x="19" y="6"/>
                  </a:cubicBezTo>
                  <a:lnTo>
                    <a:pt x="19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86">
              <a:extLst>
                <a:ext uri="{FF2B5EF4-FFF2-40B4-BE49-F238E27FC236}">
                  <a16:creationId xmlns:a16="http://schemas.microsoft.com/office/drawing/2014/main" id="{0B5CC700-68E4-C8F4-8419-0388944E91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4213" y="4878388"/>
              <a:ext cx="85725" cy="82550"/>
            </a:xfrm>
            <a:custGeom>
              <a:avLst/>
              <a:gdLst>
                <a:gd name="T0" fmla="*/ 23 w 26"/>
                <a:gd name="T1" fmla="*/ 0 h 25"/>
                <a:gd name="T2" fmla="*/ 4 w 26"/>
                <a:gd name="T3" fmla="*/ 0 h 25"/>
                <a:gd name="T4" fmla="*/ 0 w 26"/>
                <a:gd name="T5" fmla="*/ 3 h 25"/>
                <a:gd name="T6" fmla="*/ 0 w 26"/>
                <a:gd name="T7" fmla="*/ 22 h 25"/>
                <a:gd name="T8" fmla="*/ 4 w 26"/>
                <a:gd name="T9" fmla="*/ 25 h 25"/>
                <a:gd name="T10" fmla="*/ 23 w 26"/>
                <a:gd name="T11" fmla="*/ 25 h 25"/>
                <a:gd name="T12" fmla="*/ 26 w 26"/>
                <a:gd name="T13" fmla="*/ 22 h 25"/>
                <a:gd name="T14" fmla="*/ 26 w 26"/>
                <a:gd name="T15" fmla="*/ 3 h 25"/>
                <a:gd name="T16" fmla="*/ 23 w 26"/>
                <a:gd name="T17" fmla="*/ 0 h 25"/>
                <a:gd name="T18" fmla="*/ 19 w 26"/>
                <a:gd name="T19" fmla="*/ 19 h 25"/>
                <a:gd name="T20" fmla="*/ 7 w 26"/>
                <a:gd name="T21" fmla="*/ 19 h 25"/>
                <a:gd name="T22" fmla="*/ 7 w 26"/>
                <a:gd name="T23" fmla="*/ 6 h 25"/>
                <a:gd name="T24" fmla="*/ 19 w 26"/>
                <a:gd name="T25" fmla="*/ 6 h 25"/>
                <a:gd name="T26" fmla="*/ 19 w 26"/>
                <a:gd name="T27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5">
                  <a:moveTo>
                    <a:pt x="23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2" y="25"/>
                    <a:pt x="4" y="25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5" y="25"/>
                    <a:pt x="26" y="24"/>
                    <a:pt x="26" y="2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1"/>
                    <a:pt x="25" y="0"/>
                    <a:pt x="23" y="0"/>
                  </a:cubicBezTo>
                  <a:close/>
                  <a:moveTo>
                    <a:pt x="19" y="19"/>
                  </a:moveTo>
                  <a:cubicBezTo>
                    <a:pt x="7" y="19"/>
                    <a:pt x="7" y="19"/>
                    <a:pt x="7" y="19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9" y="6"/>
                    <a:pt x="19" y="6"/>
                    <a:pt x="19" y="6"/>
                  </a:cubicBezTo>
                  <a:lnTo>
                    <a:pt x="19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87">
              <a:extLst>
                <a:ext uri="{FF2B5EF4-FFF2-40B4-BE49-F238E27FC236}">
                  <a16:creationId xmlns:a16="http://schemas.microsoft.com/office/drawing/2014/main" id="{DA8FBE43-0902-ACB3-2770-07932D67B7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926" y="4878388"/>
              <a:ext cx="84138" cy="82550"/>
            </a:xfrm>
            <a:custGeom>
              <a:avLst/>
              <a:gdLst>
                <a:gd name="T0" fmla="*/ 22 w 25"/>
                <a:gd name="T1" fmla="*/ 0 h 25"/>
                <a:gd name="T2" fmla="*/ 3 w 25"/>
                <a:gd name="T3" fmla="*/ 0 h 25"/>
                <a:gd name="T4" fmla="*/ 0 w 25"/>
                <a:gd name="T5" fmla="*/ 3 h 25"/>
                <a:gd name="T6" fmla="*/ 0 w 25"/>
                <a:gd name="T7" fmla="*/ 22 h 25"/>
                <a:gd name="T8" fmla="*/ 3 w 25"/>
                <a:gd name="T9" fmla="*/ 25 h 25"/>
                <a:gd name="T10" fmla="*/ 22 w 25"/>
                <a:gd name="T11" fmla="*/ 25 h 25"/>
                <a:gd name="T12" fmla="*/ 25 w 25"/>
                <a:gd name="T13" fmla="*/ 22 h 25"/>
                <a:gd name="T14" fmla="*/ 25 w 25"/>
                <a:gd name="T15" fmla="*/ 3 h 25"/>
                <a:gd name="T16" fmla="*/ 22 w 25"/>
                <a:gd name="T17" fmla="*/ 0 h 25"/>
                <a:gd name="T18" fmla="*/ 19 w 25"/>
                <a:gd name="T19" fmla="*/ 19 h 25"/>
                <a:gd name="T20" fmla="*/ 6 w 25"/>
                <a:gd name="T21" fmla="*/ 19 h 25"/>
                <a:gd name="T22" fmla="*/ 6 w 25"/>
                <a:gd name="T23" fmla="*/ 6 h 25"/>
                <a:gd name="T24" fmla="*/ 19 w 25"/>
                <a:gd name="T25" fmla="*/ 6 h 25"/>
                <a:gd name="T26" fmla="*/ 19 w 25"/>
                <a:gd name="T27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5">
                  <a:moveTo>
                    <a:pt x="2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1" y="25"/>
                    <a:pt x="3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4" y="25"/>
                    <a:pt x="25" y="24"/>
                    <a:pt x="25" y="22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1"/>
                    <a:pt x="24" y="0"/>
                    <a:pt x="22" y="0"/>
                  </a:cubicBezTo>
                  <a:close/>
                  <a:moveTo>
                    <a:pt x="19" y="19"/>
                  </a:moveTo>
                  <a:cubicBezTo>
                    <a:pt x="6" y="19"/>
                    <a:pt x="6" y="19"/>
                    <a:pt x="6" y="19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9" y="6"/>
                    <a:pt x="19" y="6"/>
                    <a:pt x="19" y="6"/>
                  </a:cubicBezTo>
                  <a:lnTo>
                    <a:pt x="19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88">
              <a:extLst>
                <a:ext uri="{FF2B5EF4-FFF2-40B4-BE49-F238E27FC236}">
                  <a16:creationId xmlns:a16="http://schemas.microsoft.com/office/drawing/2014/main" id="{2FE4263F-8C8E-FF69-77EF-A1EDDC0953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088" y="4114800"/>
              <a:ext cx="1009650" cy="915987"/>
            </a:xfrm>
            <a:custGeom>
              <a:avLst/>
              <a:gdLst>
                <a:gd name="T0" fmla="*/ 213 w 302"/>
                <a:gd name="T1" fmla="*/ 57 h 275"/>
                <a:gd name="T2" fmla="*/ 209 w 302"/>
                <a:gd name="T3" fmla="*/ 73 h 275"/>
                <a:gd name="T4" fmla="*/ 216 w 302"/>
                <a:gd name="T5" fmla="*/ 64 h 275"/>
                <a:gd name="T6" fmla="*/ 295 w 302"/>
                <a:gd name="T7" fmla="*/ 270 h 275"/>
                <a:gd name="T8" fmla="*/ 273 w 302"/>
                <a:gd name="T9" fmla="*/ 89 h 275"/>
                <a:gd name="T10" fmla="*/ 171 w 302"/>
                <a:gd name="T11" fmla="*/ 86 h 275"/>
                <a:gd name="T12" fmla="*/ 267 w 302"/>
                <a:gd name="T13" fmla="*/ 92 h 275"/>
                <a:gd name="T14" fmla="*/ 159 w 302"/>
                <a:gd name="T15" fmla="*/ 270 h 275"/>
                <a:gd name="T16" fmla="*/ 156 w 302"/>
                <a:gd name="T17" fmla="*/ 57 h 275"/>
                <a:gd name="T18" fmla="*/ 140 w 302"/>
                <a:gd name="T19" fmla="*/ 32 h 275"/>
                <a:gd name="T20" fmla="*/ 111 w 302"/>
                <a:gd name="T21" fmla="*/ 29 h 275"/>
                <a:gd name="T22" fmla="*/ 108 w 302"/>
                <a:gd name="T23" fmla="*/ 0 h 275"/>
                <a:gd name="T24" fmla="*/ 48 w 302"/>
                <a:gd name="T25" fmla="*/ 4 h 275"/>
                <a:gd name="T26" fmla="*/ 22 w 302"/>
                <a:gd name="T27" fmla="*/ 29 h 275"/>
                <a:gd name="T28" fmla="*/ 19 w 302"/>
                <a:gd name="T29" fmla="*/ 57 h 275"/>
                <a:gd name="T30" fmla="*/ 0 w 302"/>
                <a:gd name="T31" fmla="*/ 61 h 275"/>
                <a:gd name="T32" fmla="*/ 0 w 302"/>
                <a:gd name="T33" fmla="*/ 273 h 275"/>
                <a:gd name="T34" fmla="*/ 302 w 302"/>
                <a:gd name="T35" fmla="*/ 275 h 275"/>
                <a:gd name="T36" fmla="*/ 302 w 302"/>
                <a:gd name="T37" fmla="*/ 270 h 275"/>
                <a:gd name="T38" fmla="*/ 298 w 302"/>
                <a:gd name="T39" fmla="*/ 57 h 275"/>
                <a:gd name="T40" fmla="*/ 133 w 302"/>
                <a:gd name="T41" fmla="*/ 35 h 275"/>
                <a:gd name="T42" fmla="*/ 111 w 302"/>
                <a:gd name="T43" fmla="*/ 57 h 275"/>
                <a:gd name="T44" fmla="*/ 83 w 302"/>
                <a:gd name="T45" fmla="*/ 7 h 275"/>
                <a:gd name="T46" fmla="*/ 105 w 302"/>
                <a:gd name="T47" fmla="*/ 29 h 275"/>
                <a:gd name="T48" fmla="*/ 83 w 302"/>
                <a:gd name="T49" fmla="*/ 7 h 275"/>
                <a:gd name="T50" fmla="*/ 105 w 302"/>
                <a:gd name="T51" fmla="*/ 35 h 275"/>
                <a:gd name="T52" fmla="*/ 83 w 302"/>
                <a:gd name="T53" fmla="*/ 57 h 275"/>
                <a:gd name="T54" fmla="*/ 54 w 302"/>
                <a:gd name="T55" fmla="*/ 7 h 275"/>
                <a:gd name="T56" fmla="*/ 76 w 302"/>
                <a:gd name="T57" fmla="*/ 29 h 275"/>
                <a:gd name="T58" fmla="*/ 54 w 302"/>
                <a:gd name="T59" fmla="*/ 7 h 275"/>
                <a:gd name="T60" fmla="*/ 76 w 302"/>
                <a:gd name="T61" fmla="*/ 35 h 275"/>
                <a:gd name="T62" fmla="*/ 54 w 302"/>
                <a:gd name="T63" fmla="*/ 57 h 275"/>
                <a:gd name="T64" fmla="*/ 25 w 302"/>
                <a:gd name="T65" fmla="*/ 35 h 275"/>
                <a:gd name="T66" fmla="*/ 48 w 302"/>
                <a:gd name="T67" fmla="*/ 57 h 275"/>
                <a:gd name="T68" fmla="*/ 25 w 302"/>
                <a:gd name="T69" fmla="*/ 35 h 275"/>
                <a:gd name="T70" fmla="*/ 152 w 302"/>
                <a:gd name="T71" fmla="*/ 64 h 275"/>
                <a:gd name="T72" fmla="*/ 6 w 302"/>
                <a:gd name="T73" fmla="*/ 27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2" h="275">
                  <a:moveTo>
                    <a:pt x="298" y="57"/>
                  </a:moveTo>
                  <a:cubicBezTo>
                    <a:pt x="213" y="57"/>
                    <a:pt x="213" y="57"/>
                    <a:pt x="213" y="57"/>
                  </a:cubicBezTo>
                  <a:cubicBezTo>
                    <a:pt x="211" y="57"/>
                    <a:pt x="209" y="59"/>
                    <a:pt x="209" y="61"/>
                  </a:cubicBezTo>
                  <a:cubicBezTo>
                    <a:pt x="209" y="73"/>
                    <a:pt x="209" y="73"/>
                    <a:pt x="209" y="73"/>
                  </a:cubicBezTo>
                  <a:cubicBezTo>
                    <a:pt x="216" y="73"/>
                    <a:pt x="216" y="73"/>
                    <a:pt x="216" y="73"/>
                  </a:cubicBezTo>
                  <a:cubicBezTo>
                    <a:pt x="216" y="64"/>
                    <a:pt x="216" y="64"/>
                    <a:pt x="216" y="64"/>
                  </a:cubicBezTo>
                  <a:cubicBezTo>
                    <a:pt x="295" y="64"/>
                    <a:pt x="295" y="64"/>
                    <a:pt x="295" y="64"/>
                  </a:cubicBezTo>
                  <a:cubicBezTo>
                    <a:pt x="295" y="270"/>
                    <a:pt x="295" y="270"/>
                    <a:pt x="295" y="270"/>
                  </a:cubicBezTo>
                  <a:cubicBezTo>
                    <a:pt x="273" y="270"/>
                    <a:pt x="273" y="270"/>
                    <a:pt x="273" y="270"/>
                  </a:cubicBezTo>
                  <a:cubicBezTo>
                    <a:pt x="273" y="89"/>
                    <a:pt x="273" y="89"/>
                    <a:pt x="273" y="89"/>
                  </a:cubicBezTo>
                  <a:cubicBezTo>
                    <a:pt x="273" y="87"/>
                    <a:pt x="272" y="86"/>
                    <a:pt x="270" y="86"/>
                  </a:cubicBezTo>
                  <a:cubicBezTo>
                    <a:pt x="171" y="86"/>
                    <a:pt x="171" y="86"/>
                    <a:pt x="171" y="86"/>
                  </a:cubicBezTo>
                  <a:cubicBezTo>
                    <a:pt x="171" y="92"/>
                    <a:pt x="171" y="92"/>
                    <a:pt x="171" y="92"/>
                  </a:cubicBezTo>
                  <a:cubicBezTo>
                    <a:pt x="267" y="92"/>
                    <a:pt x="267" y="92"/>
                    <a:pt x="267" y="92"/>
                  </a:cubicBezTo>
                  <a:cubicBezTo>
                    <a:pt x="267" y="270"/>
                    <a:pt x="267" y="270"/>
                    <a:pt x="267" y="270"/>
                  </a:cubicBezTo>
                  <a:cubicBezTo>
                    <a:pt x="159" y="270"/>
                    <a:pt x="159" y="270"/>
                    <a:pt x="159" y="270"/>
                  </a:cubicBezTo>
                  <a:cubicBezTo>
                    <a:pt x="159" y="61"/>
                    <a:pt x="159" y="61"/>
                    <a:pt x="159" y="61"/>
                  </a:cubicBezTo>
                  <a:cubicBezTo>
                    <a:pt x="159" y="59"/>
                    <a:pt x="157" y="57"/>
                    <a:pt x="156" y="57"/>
                  </a:cubicBezTo>
                  <a:cubicBezTo>
                    <a:pt x="140" y="57"/>
                    <a:pt x="140" y="57"/>
                    <a:pt x="140" y="57"/>
                  </a:cubicBezTo>
                  <a:cubicBezTo>
                    <a:pt x="140" y="32"/>
                    <a:pt x="140" y="32"/>
                    <a:pt x="140" y="32"/>
                  </a:cubicBezTo>
                  <a:cubicBezTo>
                    <a:pt x="140" y="30"/>
                    <a:pt x="138" y="29"/>
                    <a:pt x="136" y="29"/>
                  </a:cubicBezTo>
                  <a:cubicBezTo>
                    <a:pt x="111" y="29"/>
                    <a:pt x="111" y="29"/>
                    <a:pt x="111" y="29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11" y="2"/>
                    <a:pt x="110" y="0"/>
                    <a:pt x="108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9" y="0"/>
                    <a:pt x="48" y="2"/>
                    <a:pt x="48" y="4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0" y="29"/>
                    <a:pt x="19" y="30"/>
                    <a:pt x="19" y="32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1" y="57"/>
                    <a:pt x="0" y="59"/>
                    <a:pt x="0" y="61"/>
                  </a:cubicBezTo>
                  <a:cubicBezTo>
                    <a:pt x="0" y="270"/>
                    <a:pt x="0" y="270"/>
                    <a:pt x="0" y="270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0" y="275"/>
                    <a:pt x="0" y="275"/>
                    <a:pt x="0" y="275"/>
                  </a:cubicBezTo>
                  <a:cubicBezTo>
                    <a:pt x="302" y="275"/>
                    <a:pt x="302" y="275"/>
                    <a:pt x="302" y="275"/>
                  </a:cubicBezTo>
                  <a:cubicBezTo>
                    <a:pt x="302" y="273"/>
                    <a:pt x="302" y="273"/>
                    <a:pt x="302" y="273"/>
                  </a:cubicBezTo>
                  <a:cubicBezTo>
                    <a:pt x="302" y="270"/>
                    <a:pt x="302" y="270"/>
                    <a:pt x="302" y="270"/>
                  </a:cubicBezTo>
                  <a:cubicBezTo>
                    <a:pt x="302" y="61"/>
                    <a:pt x="302" y="61"/>
                    <a:pt x="302" y="61"/>
                  </a:cubicBezTo>
                  <a:cubicBezTo>
                    <a:pt x="302" y="59"/>
                    <a:pt x="300" y="57"/>
                    <a:pt x="298" y="57"/>
                  </a:cubicBezTo>
                  <a:close/>
                  <a:moveTo>
                    <a:pt x="111" y="35"/>
                  </a:moveTo>
                  <a:cubicBezTo>
                    <a:pt x="133" y="35"/>
                    <a:pt x="133" y="35"/>
                    <a:pt x="133" y="35"/>
                  </a:cubicBezTo>
                  <a:cubicBezTo>
                    <a:pt x="133" y="57"/>
                    <a:pt x="133" y="57"/>
                    <a:pt x="133" y="57"/>
                  </a:cubicBezTo>
                  <a:cubicBezTo>
                    <a:pt x="111" y="57"/>
                    <a:pt x="111" y="57"/>
                    <a:pt x="111" y="57"/>
                  </a:cubicBezTo>
                  <a:lnTo>
                    <a:pt x="111" y="35"/>
                  </a:lnTo>
                  <a:close/>
                  <a:moveTo>
                    <a:pt x="83" y="7"/>
                  </a:moveTo>
                  <a:cubicBezTo>
                    <a:pt x="105" y="7"/>
                    <a:pt x="105" y="7"/>
                    <a:pt x="105" y="7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83" y="29"/>
                    <a:pt x="83" y="29"/>
                    <a:pt x="83" y="29"/>
                  </a:cubicBezTo>
                  <a:lnTo>
                    <a:pt x="83" y="7"/>
                  </a:lnTo>
                  <a:close/>
                  <a:moveTo>
                    <a:pt x="83" y="35"/>
                  </a:moveTo>
                  <a:cubicBezTo>
                    <a:pt x="105" y="35"/>
                    <a:pt x="105" y="35"/>
                    <a:pt x="105" y="35"/>
                  </a:cubicBezTo>
                  <a:cubicBezTo>
                    <a:pt x="105" y="57"/>
                    <a:pt x="105" y="57"/>
                    <a:pt x="105" y="57"/>
                  </a:cubicBezTo>
                  <a:cubicBezTo>
                    <a:pt x="83" y="57"/>
                    <a:pt x="83" y="57"/>
                    <a:pt x="83" y="57"/>
                  </a:cubicBezTo>
                  <a:lnTo>
                    <a:pt x="83" y="35"/>
                  </a:lnTo>
                  <a:close/>
                  <a:moveTo>
                    <a:pt x="54" y="7"/>
                  </a:moveTo>
                  <a:cubicBezTo>
                    <a:pt x="76" y="7"/>
                    <a:pt x="76" y="7"/>
                    <a:pt x="76" y="7"/>
                  </a:cubicBezTo>
                  <a:cubicBezTo>
                    <a:pt x="76" y="29"/>
                    <a:pt x="76" y="29"/>
                    <a:pt x="76" y="29"/>
                  </a:cubicBezTo>
                  <a:cubicBezTo>
                    <a:pt x="54" y="29"/>
                    <a:pt x="54" y="29"/>
                    <a:pt x="54" y="29"/>
                  </a:cubicBezTo>
                  <a:lnTo>
                    <a:pt x="54" y="7"/>
                  </a:lnTo>
                  <a:close/>
                  <a:moveTo>
                    <a:pt x="54" y="35"/>
                  </a:moveTo>
                  <a:cubicBezTo>
                    <a:pt x="76" y="35"/>
                    <a:pt x="76" y="35"/>
                    <a:pt x="76" y="35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54" y="57"/>
                    <a:pt x="54" y="57"/>
                    <a:pt x="54" y="57"/>
                  </a:cubicBezTo>
                  <a:lnTo>
                    <a:pt x="54" y="35"/>
                  </a:lnTo>
                  <a:close/>
                  <a:moveTo>
                    <a:pt x="25" y="35"/>
                  </a:moveTo>
                  <a:cubicBezTo>
                    <a:pt x="48" y="35"/>
                    <a:pt x="48" y="35"/>
                    <a:pt x="48" y="35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25" y="57"/>
                    <a:pt x="25" y="57"/>
                    <a:pt x="25" y="57"/>
                  </a:cubicBezTo>
                  <a:lnTo>
                    <a:pt x="25" y="35"/>
                  </a:lnTo>
                  <a:close/>
                  <a:moveTo>
                    <a:pt x="6" y="64"/>
                  </a:moveTo>
                  <a:cubicBezTo>
                    <a:pt x="152" y="64"/>
                    <a:pt x="152" y="64"/>
                    <a:pt x="152" y="64"/>
                  </a:cubicBezTo>
                  <a:cubicBezTo>
                    <a:pt x="152" y="270"/>
                    <a:pt x="152" y="270"/>
                    <a:pt x="152" y="270"/>
                  </a:cubicBezTo>
                  <a:cubicBezTo>
                    <a:pt x="6" y="270"/>
                    <a:pt x="6" y="270"/>
                    <a:pt x="6" y="270"/>
                  </a:cubicBezTo>
                  <a:lnTo>
                    <a:pt x="6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89">
              <a:extLst>
                <a:ext uri="{FF2B5EF4-FFF2-40B4-BE49-F238E27FC236}">
                  <a16:creationId xmlns:a16="http://schemas.microsoft.com/office/drawing/2014/main" id="{046A10C1-43F4-DC76-DC39-F3E5055B8C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0588" y="4464050"/>
              <a:ext cx="277813" cy="100012"/>
            </a:xfrm>
            <a:custGeom>
              <a:avLst/>
              <a:gdLst>
                <a:gd name="T0" fmla="*/ 4 w 83"/>
                <a:gd name="T1" fmla="*/ 30 h 30"/>
                <a:gd name="T2" fmla="*/ 80 w 83"/>
                <a:gd name="T3" fmla="*/ 30 h 30"/>
                <a:gd name="T4" fmla="*/ 83 w 83"/>
                <a:gd name="T5" fmla="*/ 27 h 30"/>
                <a:gd name="T6" fmla="*/ 83 w 83"/>
                <a:gd name="T7" fmla="*/ 3 h 30"/>
                <a:gd name="T8" fmla="*/ 80 w 83"/>
                <a:gd name="T9" fmla="*/ 0 h 30"/>
                <a:gd name="T10" fmla="*/ 4 w 83"/>
                <a:gd name="T11" fmla="*/ 0 h 30"/>
                <a:gd name="T12" fmla="*/ 0 w 83"/>
                <a:gd name="T13" fmla="*/ 3 h 30"/>
                <a:gd name="T14" fmla="*/ 0 w 83"/>
                <a:gd name="T15" fmla="*/ 27 h 30"/>
                <a:gd name="T16" fmla="*/ 4 w 83"/>
                <a:gd name="T17" fmla="*/ 30 h 30"/>
                <a:gd name="T18" fmla="*/ 58 w 83"/>
                <a:gd name="T19" fmla="*/ 7 h 30"/>
                <a:gd name="T20" fmla="*/ 76 w 83"/>
                <a:gd name="T21" fmla="*/ 7 h 30"/>
                <a:gd name="T22" fmla="*/ 76 w 83"/>
                <a:gd name="T23" fmla="*/ 24 h 30"/>
                <a:gd name="T24" fmla="*/ 58 w 83"/>
                <a:gd name="T25" fmla="*/ 24 h 30"/>
                <a:gd name="T26" fmla="*/ 58 w 83"/>
                <a:gd name="T27" fmla="*/ 7 h 30"/>
                <a:gd name="T28" fmla="*/ 32 w 83"/>
                <a:gd name="T29" fmla="*/ 7 h 30"/>
                <a:gd name="T30" fmla="*/ 51 w 83"/>
                <a:gd name="T31" fmla="*/ 7 h 30"/>
                <a:gd name="T32" fmla="*/ 51 w 83"/>
                <a:gd name="T33" fmla="*/ 24 h 30"/>
                <a:gd name="T34" fmla="*/ 32 w 83"/>
                <a:gd name="T35" fmla="*/ 24 h 30"/>
                <a:gd name="T36" fmla="*/ 32 w 83"/>
                <a:gd name="T37" fmla="*/ 7 h 30"/>
                <a:gd name="T38" fmla="*/ 7 w 83"/>
                <a:gd name="T39" fmla="*/ 7 h 30"/>
                <a:gd name="T40" fmla="*/ 26 w 83"/>
                <a:gd name="T41" fmla="*/ 7 h 30"/>
                <a:gd name="T42" fmla="*/ 26 w 83"/>
                <a:gd name="T43" fmla="*/ 24 h 30"/>
                <a:gd name="T44" fmla="*/ 7 w 83"/>
                <a:gd name="T45" fmla="*/ 24 h 30"/>
                <a:gd name="T46" fmla="*/ 7 w 83"/>
                <a:gd name="T47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30">
                  <a:moveTo>
                    <a:pt x="4" y="30"/>
                  </a:moveTo>
                  <a:cubicBezTo>
                    <a:pt x="80" y="30"/>
                    <a:pt x="80" y="30"/>
                    <a:pt x="80" y="30"/>
                  </a:cubicBezTo>
                  <a:cubicBezTo>
                    <a:pt x="82" y="30"/>
                    <a:pt x="83" y="29"/>
                    <a:pt x="83" y="27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1"/>
                    <a:pt x="82" y="0"/>
                    <a:pt x="8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9"/>
                    <a:pt x="2" y="30"/>
                    <a:pt x="4" y="30"/>
                  </a:cubicBezTo>
                  <a:close/>
                  <a:moveTo>
                    <a:pt x="58" y="7"/>
                  </a:moveTo>
                  <a:cubicBezTo>
                    <a:pt x="76" y="7"/>
                    <a:pt x="76" y="7"/>
                    <a:pt x="76" y="7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58" y="24"/>
                    <a:pt x="58" y="24"/>
                    <a:pt x="58" y="24"/>
                  </a:cubicBezTo>
                  <a:lnTo>
                    <a:pt x="58" y="7"/>
                  </a:lnTo>
                  <a:close/>
                  <a:moveTo>
                    <a:pt x="32" y="7"/>
                  </a:moveTo>
                  <a:cubicBezTo>
                    <a:pt x="51" y="7"/>
                    <a:pt x="51" y="7"/>
                    <a:pt x="51" y="7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32" y="24"/>
                    <a:pt x="32" y="24"/>
                    <a:pt x="32" y="24"/>
                  </a:cubicBezTo>
                  <a:lnTo>
                    <a:pt x="32" y="7"/>
                  </a:lnTo>
                  <a:close/>
                  <a:moveTo>
                    <a:pt x="7" y="7"/>
                  </a:moveTo>
                  <a:cubicBezTo>
                    <a:pt x="26" y="7"/>
                    <a:pt x="26" y="7"/>
                    <a:pt x="26" y="7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7" y="24"/>
                    <a:pt x="7" y="24"/>
                    <a:pt x="7" y="24"/>
                  </a:cubicBezTo>
                  <a:lnTo>
                    <a:pt x="7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90">
              <a:extLst>
                <a:ext uri="{FF2B5EF4-FFF2-40B4-BE49-F238E27FC236}">
                  <a16:creationId xmlns:a16="http://schemas.microsoft.com/office/drawing/2014/main" id="{83F978E8-92A3-26EE-4903-EC93180013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0588" y="4608513"/>
              <a:ext cx="277813" cy="100012"/>
            </a:xfrm>
            <a:custGeom>
              <a:avLst/>
              <a:gdLst>
                <a:gd name="T0" fmla="*/ 4 w 83"/>
                <a:gd name="T1" fmla="*/ 30 h 30"/>
                <a:gd name="T2" fmla="*/ 80 w 83"/>
                <a:gd name="T3" fmla="*/ 30 h 30"/>
                <a:gd name="T4" fmla="*/ 83 w 83"/>
                <a:gd name="T5" fmla="*/ 27 h 30"/>
                <a:gd name="T6" fmla="*/ 83 w 83"/>
                <a:gd name="T7" fmla="*/ 3 h 30"/>
                <a:gd name="T8" fmla="*/ 80 w 83"/>
                <a:gd name="T9" fmla="*/ 0 h 30"/>
                <a:gd name="T10" fmla="*/ 4 w 83"/>
                <a:gd name="T11" fmla="*/ 0 h 30"/>
                <a:gd name="T12" fmla="*/ 0 w 83"/>
                <a:gd name="T13" fmla="*/ 3 h 30"/>
                <a:gd name="T14" fmla="*/ 0 w 83"/>
                <a:gd name="T15" fmla="*/ 27 h 30"/>
                <a:gd name="T16" fmla="*/ 4 w 83"/>
                <a:gd name="T17" fmla="*/ 30 h 30"/>
                <a:gd name="T18" fmla="*/ 58 w 83"/>
                <a:gd name="T19" fmla="*/ 6 h 30"/>
                <a:gd name="T20" fmla="*/ 76 w 83"/>
                <a:gd name="T21" fmla="*/ 6 h 30"/>
                <a:gd name="T22" fmla="*/ 76 w 83"/>
                <a:gd name="T23" fmla="*/ 24 h 30"/>
                <a:gd name="T24" fmla="*/ 58 w 83"/>
                <a:gd name="T25" fmla="*/ 24 h 30"/>
                <a:gd name="T26" fmla="*/ 58 w 83"/>
                <a:gd name="T27" fmla="*/ 6 h 30"/>
                <a:gd name="T28" fmla="*/ 32 w 83"/>
                <a:gd name="T29" fmla="*/ 6 h 30"/>
                <a:gd name="T30" fmla="*/ 51 w 83"/>
                <a:gd name="T31" fmla="*/ 6 h 30"/>
                <a:gd name="T32" fmla="*/ 51 w 83"/>
                <a:gd name="T33" fmla="*/ 24 h 30"/>
                <a:gd name="T34" fmla="*/ 32 w 83"/>
                <a:gd name="T35" fmla="*/ 24 h 30"/>
                <a:gd name="T36" fmla="*/ 32 w 83"/>
                <a:gd name="T37" fmla="*/ 6 h 30"/>
                <a:gd name="T38" fmla="*/ 7 w 83"/>
                <a:gd name="T39" fmla="*/ 6 h 30"/>
                <a:gd name="T40" fmla="*/ 26 w 83"/>
                <a:gd name="T41" fmla="*/ 6 h 30"/>
                <a:gd name="T42" fmla="*/ 26 w 83"/>
                <a:gd name="T43" fmla="*/ 24 h 30"/>
                <a:gd name="T44" fmla="*/ 7 w 83"/>
                <a:gd name="T45" fmla="*/ 24 h 30"/>
                <a:gd name="T46" fmla="*/ 7 w 83"/>
                <a:gd name="T4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30">
                  <a:moveTo>
                    <a:pt x="4" y="30"/>
                  </a:moveTo>
                  <a:cubicBezTo>
                    <a:pt x="80" y="30"/>
                    <a:pt x="80" y="30"/>
                    <a:pt x="80" y="30"/>
                  </a:cubicBezTo>
                  <a:cubicBezTo>
                    <a:pt x="82" y="30"/>
                    <a:pt x="83" y="29"/>
                    <a:pt x="83" y="27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1"/>
                    <a:pt x="82" y="0"/>
                    <a:pt x="8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9"/>
                    <a:pt x="2" y="30"/>
                    <a:pt x="4" y="30"/>
                  </a:cubicBezTo>
                  <a:close/>
                  <a:moveTo>
                    <a:pt x="58" y="6"/>
                  </a:moveTo>
                  <a:cubicBezTo>
                    <a:pt x="76" y="6"/>
                    <a:pt x="76" y="6"/>
                    <a:pt x="76" y="6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58" y="24"/>
                    <a:pt x="58" y="24"/>
                    <a:pt x="58" y="24"/>
                  </a:cubicBezTo>
                  <a:lnTo>
                    <a:pt x="58" y="6"/>
                  </a:lnTo>
                  <a:close/>
                  <a:moveTo>
                    <a:pt x="32" y="6"/>
                  </a:moveTo>
                  <a:cubicBezTo>
                    <a:pt x="51" y="6"/>
                    <a:pt x="51" y="6"/>
                    <a:pt x="51" y="6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32" y="24"/>
                    <a:pt x="32" y="24"/>
                    <a:pt x="32" y="24"/>
                  </a:cubicBezTo>
                  <a:lnTo>
                    <a:pt x="32" y="6"/>
                  </a:lnTo>
                  <a:close/>
                  <a:moveTo>
                    <a:pt x="7" y="6"/>
                  </a:moveTo>
                  <a:cubicBezTo>
                    <a:pt x="26" y="6"/>
                    <a:pt x="26" y="6"/>
                    <a:pt x="26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7" y="24"/>
                    <a:pt x="7" y="24"/>
                    <a:pt x="7" y="24"/>
                  </a:cubicBezTo>
                  <a:lnTo>
                    <a:pt x="7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91">
              <a:extLst>
                <a:ext uri="{FF2B5EF4-FFF2-40B4-BE49-F238E27FC236}">
                  <a16:creationId xmlns:a16="http://schemas.microsoft.com/office/drawing/2014/main" id="{9007E43E-C57B-0AFF-5A25-44904A2CCC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0588" y="4751388"/>
              <a:ext cx="277813" cy="100012"/>
            </a:xfrm>
            <a:custGeom>
              <a:avLst/>
              <a:gdLst>
                <a:gd name="T0" fmla="*/ 4 w 83"/>
                <a:gd name="T1" fmla="*/ 30 h 30"/>
                <a:gd name="T2" fmla="*/ 80 w 83"/>
                <a:gd name="T3" fmla="*/ 30 h 30"/>
                <a:gd name="T4" fmla="*/ 83 w 83"/>
                <a:gd name="T5" fmla="*/ 27 h 30"/>
                <a:gd name="T6" fmla="*/ 83 w 83"/>
                <a:gd name="T7" fmla="*/ 3 h 30"/>
                <a:gd name="T8" fmla="*/ 80 w 83"/>
                <a:gd name="T9" fmla="*/ 0 h 30"/>
                <a:gd name="T10" fmla="*/ 4 w 83"/>
                <a:gd name="T11" fmla="*/ 0 h 30"/>
                <a:gd name="T12" fmla="*/ 0 w 83"/>
                <a:gd name="T13" fmla="*/ 3 h 30"/>
                <a:gd name="T14" fmla="*/ 0 w 83"/>
                <a:gd name="T15" fmla="*/ 27 h 30"/>
                <a:gd name="T16" fmla="*/ 4 w 83"/>
                <a:gd name="T17" fmla="*/ 30 h 30"/>
                <a:gd name="T18" fmla="*/ 58 w 83"/>
                <a:gd name="T19" fmla="*/ 6 h 30"/>
                <a:gd name="T20" fmla="*/ 76 w 83"/>
                <a:gd name="T21" fmla="*/ 6 h 30"/>
                <a:gd name="T22" fmla="*/ 76 w 83"/>
                <a:gd name="T23" fmla="*/ 24 h 30"/>
                <a:gd name="T24" fmla="*/ 58 w 83"/>
                <a:gd name="T25" fmla="*/ 24 h 30"/>
                <a:gd name="T26" fmla="*/ 58 w 83"/>
                <a:gd name="T27" fmla="*/ 6 h 30"/>
                <a:gd name="T28" fmla="*/ 32 w 83"/>
                <a:gd name="T29" fmla="*/ 6 h 30"/>
                <a:gd name="T30" fmla="*/ 51 w 83"/>
                <a:gd name="T31" fmla="*/ 6 h 30"/>
                <a:gd name="T32" fmla="*/ 51 w 83"/>
                <a:gd name="T33" fmla="*/ 24 h 30"/>
                <a:gd name="T34" fmla="*/ 32 w 83"/>
                <a:gd name="T35" fmla="*/ 24 h 30"/>
                <a:gd name="T36" fmla="*/ 32 w 83"/>
                <a:gd name="T37" fmla="*/ 6 h 30"/>
                <a:gd name="T38" fmla="*/ 7 w 83"/>
                <a:gd name="T39" fmla="*/ 6 h 30"/>
                <a:gd name="T40" fmla="*/ 26 w 83"/>
                <a:gd name="T41" fmla="*/ 6 h 30"/>
                <a:gd name="T42" fmla="*/ 26 w 83"/>
                <a:gd name="T43" fmla="*/ 24 h 30"/>
                <a:gd name="T44" fmla="*/ 7 w 83"/>
                <a:gd name="T45" fmla="*/ 24 h 30"/>
                <a:gd name="T46" fmla="*/ 7 w 83"/>
                <a:gd name="T4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30">
                  <a:moveTo>
                    <a:pt x="4" y="30"/>
                  </a:moveTo>
                  <a:cubicBezTo>
                    <a:pt x="80" y="30"/>
                    <a:pt x="80" y="30"/>
                    <a:pt x="80" y="30"/>
                  </a:cubicBezTo>
                  <a:cubicBezTo>
                    <a:pt x="82" y="30"/>
                    <a:pt x="83" y="29"/>
                    <a:pt x="83" y="27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1"/>
                    <a:pt x="82" y="0"/>
                    <a:pt x="8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9"/>
                    <a:pt x="2" y="30"/>
                    <a:pt x="4" y="30"/>
                  </a:cubicBezTo>
                  <a:close/>
                  <a:moveTo>
                    <a:pt x="58" y="6"/>
                  </a:moveTo>
                  <a:cubicBezTo>
                    <a:pt x="76" y="6"/>
                    <a:pt x="76" y="6"/>
                    <a:pt x="76" y="6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58" y="24"/>
                    <a:pt x="58" y="24"/>
                    <a:pt x="58" y="24"/>
                  </a:cubicBezTo>
                  <a:lnTo>
                    <a:pt x="58" y="6"/>
                  </a:lnTo>
                  <a:close/>
                  <a:moveTo>
                    <a:pt x="32" y="6"/>
                  </a:moveTo>
                  <a:cubicBezTo>
                    <a:pt x="51" y="6"/>
                    <a:pt x="51" y="6"/>
                    <a:pt x="51" y="6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32" y="24"/>
                    <a:pt x="32" y="24"/>
                    <a:pt x="32" y="24"/>
                  </a:cubicBezTo>
                  <a:lnTo>
                    <a:pt x="32" y="6"/>
                  </a:lnTo>
                  <a:close/>
                  <a:moveTo>
                    <a:pt x="7" y="6"/>
                  </a:moveTo>
                  <a:cubicBezTo>
                    <a:pt x="26" y="6"/>
                    <a:pt x="26" y="6"/>
                    <a:pt x="26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7" y="24"/>
                    <a:pt x="7" y="24"/>
                    <a:pt x="7" y="24"/>
                  </a:cubicBezTo>
                  <a:lnTo>
                    <a:pt x="7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192">
              <a:extLst>
                <a:ext uri="{FF2B5EF4-FFF2-40B4-BE49-F238E27FC236}">
                  <a16:creationId xmlns:a16="http://schemas.microsoft.com/office/drawing/2014/main" id="{DBA9B797-D0AE-D51E-6637-CDAE1F0A17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0588" y="4894263"/>
              <a:ext cx="277813" cy="100012"/>
            </a:xfrm>
            <a:custGeom>
              <a:avLst/>
              <a:gdLst>
                <a:gd name="T0" fmla="*/ 4 w 83"/>
                <a:gd name="T1" fmla="*/ 30 h 30"/>
                <a:gd name="T2" fmla="*/ 80 w 83"/>
                <a:gd name="T3" fmla="*/ 30 h 30"/>
                <a:gd name="T4" fmla="*/ 83 w 83"/>
                <a:gd name="T5" fmla="*/ 27 h 30"/>
                <a:gd name="T6" fmla="*/ 83 w 83"/>
                <a:gd name="T7" fmla="*/ 3 h 30"/>
                <a:gd name="T8" fmla="*/ 80 w 83"/>
                <a:gd name="T9" fmla="*/ 0 h 30"/>
                <a:gd name="T10" fmla="*/ 4 w 83"/>
                <a:gd name="T11" fmla="*/ 0 h 30"/>
                <a:gd name="T12" fmla="*/ 0 w 83"/>
                <a:gd name="T13" fmla="*/ 3 h 30"/>
                <a:gd name="T14" fmla="*/ 0 w 83"/>
                <a:gd name="T15" fmla="*/ 27 h 30"/>
                <a:gd name="T16" fmla="*/ 4 w 83"/>
                <a:gd name="T17" fmla="*/ 30 h 30"/>
                <a:gd name="T18" fmla="*/ 58 w 83"/>
                <a:gd name="T19" fmla="*/ 6 h 30"/>
                <a:gd name="T20" fmla="*/ 76 w 83"/>
                <a:gd name="T21" fmla="*/ 6 h 30"/>
                <a:gd name="T22" fmla="*/ 76 w 83"/>
                <a:gd name="T23" fmla="*/ 23 h 30"/>
                <a:gd name="T24" fmla="*/ 58 w 83"/>
                <a:gd name="T25" fmla="*/ 23 h 30"/>
                <a:gd name="T26" fmla="*/ 58 w 83"/>
                <a:gd name="T27" fmla="*/ 6 h 30"/>
                <a:gd name="T28" fmla="*/ 32 w 83"/>
                <a:gd name="T29" fmla="*/ 6 h 30"/>
                <a:gd name="T30" fmla="*/ 51 w 83"/>
                <a:gd name="T31" fmla="*/ 6 h 30"/>
                <a:gd name="T32" fmla="*/ 51 w 83"/>
                <a:gd name="T33" fmla="*/ 23 h 30"/>
                <a:gd name="T34" fmla="*/ 32 w 83"/>
                <a:gd name="T35" fmla="*/ 23 h 30"/>
                <a:gd name="T36" fmla="*/ 32 w 83"/>
                <a:gd name="T37" fmla="*/ 6 h 30"/>
                <a:gd name="T38" fmla="*/ 7 w 83"/>
                <a:gd name="T39" fmla="*/ 6 h 30"/>
                <a:gd name="T40" fmla="*/ 26 w 83"/>
                <a:gd name="T41" fmla="*/ 6 h 30"/>
                <a:gd name="T42" fmla="*/ 26 w 83"/>
                <a:gd name="T43" fmla="*/ 23 h 30"/>
                <a:gd name="T44" fmla="*/ 7 w 83"/>
                <a:gd name="T45" fmla="*/ 23 h 30"/>
                <a:gd name="T46" fmla="*/ 7 w 83"/>
                <a:gd name="T4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30">
                  <a:moveTo>
                    <a:pt x="4" y="30"/>
                  </a:moveTo>
                  <a:cubicBezTo>
                    <a:pt x="80" y="30"/>
                    <a:pt x="80" y="30"/>
                    <a:pt x="80" y="30"/>
                  </a:cubicBezTo>
                  <a:cubicBezTo>
                    <a:pt x="82" y="30"/>
                    <a:pt x="83" y="28"/>
                    <a:pt x="83" y="27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1"/>
                    <a:pt x="82" y="0"/>
                    <a:pt x="8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2" y="30"/>
                    <a:pt x="4" y="30"/>
                  </a:cubicBezTo>
                  <a:close/>
                  <a:moveTo>
                    <a:pt x="58" y="6"/>
                  </a:moveTo>
                  <a:cubicBezTo>
                    <a:pt x="76" y="6"/>
                    <a:pt x="76" y="6"/>
                    <a:pt x="76" y="6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58" y="23"/>
                    <a:pt x="58" y="23"/>
                    <a:pt x="58" y="23"/>
                  </a:cubicBezTo>
                  <a:lnTo>
                    <a:pt x="58" y="6"/>
                  </a:lnTo>
                  <a:close/>
                  <a:moveTo>
                    <a:pt x="32" y="6"/>
                  </a:moveTo>
                  <a:cubicBezTo>
                    <a:pt x="51" y="6"/>
                    <a:pt x="51" y="6"/>
                    <a:pt x="51" y="6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32" y="23"/>
                    <a:pt x="32" y="23"/>
                    <a:pt x="32" y="23"/>
                  </a:cubicBezTo>
                  <a:lnTo>
                    <a:pt x="32" y="6"/>
                  </a:lnTo>
                  <a:close/>
                  <a:moveTo>
                    <a:pt x="7" y="6"/>
                  </a:moveTo>
                  <a:cubicBezTo>
                    <a:pt x="26" y="6"/>
                    <a:pt x="26" y="6"/>
                    <a:pt x="26" y="6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7" y="23"/>
                    <a:pt x="7" y="23"/>
                    <a:pt x="7" y="23"/>
                  </a:cubicBezTo>
                  <a:lnTo>
                    <a:pt x="7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0B5FA460-B2C6-4157-7412-14B5EEFB9A2D}"/>
              </a:ext>
            </a:extLst>
          </p:cNvPr>
          <p:cNvSpPr txBox="1">
            <a:spLocks/>
          </p:cNvSpPr>
          <p:nvPr/>
        </p:nvSpPr>
        <p:spPr>
          <a:xfrm>
            <a:off x="9230914" y="1492522"/>
            <a:ext cx="2346213" cy="4705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Конечные пользователи и арендаторы недвижимости</a:t>
            </a:r>
          </a:p>
        </p:txBody>
      </p:sp>
      <p:sp>
        <p:nvSpPr>
          <p:cNvPr id="32" name="Content Placeholder 1">
            <a:extLst>
              <a:ext uri="{FF2B5EF4-FFF2-40B4-BE49-F238E27FC236}">
                <a16:creationId xmlns:a16="http://schemas.microsoft.com/office/drawing/2014/main" id="{7052BB5C-74F7-3951-022E-2C25AFFE4A00}"/>
              </a:ext>
            </a:extLst>
          </p:cNvPr>
          <p:cNvSpPr txBox="1">
            <a:spLocks/>
          </p:cNvSpPr>
          <p:nvPr/>
        </p:nvSpPr>
        <p:spPr>
          <a:xfrm>
            <a:off x="5239662" y="2090846"/>
            <a:ext cx="3129471" cy="3117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Архитекторы, проектировщики </a:t>
            </a:r>
            <a:br>
              <a:rPr lang="en-US" dirty="0"/>
            </a:br>
            <a:r>
              <a:rPr lang="ru-RU" dirty="0"/>
              <a:t>и строители</a:t>
            </a:r>
          </a:p>
          <a:p>
            <a:endParaRPr lang="en-US" dirty="0"/>
          </a:p>
        </p:txBody>
      </p:sp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B4AAC7BB-F2AB-8488-EB7C-65946E738D03}"/>
              </a:ext>
            </a:extLst>
          </p:cNvPr>
          <p:cNvSpPr txBox="1">
            <a:spLocks/>
          </p:cNvSpPr>
          <p:nvPr/>
        </p:nvSpPr>
        <p:spPr>
          <a:xfrm>
            <a:off x="5236877" y="2702524"/>
            <a:ext cx="3123148" cy="4605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Производители материалов</a:t>
            </a:r>
            <a:br>
              <a:rPr lang="en-US" dirty="0"/>
            </a:br>
            <a:r>
              <a:rPr lang="ru-RU" dirty="0"/>
              <a:t>и оборудования</a:t>
            </a:r>
          </a:p>
          <a:p>
            <a:endParaRPr lang="en-US" dirty="0"/>
          </a:p>
        </p:txBody>
      </p:sp>
      <p:sp>
        <p:nvSpPr>
          <p:cNvPr id="34" name="Content Placeholder 1">
            <a:extLst>
              <a:ext uri="{FF2B5EF4-FFF2-40B4-BE49-F238E27FC236}">
                <a16:creationId xmlns:a16="http://schemas.microsoft.com/office/drawing/2014/main" id="{CA863F13-5C25-3866-4388-500E8F74C9BD}"/>
              </a:ext>
            </a:extLst>
          </p:cNvPr>
          <p:cNvSpPr txBox="1">
            <a:spLocks/>
          </p:cNvSpPr>
          <p:nvPr/>
        </p:nvSpPr>
        <p:spPr>
          <a:xfrm>
            <a:off x="9259027" y="2090846"/>
            <a:ext cx="2222408" cy="3117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Управляющие и сервисные компании</a:t>
            </a:r>
          </a:p>
        </p:txBody>
      </p:sp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24D653C2-AAC4-9A03-2978-CCB9929F72C5}"/>
              </a:ext>
            </a:extLst>
          </p:cNvPr>
          <p:cNvSpPr txBox="1">
            <a:spLocks/>
          </p:cNvSpPr>
          <p:nvPr/>
        </p:nvSpPr>
        <p:spPr>
          <a:xfrm>
            <a:off x="9259026" y="2702524"/>
            <a:ext cx="2222409" cy="4705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Инвесторы в устойчивое будущее</a:t>
            </a:r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F816503-2291-9968-38CD-421163C10EBB}"/>
              </a:ext>
            </a:extLst>
          </p:cNvPr>
          <p:cNvGrpSpPr/>
          <p:nvPr/>
        </p:nvGrpSpPr>
        <p:grpSpPr>
          <a:xfrm>
            <a:off x="8532369" y="1416147"/>
            <a:ext cx="506367" cy="424722"/>
            <a:chOff x="312738" y="2071688"/>
            <a:chExt cx="974725" cy="817563"/>
          </a:xfrm>
          <a:solidFill>
            <a:schemeClr val="tx2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D15EAB66-C3C6-25E7-9CEB-7427DD28C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801" y="2168525"/>
              <a:ext cx="238125" cy="128588"/>
            </a:xfrm>
            <a:custGeom>
              <a:avLst/>
              <a:gdLst>
                <a:gd name="T0" fmla="*/ 42 w 71"/>
                <a:gd name="T1" fmla="*/ 18 h 38"/>
                <a:gd name="T2" fmla="*/ 50 w 71"/>
                <a:gd name="T3" fmla="*/ 22 h 38"/>
                <a:gd name="T4" fmla="*/ 62 w 71"/>
                <a:gd name="T5" fmla="*/ 33 h 38"/>
                <a:gd name="T6" fmla="*/ 63 w 71"/>
                <a:gd name="T7" fmla="*/ 38 h 38"/>
                <a:gd name="T8" fmla="*/ 71 w 71"/>
                <a:gd name="T9" fmla="*/ 35 h 38"/>
                <a:gd name="T10" fmla="*/ 70 w 71"/>
                <a:gd name="T11" fmla="*/ 31 h 38"/>
                <a:gd name="T12" fmla="*/ 50 w 71"/>
                <a:gd name="T13" fmla="*/ 14 h 38"/>
                <a:gd name="T14" fmla="*/ 49 w 71"/>
                <a:gd name="T15" fmla="*/ 14 h 38"/>
                <a:gd name="T16" fmla="*/ 49 w 71"/>
                <a:gd name="T17" fmla="*/ 14 h 38"/>
                <a:gd name="T18" fmla="*/ 52 w 71"/>
                <a:gd name="T19" fmla="*/ 9 h 38"/>
                <a:gd name="T20" fmla="*/ 55 w 71"/>
                <a:gd name="T21" fmla="*/ 5 h 38"/>
                <a:gd name="T22" fmla="*/ 51 w 71"/>
                <a:gd name="T23" fmla="*/ 3 h 38"/>
                <a:gd name="T24" fmla="*/ 29 w 71"/>
                <a:gd name="T25" fmla="*/ 13 h 38"/>
                <a:gd name="T26" fmla="*/ 2 w 71"/>
                <a:gd name="T27" fmla="*/ 28 h 38"/>
                <a:gd name="T28" fmla="*/ 0 w 71"/>
                <a:gd name="T29" fmla="*/ 28 h 38"/>
                <a:gd name="T30" fmla="*/ 0 w 71"/>
                <a:gd name="T31" fmla="*/ 36 h 38"/>
                <a:gd name="T32" fmla="*/ 2 w 71"/>
                <a:gd name="T33" fmla="*/ 36 h 38"/>
                <a:gd name="T34" fmla="*/ 35 w 71"/>
                <a:gd name="T35" fmla="*/ 19 h 38"/>
                <a:gd name="T36" fmla="*/ 40 w 71"/>
                <a:gd name="T37" fmla="*/ 14 h 38"/>
                <a:gd name="T38" fmla="*/ 41 w 71"/>
                <a:gd name="T39" fmla="*/ 13 h 38"/>
                <a:gd name="T40" fmla="*/ 41 w 71"/>
                <a:gd name="T41" fmla="*/ 14 h 38"/>
                <a:gd name="T42" fmla="*/ 42 w 71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38">
                  <a:moveTo>
                    <a:pt x="42" y="18"/>
                  </a:moveTo>
                  <a:cubicBezTo>
                    <a:pt x="43" y="20"/>
                    <a:pt x="45" y="22"/>
                    <a:pt x="50" y="22"/>
                  </a:cubicBezTo>
                  <a:cubicBezTo>
                    <a:pt x="59" y="22"/>
                    <a:pt x="62" y="33"/>
                    <a:pt x="62" y="33"/>
                  </a:cubicBezTo>
                  <a:cubicBezTo>
                    <a:pt x="63" y="38"/>
                    <a:pt x="63" y="38"/>
                    <a:pt x="63" y="38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0" y="31"/>
                    <a:pt x="70" y="31"/>
                    <a:pt x="70" y="31"/>
                  </a:cubicBezTo>
                  <a:cubicBezTo>
                    <a:pt x="68" y="25"/>
                    <a:pt x="62" y="14"/>
                    <a:pt x="50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0" y="12"/>
                    <a:pt x="51" y="10"/>
                    <a:pt x="52" y="9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1"/>
                    <a:pt x="43" y="0"/>
                    <a:pt x="29" y="13"/>
                  </a:cubicBezTo>
                  <a:cubicBezTo>
                    <a:pt x="14" y="29"/>
                    <a:pt x="2" y="28"/>
                    <a:pt x="2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17" y="37"/>
                    <a:pt x="35" y="19"/>
                  </a:cubicBezTo>
                  <a:cubicBezTo>
                    <a:pt x="37" y="17"/>
                    <a:pt x="39" y="15"/>
                    <a:pt x="40" y="14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1" y="16"/>
                    <a:pt x="41" y="17"/>
                    <a:pt x="42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B7903328-2B3F-DBDB-8B14-15F1864E63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6726" y="2071688"/>
              <a:ext cx="669925" cy="817563"/>
            </a:xfrm>
            <a:custGeom>
              <a:avLst/>
              <a:gdLst>
                <a:gd name="T0" fmla="*/ 191 w 199"/>
                <a:gd name="T1" fmla="*/ 183 h 243"/>
                <a:gd name="T2" fmla="*/ 199 w 199"/>
                <a:gd name="T3" fmla="*/ 242 h 243"/>
                <a:gd name="T4" fmla="*/ 186 w 199"/>
                <a:gd name="T5" fmla="*/ 164 h 243"/>
                <a:gd name="T6" fmla="*/ 127 w 199"/>
                <a:gd name="T7" fmla="*/ 132 h 243"/>
                <a:gd name="T8" fmla="*/ 142 w 199"/>
                <a:gd name="T9" fmla="*/ 107 h 243"/>
                <a:gd name="T10" fmla="*/ 143 w 199"/>
                <a:gd name="T11" fmla="*/ 107 h 243"/>
                <a:gd name="T12" fmla="*/ 152 w 199"/>
                <a:gd name="T13" fmla="*/ 101 h 243"/>
                <a:gd name="T14" fmla="*/ 151 w 199"/>
                <a:gd name="T15" fmla="*/ 75 h 243"/>
                <a:gd name="T16" fmla="*/ 149 w 199"/>
                <a:gd name="T17" fmla="*/ 74 h 243"/>
                <a:gd name="T18" fmla="*/ 150 w 199"/>
                <a:gd name="T19" fmla="*/ 71 h 243"/>
                <a:gd name="T20" fmla="*/ 99 w 199"/>
                <a:gd name="T21" fmla="*/ 0 h 243"/>
                <a:gd name="T22" fmla="*/ 48 w 199"/>
                <a:gd name="T23" fmla="*/ 72 h 243"/>
                <a:gd name="T24" fmla="*/ 48 w 199"/>
                <a:gd name="T25" fmla="*/ 74 h 243"/>
                <a:gd name="T26" fmla="*/ 46 w 199"/>
                <a:gd name="T27" fmla="*/ 75 h 243"/>
                <a:gd name="T28" fmla="*/ 46 w 199"/>
                <a:gd name="T29" fmla="*/ 101 h 243"/>
                <a:gd name="T30" fmla="*/ 55 w 199"/>
                <a:gd name="T31" fmla="*/ 107 h 243"/>
                <a:gd name="T32" fmla="*/ 68 w 199"/>
                <a:gd name="T33" fmla="*/ 131 h 243"/>
                <a:gd name="T34" fmla="*/ 69 w 199"/>
                <a:gd name="T35" fmla="*/ 144 h 243"/>
                <a:gd name="T36" fmla="*/ 13 w 199"/>
                <a:gd name="T37" fmla="*/ 164 h 243"/>
                <a:gd name="T38" fmla="*/ 0 w 199"/>
                <a:gd name="T39" fmla="*/ 242 h 243"/>
                <a:gd name="T40" fmla="*/ 8 w 199"/>
                <a:gd name="T41" fmla="*/ 183 h 243"/>
                <a:gd name="T42" fmla="*/ 69 w 199"/>
                <a:gd name="T43" fmla="*/ 153 h 243"/>
                <a:gd name="T44" fmla="*/ 82 w 199"/>
                <a:gd name="T45" fmla="*/ 179 h 243"/>
                <a:gd name="T46" fmla="*/ 84 w 199"/>
                <a:gd name="T47" fmla="*/ 196 h 243"/>
                <a:gd name="T48" fmla="*/ 75 w 199"/>
                <a:gd name="T49" fmla="*/ 241 h 243"/>
                <a:gd name="T50" fmla="*/ 93 w 199"/>
                <a:gd name="T51" fmla="*/ 196 h 243"/>
                <a:gd name="T52" fmla="*/ 89 w 199"/>
                <a:gd name="T53" fmla="*/ 175 h 243"/>
                <a:gd name="T54" fmla="*/ 107 w 199"/>
                <a:gd name="T55" fmla="*/ 175 h 243"/>
                <a:gd name="T56" fmla="*/ 103 w 199"/>
                <a:gd name="T57" fmla="*/ 196 h 243"/>
                <a:gd name="T58" fmla="*/ 121 w 199"/>
                <a:gd name="T59" fmla="*/ 241 h 243"/>
                <a:gd name="T60" fmla="*/ 112 w 199"/>
                <a:gd name="T61" fmla="*/ 196 h 243"/>
                <a:gd name="T62" fmla="*/ 127 w 199"/>
                <a:gd name="T63" fmla="*/ 187 h 243"/>
                <a:gd name="T64" fmla="*/ 128 w 199"/>
                <a:gd name="T65" fmla="*/ 153 h 243"/>
                <a:gd name="T66" fmla="*/ 119 w 199"/>
                <a:gd name="T67" fmla="*/ 172 h 243"/>
                <a:gd name="T68" fmla="*/ 77 w 199"/>
                <a:gd name="T69" fmla="*/ 172 h 243"/>
                <a:gd name="T70" fmla="*/ 119 w 199"/>
                <a:gd name="T71" fmla="*/ 151 h 243"/>
                <a:gd name="T72" fmla="*/ 121 w 199"/>
                <a:gd name="T73" fmla="*/ 127 h 243"/>
                <a:gd name="T74" fmla="*/ 119 w 199"/>
                <a:gd name="T75" fmla="*/ 143 h 243"/>
                <a:gd name="T76" fmla="*/ 77 w 199"/>
                <a:gd name="T77" fmla="*/ 129 h 243"/>
                <a:gd name="T78" fmla="*/ 62 w 199"/>
                <a:gd name="T79" fmla="*/ 103 h 243"/>
                <a:gd name="T80" fmla="*/ 59 w 199"/>
                <a:gd name="T81" fmla="*/ 98 h 243"/>
                <a:gd name="T82" fmla="*/ 55 w 199"/>
                <a:gd name="T83" fmla="*/ 99 h 243"/>
                <a:gd name="T84" fmla="*/ 52 w 199"/>
                <a:gd name="T85" fmla="*/ 96 h 243"/>
                <a:gd name="T86" fmla="*/ 50 w 199"/>
                <a:gd name="T87" fmla="*/ 82 h 243"/>
                <a:gd name="T88" fmla="*/ 56 w 199"/>
                <a:gd name="T89" fmla="*/ 82 h 243"/>
                <a:gd name="T90" fmla="*/ 57 w 199"/>
                <a:gd name="T91" fmla="*/ 75 h 243"/>
                <a:gd name="T92" fmla="*/ 55 w 199"/>
                <a:gd name="T93" fmla="*/ 61 h 243"/>
                <a:gd name="T94" fmla="*/ 133 w 199"/>
                <a:gd name="T95" fmla="*/ 25 h 243"/>
                <a:gd name="T96" fmla="*/ 142 w 199"/>
                <a:gd name="T97" fmla="*/ 70 h 243"/>
                <a:gd name="T98" fmla="*/ 141 w 199"/>
                <a:gd name="T99" fmla="*/ 80 h 243"/>
                <a:gd name="T100" fmla="*/ 147 w 199"/>
                <a:gd name="T101" fmla="*/ 81 h 243"/>
                <a:gd name="T102" fmla="*/ 145 w 199"/>
                <a:gd name="T103" fmla="*/ 96 h 243"/>
                <a:gd name="T104" fmla="*/ 143 w 199"/>
                <a:gd name="T105" fmla="*/ 99 h 243"/>
                <a:gd name="T106" fmla="*/ 138 w 199"/>
                <a:gd name="T107" fmla="*/ 98 h 243"/>
                <a:gd name="T108" fmla="*/ 135 w 199"/>
                <a:gd name="T109" fmla="*/ 10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99" h="243">
                  <a:moveTo>
                    <a:pt x="183" y="172"/>
                  </a:moveTo>
                  <a:cubicBezTo>
                    <a:pt x="188" y="174"/>
                    <a:pt x="191" y="178"/>
                    <a:pt x="191" y="183"/>
                  </a:cubicBezTo>
                  <a:cubicBezTo>
                    <a:pt x="191" y="242"/>
                    <a:pt x="191" y="242"/>
                    <a:pt x="191" y="242"/>
                  </a:cubicBezTo>
                  <a:cubicBezTo>
                    <a:pt x="199" y="242"/>
                    <a:pt x="199" y="242"/>
                    <a:pt x="199" y="242"/>
                  </a:cubicBezTo>
                  <a:cubicBezTo>
                    <a:pt x="199" y="183"/>
                    <a:pt x="199" y="183"/>
                    <a:pt x="199" y="183"/>
                  </a:cubicBezTo>
                  <a:cubicBezTo>
                    <a:pt x="199" y="175"/>
                    <a:pt x="194" y="167"/>
                    <a:pt x="186" y="164"/>
                  </a:cubicBezTo>
                  <a:cubicBezTo>
                    <a:pt x="127" y="145"/>
                    <a:pt x="127" y="145"/>
                    <a:pt x="127" y="145"/>
                  </a:cubicBezTo>
                  <a:cubicBezTo>
                    <a:pt x="127" y="132"/>
                    <a:pt x="127" y="132"/>
                    <a:pt x="127" y="132"/>
                  </a:cubicBezTo>
                  <a:cubicBezTo>
                    <a:pt x="127" y="132"/>
                    <a:pt x="127" y="132"/>
                    <a:pt x="127" y="132"/>
                  </a:cubicBezTo>
                  <a:cubicBezTo>
                    <a:pt x="135" y="125"/>
                    <a:pt x="140" y="117"/>
                    <a:pt x="142" y="107"/>
                  </a:cubicBezTo>
                  <a:cubicBezTo>
                    <a:pt x="143" y="107"/>
                    <a:pt x="143" y="107"/>
                    <a:pt x="143" y="107"/>
                  </a:cubicBezTo>
                  <a:cubicBezTo>
                    <a:pt x="143" y="107"/>
                    <a:pt x="143" y="107"/>
                    <a:pt x="143" y="107"/>
                  </a:cubicBezTo>
                  <a:cubicBezTo>
                    <a:pt x="143" y="107"/>
                    <a:pt x="143" y="107"/>
                    <a:pt x="143" y="107"/>
                  </a:cubicBezTo>
                  <a:cubicBezTo>
                    <a:pt x="146" y="106"/>
                    <a:pt x="149" y="104"/>
                    <a:pt x="152" y="101"/>
                  </a:cubicBezTo>
                  <a:cubicBezTo>
                    <a:pt x="156" y="96"/>
                    <a:pt x="157" y="89"/>
                    <a:pt x="156" y="83"/>
                  </a:cubicBezTo>
                  <a:cubicBezTo>
                    <a:pt x="155" y="79"/>
                    <a:pt x="154" y="76"/>
                    <a:pt x="151" y="75"/>
                  </a:cubicBezTo>
                  <a:cubicBezTo>
                    <a:pt x="151" y="74"/>
                    <a:pt x="150" y="74"/>
                    <a:pt x="149" y="74"/>
                  </a:cubicBezTo>
                  <a:cubicBezTo>
                    <a:pt x="149" y="74"/>
                    <a:pt x="149" y="74"/>
                    <a:pt x="149" y="74"/>
                  </a:cubicBezTo>
                  <a:cubicBezTo>
                    <a:pt x="149" y="73"/>
                    <a:pt x="149" y="73"/>
                    <a:pt x="149" y="73"/>
                  </a:cubicBezTo>
                  <a:cubicBezTo>
                    <a:pt x="149" y="73"/>
                    <a:pt x="149" y="72"/>
                    <a:pt x="150" y="71"/>
                  </a:cubicBezTo>
                  <a:cubicBezTo>
                    <a:pt x="150" y="68"/>
                    <a:pt x="151" y="62"/>
                    <a:pt x="151" y="61"/>
                  </a:cubicBezTo>
                  <a:cubicBezTo>
                    <a:pt x="151" y="24"/>
                    <a:pt x="130" y="0"/>
                    <a:pt x="99" y="0"/>
                  </a:cubicBezTo>
                  <a:cubicBezTo>
                    <a:pt x="67" y="0"/>
                    <a:pt x="47" y="24"/>
                    <a:pt x="47" y="61"/>
                  </a:cubicBezTo>
                  <a:cubicBezTo>
                    <a:pt x="47" y="63"/>
                    <a:pt x="47" y="68"/>
                    <a:pt x="48" y="72"/>
                  </a:cubicBezTo>
                  <a:cubicBezTo>
                    <a:pt x="48" y="73"/>
                    <a:pt x="48" y="73"/>
                    <a:pt x="48" y="73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47" y="74"/>
                    <a:pt x="47" y="74"/>
                    <a:pt x="46" y="75"/>
                  </a:cubicBezTo>
                  <a:cubicBezTo>
                    <a:pt x="44" y="76"/>
                    <a:pt x="42" y="79"/>
                    <a:pt x="41" y="83"/>
                  </a:cubicBezTo>
                  <a:cubicBezTo>
                    <a:pt x="40" y="89"/>
                    <a:pt x="42" y="96"/>
                    <a:pt x="46" y="101"/>
                  </a:cubicBezTo>
                  <a:cubicBezTo>
                    <a:pt x="48" y="105"/>
                    <a:pt x="51" y="107"/>
                    <a:pt x="54" y="107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7" y="116"/>
                    <a:pt x="61" y="124"/>
                    <a:pt x="68" y="131"/>
                  </a:cubicBezTo>
                  <a:cubicBezTo>
                    <a:pt x="69" y="132"/>
                    <a:pt x="69" y="132"/>
                    <a:pt x="69" y="132"/>
                  </a:cubicBezTo>
                  <a:cubicBezTo>
                    <a:pt x="69" y="144"/>
                    <a:pt x="69" y="144"/>
                    <a:pt x="69" y="144"/>
                  </a:cubicBezTo>
                  <a:cubicBezTo>
                    <a:pt x="69" y="144"/>
                    <a:pt x="69" y="144"/>
                    <a:pt x="69" y="144"/>
                  </a:cubicBezTo>
                  <a:cubicBezTo>
                    <a:pt x="13" y="164"/>
                    <a:pt x="13" y="164"/>
                    <a:pt x="13" y="164"/>
                  </a:cubicBezTo>
                  <a:cubicBezTo>
                    <a:pt x="5" y="167"/>
                    <a:pt x="0" y="175"/>
                    <a:pt x="0" y="183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8" y="242"/>
                    <a:pt x="8" y="242"/>
                    <a:pt x="8" y="242"/>
                  </a:cubicBezTo>
                  <a:cubicBezTo>
                    <a:pt x="8" y="183"/>
                    <a:pt x="8" y="183"/>
                    <a:pt x="8" y="183"/>
                  </a:cubicBezTo>
                  <a:cubicBezTo>
                    <a:pt x="8" y="178"/>
                    <a:pt x="11" y="174"/>
                    <a:pt x="15" y="172"/>
                  </a:cubicBezTo>
                  <a:cubicBezTo>
                    <a:pt x="69" y="153"/>
                    <a:pt x="69" y="153"/>
                    <a:pt x="69" y="153"/>
                  </a:cubicBezTo>
                  <a:cubicBezTo>
                    <a:pt x="69" y="187"/>
                    <a:pt x="69" y="187"/>
                    <a:pt x="69" y="187"/>
                  </a:cubicBezTo>
                  <a:cubicBezTo>
                    <a:pt x="82" y="179"/>
                    <a:pt x="82" y="179"/>
                    <a:pt x="82" y="179"/>
                  </a:cubicBezTo>
                  <a:cubicBezTo>
                    <a:pt x="82" y="180"/>
                    <a:pt x="82" y="180"/>
                    <a:pt x="82" y="180"/>
                  </a:cubicBezTo>
                  <a:cubicBezTo>
                    <a:pt x="84" y="196"/>
                    <a:pt x="84" y="196"/>
                    <a:pt x="84" y="196"/>
                  </a:cubicBezTo>
                  <a:cubicBezTo>
                    <a:pt x="84" y="196"/>
                    <a:pt x="84" y="196"/>
                    <a:pt x="84" y="196"/>
                  </a:cubicBezTo>
                  <a:cubicBezTo>
                    <a:pt x="75" y="241"/>
                    <a:pt x="75" y="241"/>
                    <a:pt x="75" y="241"/>
                  </a:cubicBezTo>
                  <a:cubicBezTo>
                    <a:pt x="83" y="243"/>
                    <a:pt x="83" y="243"/>
                    <a:pt x="83" y="243"/>
                  </a:cubicBezTo>
                  <a:cubicBezTo>
                    <a:pt x="93" y="196"/>
                    <a:pt x="93" y="196"/>
                    <a:pt x="93" y="196"/>
                  </a:cubicBezTo>
                  <a:cubicBezTo>
                    <a:pt x="89" y="175"/>
                    <a:pt x="89" y="175"/>
                    <a:pt x="89" y="175"/>
                  </a:cubicBezTo>
                  <a:cubicBezTo>
                    <a:pt x="89" y="175"/>
                    <a:pt x="89" y="175"/>
                    <a:pt x="89" y="175"/>
                  </a:cubicBezTo>
                  <a:cubicBezTo>
                    <a:pt x="98" y="169"/>
                    <a:pt x="98" y="169"/>
                    <a:pt x="98" y="169"/>
                  </a:cubicBezTo>
                  <a:cubicBezTo>
                    <a:pt x="107" y="175"/>
                    <a:pt x="107" y="175"/>
                    <a:pt x="107" y="175"/>
                  </a:cubicBezTo>
                  <a:cubicBezTo>
                    <a:pt x="107" y="175"/>
                    <a:pt x="107" y="175"/>
                    <a:pt x="107" y="175"/>
                  </a:cubicBezTo>
                  <a:cubicBezTo>
                    <a:pt x="103" y="196"/>
                    <a:pt x="103" y="196"/>
                    <a:pt x="103" y="196"/>
                  </a:cubicBezTo>
                  <a:cubicBezTo>
                    <a:pt x="113" y="243"/>
                    <a:pt x="113" y="243"/>
                    <a:pt x="113" y="243"/>
                  </a:cubicBezTo>
                  <a:cubicBezTo>
                    <a:pt x="121" y="241"/>
                    <a:pt x="121" y="241"/>
                    <a:pt x="121" y="241"/>
                  </a:cubicBezTo>
                  <a:cubicBezTo>
                    <a:pt x="112" y="196"/>
                    <a:pt x="112" y="196"/>
                    <a:pt x="112" y="196"/>
                  </a:cubicBezTo>
                  <a:cubicBezTo>
                    <a:pt x="112" y="196"/>
                    <a:pt x="112" y="196"/>
                    <a:pt x="112" y="196"/>
                  </a:cubicBezTo>
                  <a:cubicBezTo>
                    <a:pt x="115" y="179"/>
                    <a:pt x="115" y="179"/>
                    <a:pt x="115" y="179"/>
                  </a:cubicBezTo>
                  <a:cubicBezTo>
                    <a:pt x="127" y="187"/>
                    <a:pt x="127" y="187"/>
                    <a:pt x="127" y="187"/>
                  </a:cubicBezTo>
                  <a:cubicBezTo>
                    <a:pt x="127" y="153"/>
                    <a:pt x="127" y="153"/>
                    <a:pt x="127" y="153"/>
                  </a:cubicBezTo>
                  <a:cubicBezTo>
                    <a:pt x="128" y="153"/>
                    <a:pt x="128" y="153"/>
                    <a:pt x="128" y="153"/>
                  </a:cubicBezTo>
                  <a:lnTo>
                    <a:pt x="183" y="172"/>
                  </a:lnTo>
                  <a:close/>
                  <a:moveTo>
                    <a:pt x="119" y="172"/>
                  </a:moveTo>
                  <a:cubicBezTo>
                    <a:pt x="98" y="160"/>
                    <a:pt x="98" y="160"/>
                    <a:pt x="98" y="160"/>
                  </a:cubicBezTo>
                  <a:cubicBezTo>
                    <a:pt x="77" y="172"/>
                    <a:pt x="77" y="172"/>
                    <a:pt x="77" y="172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119" y="151"/>
                    <a:pt x="119" y="151"/>
                    <a:pt x="119" y="151"/>
                  </a:cubicBezTo>
                  <a:lnTo>
                    <a:pt x="119" y="172"/>
                  </a:lnTo>
                  <a:close/>
                  <a:moveTo>
                    <a:pt x="121" y="127"/>
                  </a:moveTo>
                  <a:cubicBezTo>
                    <a:pt x="119" y="128"/>
                    <a:pt x="119" y="128"/>
                    <a:pt x="119" y="128"/>
                  </a:cubicBezTo>
                  <a:cubicBezTo>
                    <a:pt x="119" y="143"/>
                    <a:pt x="119" y="143"/>
                    <a:pt x="119" y="143"/>
                  </a:cubicBezTo>
                  <a:cubicBezTo>
                    <a:pt x="77" y="143"/>
                    <a:pt x="77" y="143"/>
                    <a:pt x="77" y="143"/>
                  </a:cubicBezTo>
                  <a:cubicBezTo>
                    <a:pt x="77" y="129"/>
                    <a:pt x="77" y="129"/>
                    <a:pt x="77" y="129"/>
                  </a:cubicBezTo>
                  <a:cubicBezTo>
                    <a:pt x="74" y="125"/>
                    <a:pt x="74" y="125"/>
                    <a:pt x="74" y="125"/>
                  </a:cubicBezTo>
                  <a:cubicBezTo>
                    <a:pt x="68" y="119"/>
                    <a:pt x="64" y="112"/>
                    <a:pt x="62" y="103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58" y="97"/>
                    <a:pt x="56" y="98"/>
                    <a:pt x="55" y="98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54" y="98"/>
                    <a:pt x="53" y="97"/>
                    <a:pt x="52" y="96"/>
                  </a:cubicBezTo>
                  <a:cubicBezTo>
                    <a:pt x="48" y="90"/>
                    <a:pt x="49" y="83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1" y="82"/>
                    <a:pt x="51" y="82"/>
                    <a:pt x="51" y="82"/>
                  </a:cubicBezTo>
                  <a:cubicBezTo>
                    <a:pt x="53" y="83"/>
                    <a:pt x="55" y="83"/>
                    <a:pt x="56" y="82"/>
                  </a:cubicBezTo>
                  <a:cubicBezTo>
                    <a:pt x="57" y="81"/>
                    <a:pt x="59" y="80"/>
                    <a:pt x="58" y="77"/>
                  </a:cubicBezTo>
                  <a:cubicBezTo>
                    <a:pt x="57" y="75"/>
                    <a:pt x="57" y="75"/>
                    <a:pt x="57" y="75"/>
                  </a:cubicBezTo>
                  <a:cubicBezTo>
                    <a:pt x="57" y="73"/>
                    <a:pt x="56" y="72"/>
                    <a:pt x="56" y="70"/>
                  </a:cubicBezTo>
                  <a:cubicBezTo>
                    <a:pt x="55" y="68"/>
                    <a:pt x="55" y="63"/>
                    <a:pt x="55" y="61"/>
                  </a:cubicBezTo>
                  <a:cubicBezTo>
                    <a:pt x="55" y="37"/>
                    <a:pt x="66" y="8"/>
                    <a:pt x="99" y="8"/>
                  </a:cubicBezTo>
                  <a:cubicBezTo>
                    <a:pt x="113" y="8"/>
                    <a:pt x="125" y="14"/>
                    <a:pt x="133" y="25"/>
                  </a:cubicBezTo>
                  <a:cubicBezTo>
                    <a:pt x="139" y="35"/>
                    <a:pt x="143" y="47"/>
                    <a:pt x="143" y="61"/>
                  </a:cubicBezTo>
                  <a:cubicBezTo>
                    <a:pt x="143" y="61"/>
                    <a:pt x="142" y="66"/>
                    <a:pt x="142" y="70"/>
                  </a:cubicBezTo>
                  <a:cubicBezTo>
                    <a:pt x="141" y="71"/>
                    <a:pt x="141" y="74"/>
                    <a:pt x="140" y="75"/>
                  </a:cubicBezTo>
                  <a:cubicBezTo>
                    <a:pt x="139" y="78"/>
                    <a:pt x="140" y="79"/>
                    <a:pt x="141" y="80"/>
                  </a:cubicBezTo>
                  <a:cubicBezTo>
                    <a:pt x="143" y="82"/>
                    <a:pt x="145" y="82"/>
                    <a:pt x="146" y="81"/>
                  </a:cubicBezTo>
                  <a:cubicBezTo>
                    <a:pt x="147" y="81"/>
                    <a:pt x="147" y="81"/>
                    <a:pt x="147" y="81"/>
                  </a:cubicBezTo>
                  <a:cubicBezTo>
                    <a:pt x="147" y="82"/>
                    <a:pt x="147" y="82"/>
                    <a:pt x="147" y="82"/>
                  </a:cubicBezTo>
                  <a:cubicBezTo>
                    <a:pt x="148" y="83"/>
                    <a:pt x="150" y="90"/>
                    <a:pt x="145" y="96"/>
                  </a:cubicBezTo>
                  <a:cubicBezTo>
                    <a:pt x="144" y="97"/>
                    <a:pt x="143" y="98"/>
                    <a:pt x="143" y="98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2" y="98"/>
                    <a:pt x="142" y="98"/>
                    <a:pt x="142" y="98"/>
                  </a:cubicBezTo>
                  <a:cubicBezTo>
                    <a:pt x="141" y="98"/>
                    <a:pt x="140" y="97"/>
                    <a:pt x="138" y="98"/>
                  </a:cubicBezTo>
                  <a:cubicBezTo>
                    <a:pt x="137" y="98"/>
                    <a:pt x="136" y="100"/>
                    <a:pt x="136" y="101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33" y="112"/>
                    <a:pt x="128" y="121"/>
                    <a:pt x="121" y="1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9C2E2F68-0A4E-E9DF-92DA-B6A565125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338" y="2522538"/>
              <a:ext cx="238125" cy="241300"/>
            </a:xfrm>
            <a:custGeom>
              <a:avLst/>
              <a:gdLst>
                <a:gd name="T0" fmla="*/ 63 w 71"/>
                <a:gd name="T1" fmla="*/ 20 h 72"/>
                <a:gd name="T2" fmla="*/ 63 w 71"/>
                <a:gd name="T3" fmla="*/ 72 h 72"/>
                <a:gd name="T4" fmla="*/ 71 w 71"/>
                <a:gd name="T5" fmla="*/ 72 h 72"/>
                <a:gd name="T6" fmla="*/ 71 w 71"/>
                <a:gd name="T7" fmla="*/ 20 h 72"/>
                <a:gd name="T8" fmla="*/ 51 w 71"/>
                <a:gd name="T9" fmla="*/ 0 h 72"/>
                <a:gd name="T10" fmla="*/ 0 w 71"/>
                <a:gd name="T11" fmla="*/ 0 h 72"/>
                <a:gd name="T12" fmla="*/ 0 w 71"/>
                <a:gd name="T13" fmla="*/ 8 h 72"/>
                <a:gd name="T14" fmla="*/ 51 w 71"/>
                <a:gd name="T15" fmla="*/ 8 h 72"/>
                <a:gd name="T16" fmla="*/ 63 w 71"/>
                <a:gd name="T17" fmla="*/ 2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72">
                  <a:moveTo>
                    <a:pt x="63" y="20"/>
                  </a:moveTo>
                  <a:cubicBezTo>
                    <a:pt x="63" y="72"/>
                    <a:pt x="63" y="72"/>
                    <a:pt x="63" y="72"/>
                  </a:cubicBezTo>
                  <a:cubicBezTo>
                    <a:pt x="71" y="72"/>
                    <a:pt x="71" y="72"/>
                    <a:pt x="71" y="72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71" y="9"/>
                    <a:pt x="62" y="0"/>
                    <a:pt x="5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8" y="8"/>
                    <a:pt x="63" y="14"/>
                    <a:pt x="63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CBC0B215-AFD8-FD6B-2638-5158D4497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151" y="2646363"/>
              <a:ext cx="26988" cy="1174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1D7AF2D2-861A-56CE-208F-8956C2DFD7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8863" y="2339975"/>
              <a:ext cx="147638" cy="149225"/>
            </a:xfrm>
            <a:custGeom>
              <a:avLst/>
              <a:gdLst>
                <a:gd name="T0" fmla="*/ 22 w 44"/>
                <a:gd name="T1" fmla="*/ 0 h 44"/>
                <a:gd name="T2" fmla="*/ 0 w 44"/>
                <a:gd name="T3" fmla="*/ 22 h 44"/>
                <a:gd name="T4" fmla="*/ 22 w 44"/>
                <a:gd name="T5" fmla="*/ 44 h 44"/>
                <a:gd name="T6" fmla="*/ 44 w 44"/>
                <a:gd name="T7" fmla="*/ 22 h 44"/>
                <a:gd name="T8" fmla="*/ 22 w 44"/>
                <a:gd name="T9" fmla="*/ 0 h 44"/>
                <a:gd name="T10" fmla="*/ 22 w 44"/>
                <a:gd name="T11" fmla="*/ 36 h 44"/>
                <a:gd name="T12" fmla="*/ 8 w 44"/>
                <a:gd name="T13" fmla="*/ 22 h 44"/>
                <a:gd name="T14" fmla="*/ 22 w 44"/>
                <a:gd name="T15" fmla="*/ 8 h 44"/>
                <a:gd name="T16" fmla="*/ 36 w 44"/>
                <a:gd name="T17" fmla="*/ 22 h 44"/>
                <a:gd name="T18" fmla="*/ 22 w 44"/>
                <a:gd name="T19" fmla="*/ 3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ubicBezTo>
                    <a:pt x="34" y="44"/>
                    <a:pt x="44" y="34"/>
                    <a:pt x="44" y="22"/>
                  </a:cubicBezTo>
                  <a:cubicBezTo>
                    <a:pt x="44" y="10"/>
                    <a:pt x="34" y="0"/>
                    <a:pt x="22" y="0"/>
                  </a:cubicBezTo>
                  <a:close/>
                  <a:moveTo>
                    <a:pt x="22" y="36"/>
                  </a:moveTo>
                  <a:cubicBezTo>
                    <a:pt x="14" y="36"/>
                    <a:pt x="8" y="30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ubicBezTo>
                    <a:pt x="30" y="8"/>
                    <a:pt x="36" y="14"/>
                    <a:pt x="36" y="22"/>
                  </a:cubicBezTo>
                  <a:cubicBezTo>
                    <a:pt x="36" y="30"/>
                    <a:pt x="30" y="36"/>
                    <a:pt x="2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35F44DBD-438E-8DCD-4907-AF5D89BEE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738" y="2522538"/>
              <a:ext cx="241300" cy="241300"/>
            </a:xfrm>
            <a:custGeom>
              <a:avLst/>
              <a:gdLst>
                <a:gd name="T0" fmla="*/ 21 w 72"/>
                <a:gd name="T1" fmla="*/ 8 h 72"/>
                <a:gd name="T2" fmla="*/ 72 w 72"/>
                <a:gd name="T3" fmla="*/ 8 h 72"/>
                <a:gd name="T4" fmla="*/ 72 w 72"/>
                <a:gd name="T5" fmla="*/ 0 h 72"/>
                <a:gd name="T6" fmla="*/ 21 w 72"/>
                <a:gd name="T7" fmla="*/ 0 h 72"/>
                <a:gd name="T8" fmla="*/ 0 w 72"/>
                <a:gd name="T9" fmla="*/ 20 h 72"/>
                <a:gd name="T10" fmla="*/ 0 w 72"/>
                <a:gd name="T11" fmla="*/ 72 h 72"/>
                <a:gd name="T12" fmla="*/ 8 w 72"/>
                <a:gd name="T13" fmla="*/ 72 h 72"/>
                <a:gd name="T14" fmla="*/ 8 w 72"/>
                <a:gd name="T15" fmla="*/ 20 h 72"/>
                <a:gd name="T16" fmla="*/ 21 w 72"/>
                <a:gd name="T17" fmla="*/ 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72">
                  <a:moveTo>
                    <a:pt x="21" y="8"/>
                  </a:moveTo>
                  <a:cubicBezTo>
                    <a:pt x="72" y="8"/>
                    <a:pt x="72" y="8"/>
                    <a:pt x="72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14"/>
                    <a:pt x="14" y="8"/>
                    <a:pt x="21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11">
              <a:extLst>
                <a:ext uri="{FF2B5EF4-FFF2-40B4-BE49-F238E27FC236}">
                  <a16:creationId xmlns:a16="http://schemas.microsoft.com/office/drawing/2014/main" id="{5BE9AA8D-E63F-14D6-3620-E3ABD039D1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238" y="2646363"/>
              <a:ext cx="26988" cy="1174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44E5321F-7BCD-2A7D-71C3-B724D89B6B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6876" y="2339975"/>
              <a:ext cx="147638" cy="149225"/>
            </a:xfrm>
            <a:custGeom>
              <a:avLst/>
              <a:gdLst>
                <a:gd name="T0" fmla="*/ 22 w 44"/>
                <a:gd name="T1" fmla="*/ 0 h 44"/>
                <a:gd name="T2" fmla="*/ 0 w 44"/>
                <a:gd name="T3" fmla="*/ 22 h 44"/>
                <a:gd name="T4" fmla="*/ 22 w 44"/>
                <a:gd name="T5" fmla="*/ 44 h 44"/>
                <a:gd name="T6" fmla="*/ 44 w 44"/>
                <a:gd name="T7" fmla="*/ 22 h 44"/>
                <a:gd name="T8" fmla="*/ 22 w 44"/>
                <a:gd name="T9" fmla="*/ 0 h 44"/>
                <a:gd name="T10" fmla="*/ 22 w 44"/>
                <a:gd name="T11" fmla="*/ 36 h 44"/>
                <a:gd name="T12" fmla="*/ 8 w 44"/>
                <a:gd name="T13" fmla="*/ 22 h 44"/>
                <a:gd name="T14" fmla="*/ 22 w 44"/>
                <a:gd name="T15" fmla="*/ 8 h 44"/>
                <a:gd name="T16" fmla="*/ 36 w 44"/>
                <a:gd name="T17" fmla="*/ 22 h 44"/>
                <a:gd name="T18" fmla="*/ 22 w 44"/>
                <a:gd name="T19" fmla="*/ 3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ubicBezTo>
                    <a:pt x="34" y="44"/>
                    <a:pt x="44" y="34"/>
                    <a:pt x="44" y="22"/>
                  </a:cubicBezTo>
                  <a:cubicBezTo>
                    <a:pt x="44" y="10"/>
                    <a:pt x="34" y="0"/>
                    <a:pt x="22" y="0"/>
                  </a:cubicBezTo>
                  <a:close/>
                  <a:moveTo>
                    <a:pt x="22" y="36"/>
                  </a:moveTo>
                  <a:cubicBezTo>
                    <a:pt x="14" y="36"/>
                    <a:pt x="8" y="30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ubicBezTo>
                    <a:pt x="30" y="8"/>
                    <a:pt x="36" y="14"/>
                    <a:pt x="36" y="22"/>
                  </a:cubicBezTo>
                  <a:cubicBezTo>
                    <a:pt x="36" y="30"/>
                    <a:pt x="30" y="36"/>
                    <a:pt x="2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E95CE2B-B34E-66D1-3CCA-C7E495815DF3}"/>
              </a:ext>
            </a:extLst>
          </p:cNvPr>
          <p:cNvGrpSpPr/>
          <p:nvPr/>
        </p:nvGrpSpPr>
        <p:grpSpPr>
          <a:xfrm>
            <a:off x="8595046" y="2033839"/>
            <a:ext cx="388164" cy="427057"/>
            <a:chOff x="8377238" y="4835525"/>
            <a:chExt cx="808038" cy="889000"/>
          </a:xfrm>
          <a:solidFill>
            <a:schemeClr val="tx2"/>
          </a:solidFill>
        </p:grpSpPr>
        <p:sp>
          <p:nvSpPr>
            <p:cNvPr id="60" name="Freeform 91">
              <a:extLst>
                <a:ext uri="{FF2B5EF4-FFF2-40B4-BE49-F238E27FC236}">
                  <a16:creationId xmlns:a16="http://schemas.microsoft.com/office/drawing/2014/main" id="{C90CC235-4482-0ECE-BD95-F682BC0A5E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7238" y="5154613"/>
              <a:ext cx="808038" cy="569912"/>
            </a:xfrm>
            <a:custGeom>
              <a:avLst/>
              <a:gdLst>
                <a:gd name="T0" fmla="*/ 156 w 228"/>
                <a:gd name="T1" fmla="*/ 80 h 161"/>
                <a:gd name="T2" fmla="*/ 147 w 228"/>
                <a:gd name="T3" fmla="*/ 63 h 161"/>
                <a:gd name="T4" fmla="*/ 146 w 228"/>
                <a:gd name="T5" fmla="*/ 51 h 161"/>
                <a:gd name="T6" fmla="*/ 161 w 228"/>
                <a:gd name="T7" fmla="*/ 18 h 161"/>
                <a:gd name="T8" fmla="*/ 165 w 228"/>
                <a:gd name="T9" fmla="*/ 0 h 161"/>
                <a:gd name="T10" fmla="*/ 157 w 228"/>
                <a:gd name="T11" fmla="*/ 10 h 161"/>
                <a:gd name="T12" fmla="*/ 153 w 228"/>
                <a:gd name="T13" fmla="*/ 15 h 161"/>
                <a:gd name="T14" fmla="*/ 135 w 228"/>
                <a:gd name="T15" fmla="*/ 48 h 161"/>
                <a:gd name="T16" fmla="*/ 114 w 228"/>
                <a:gd name="T17" fmla="*/ 55 h 161"/>
                <a:gd name="T18" fmla="*/ 92 w 228"/>
                <a:gd name="T19" fmla="*/ 48 h 161"/>
                <a:gd name="T20" fmla="*/ 75 w 228"/>
                <a:gd name="T21" fmla="*/ 14 h 161"/>
                <a:gd name="T22" fmla="*/ 71 w 228"/>
                <a:gd name="T23" fmla="*/ 0 h 161"/>
                <a:gd name="T24" fmla="*/ 63 w 228"/>
                <a:gd name="T25" fmla="*/ 14 h 161"/>
                <a:gd name="T26" fmla="*/ 84 w 228"/>
                <a:gd name="T27" fmla="*/ 51 h 161"/>
                <a:gd name="T28" fmla="*/ 83 w 228"/>
                <a:gd name="T29" fmla="*/ 63 h 161"/>
                <a:gd name="T30" fmla="*/ 79 w 228"/>
                <a:gd name="T31" fmla="*/ 65 h 161"/>
                <a:gd name="T32" fmla="*/ 48 w 228"/>
                <a:gd name="T33" fmla="*/ 90 h 161"/>
                <a:gd name="T34" fmla="*/ 0 w 228"/>
                <a:gd name="T35" fmla="*/ 161 h 161"/>
                <a:gd name="T36" fmla="*/ 8 w 228"/>
                <a:gd name="T37" fmla="*/ 138 h 161"/>
                <a:gd name="T38" fmla="*/ 39 w 228"/>
                <a:gd name="T39" fmla="*/ 161 h 161"/>
                <a:gd name="T40" fmla="*/ 47 w 228"/>
                <a:gd name="T41" fmla="*/ 98 h 161"/>
                <a:gd name="T42" fmla="*/ 51 w 228"/>
                <a:gd name="T43" fmla="*/ 97 h 161"/>
                <a:gd name="T44" fmla="*/ 55 w 228"/>
                <a:gd name="T45" fmla="*/ 161 h 161"/>
                <a:gd name="T46" fmla="*/ 63 w 228"/>
                <a:gd name="T47" fmla="*/ 92 h 161"/>
                <a:gd name="T48" fmla="*/ 114 w 228"/>
                <a:gd name="T49" fmla="*/ 114 h 161"/>
                <a:gd name="T50" fmla="*/ 165 w 228"/>
                <a:gd name="T51" fmla="*/ 92 h 161"/>
                <a:gd name="T52" fmla="*/ 173 w 228"/>
                <a:gd name="T53" fmla="*/ 161 h 161"/>
                <a:gd name="T54" fmla="*/ 178 w 228"/>
                <a:gd name="T55" fmla="*/ 97 h 161"/>
                <a:gd name="T56" fmla="*/ 181 w 228"/>
                <a:gd name="T57" fmla="*/ 98 h 161"/>
                <a:gd name="T58" fmla="*/ 189 w 228"/>
                <a:gd name="T59" fmla="*/ 161 h 161"/>
                <a:gd name="T60" fmla="*/ 220 w 228"/>
                <a:gd name="T61" fmla="*/ 138 h 161"/>
                <a:gd name="T62" fmla="*/ 228 w 228"/>
                <a:gd name="T63" fmla="*/ 161 h 161"/>
                <a:gd name="T64" fmla="*/ 180 w 228"/>
                <a:gd name="T65" fmla="*/ 90 h 161"/>
                <a:gd name="T66" fmla="*/ 79 w 228"/>
                <a:gd name="T67" fmla="*/ 83 h 161"/>
                <a:gd name="T68" fmla="*/ 110 w 228"/>
                <a:gd name="T69" fmla="*/ 89 h 161"/>
                <a:gd name="T70" fmla="*/ 90 w 228"/>
                <a:gd name="T71" fmla="*/ 67 h 161"/>
                <a:gd name="T72" fmla="*/ 91 w 228"/>
                <a:gd name="T73" fmla="*/ 56 h 161"/>
                <a:gd name="T74" fmla="*/ 138 w 228"/>
                <a:gd name="T75" fmla="*/ 56 h 161"/>
                <a:gd name="T76" fmla="*/ 138 w 228"/>
                <a:gd name="T77" fmla="*/ 67 h 161"/>
                <a:gd name="T78" fmla="*/ 90 w 228"/>
                <a:gd name="T79" fmla="*/ 67 h 161"/>
                <a:gd name="T80" fmla="*/ 118 w 228"/>
                <a:gd name="T81" fmla="*/ 89 h 161"/>
                <a:gd name="T82" fmla="*/ 149 w 228"/>
                <a:gd name="T83" fmla="*/ 8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28" h="161">
                  <a:moveTo>
                    <a:pt x="180" y="90"/>
                  </a:moveTo>
                  <a:cubicBezTo>
                    <a:pt x="172" y="87"/>
                    <a:pt x="164" y="84"/>
                    <a:pt x="156" y="80"/>
                  </a:cubicBezTo>
                  <a:cubicBezTo>
                    <a:pt x="149" y="65"/>
                    <a:pt x="149" y="65"/>
                    <a:pt x="149" y="65"/>
                  </a:cubicBezTo>
                  <a:cubicBezTo>
                    <a:pt x="149" y="64"/>
                    <a:pt x="148" y="63"/>
                    <a:pt x="147" y="63"/>
                  </a:cubicBezTo>
                  <a:cubicBezTo>
                    <a:pt x="146" y="63"/>
                    <a:pt x="146" y="63"/>
                    <a:pt x="146" y="63"/>
                  </a:cubicBezTo>
                  <a:cubicBezTo>
                    <a:pt x="146" y="51"/>
                    <a:pt x="146" y="51"/>
                    <a:pt x="146" y="51"/>
                  </a:cubicBezTo>
                  <a:cubicBezTo>
                    <a:pt x="144" y="51"/>
                    <a:pt x="144" y="51"/>
                    <a:pt x="144" y="51"/>
                  </a:cubicBezTo>
                  <a:cubicBezTo>
                    <a:pt x="150" y="46"/>
                    <a:pt x="158" y="36"/>
                    <a:pt x="161" y="18"/>
                  </a:cubicBezTo>
                  <a:cubicBezTo>
                    <a:pt x="165" y="14"/>
                    <a:pt x="165" y="14"/>
                    <a:pt x="165" y="14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4" y="14"/>
                    <a:pt x="154" y="14"/>
                    <a:pt x="154" y="14"/>
                  </a:cubicBezTo>
                  <a:cubicBezTo>
                    <a:pt x="153" y="15"/>
                    <a:pt x="153" y="15"/>
                    <a:pt x="153" y="15"/>
                  </a:cubicBezTo>
                  <a:cubicBezTo>
                    <a:pt x="150" y="40"/>
                    <a:pt x="136" y="47"/>
                    <a:pt x="136" y="48"/>
                  </a:cubicBezTo>
                  <a:cubicBezTo>
                    <a:pt x="135" y="48"/>
                    <a:pt x="135" y="48"/>
                    <a:pt x="135" y="48"/>
                  </a:cubicBezTo>
                  <a:cubicBezTo>
                    <a:pt x="135" y="48"/>
                    <a:pt x="135" y="48"/>
                    <a:pt x="135" y="48"/>
                  </a:cubicBezTo>
                  <a:cubicBezTo>
                    <a:pt x="132" y="51"/>
                    <a:pt x="121" y="55"/>
                    <a:pt x="114" y="55"/>
                  </a:cubicBezTo>
                  <a:cubicBezTo>
                    <a:pt x="107" y="55"/>
                    <a:pt x="96" y="51"/>
                    <a:pt x="93" y="48"/>
                  </a:cubicBezTo>
                  <a:cubicBezTo>
                    <a:pt x="92" y="48"/>
                    <a:pt x="92" y="48"/>
                    <a:pt x="92" y="48"/>
                  </a:cubicBezTo>
                  <a:cubicBezTo>
                    <a:pt x="92" y="47"/>
                    <a:pt x="78" y="40"/>
                    <a:pt x="75" y="1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70" y="36"/>
                    <a:pt x="78" y="46"/>
                    <a:pt x="84" y="51"/>
                  </a:cubicBezTo>
                  <a:cubicBezTo>
                    <a:pt x="83" y="51"/>
                    <a:pt x="83" y="51"/>
                    <a:pt x="83" y="51"/>
                  </a:cubicBezTo>
                  <a:cubicBezTo>
                    <a:pt x="83" y="63"/>
                    <a:pt x="83" y="63"/>
                    <a:pt x="83" y="63"/>
                  </a:cubicBezTo>
                  <a:cubicBezTo>
                    <a:pt x="82" y="63"/>
                    <a:pt x="82" y="63"/>
                    <a:pt x="82" y="63"/>
                  </a:cubicBezTo>
                  <a:cubicBezTo>
                    <a:pt x="81" y="63"/>
                    <a:pt x="80" y="64"/>
                    <a:pt x="79" y="65"/>
                  </a:cubicBezTo>
                  <a:cubicBezTo>
                    <a:pt x="72" y="80"/>
                    <a:pt x="72" y="80"/>
                    <a:pt x="72" y="80"/>
                  </a:cubicBezTo>
                  <a:cubicBezTo>
                    <a:pt x="65" y="84"/>
                    <a:pt x="56" y="87"/>
                    <a:pt x="48" y="90"/>
                  </a:cubicBezTo>
                  <a:cubicBezTo>
                    <a:pt x="24" y="98"/>
                    <a:pt x="0" y="107"/>
                    <a:pt x="0" y="138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8" y="161"/>
                    <a:pt x="8" y="161"/>
                    <a:pt x="8" y="161"/>
                  </a:cubicBezTo>
                  <a:cubicBezTo>
                    <a:pt x="8" y="138"/>
                    <a:pt x="8" y="138"/>
                    <a:pt x="8" y="138"/>
                  </a:cubicBezTo>
                  <a:cubicBezTo>
                    <a:pt x="8" y="116"/>
                    <a:pt x="22" y="108"/>
                    <a:pt x="39" y="101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7" y="161"/>
                    <a:pt x="47" y="161"/>
                    <a:pt x="47" y="161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48" y="98"/>
                    <a:pt x="49" y="97"/>
                    <a:pt x="51" y="97"/>
                  </a:cubicBezTo>
                  <a:cubicBezTo>
                    <a:pt x="52" y="97"/>
                    <a:pt x="54" y="96"/>
                    <a:pt x="55" y="95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63" y="161"/>
                    <a:pt x="63" y="161"/>
                    <a:pt x="63" y="161"/>
                  </a:cubicBezTo>
                  <a:cubicBezTo>
                    <a:pt x="63" y="92"/>
                    <a:pt x="63" y="92"/>
                    <a:pt x="63" y="92"/>
                  </a:cubicBezTo>
                  <a:cubicBezTo>
                    <a:pt x="66" y="91"/>
                    <a:pt x="69" y="90"/>
                    <a:pt x="72" y="89"/>
                  </a:cubicBezTo>
                  <a:cubicBezTo>
                    <a:pt x="77" y="102"/>
                    <a:pt x="96" y="114"/>
                    <a:pt x="114" y="114"/>
                  </a:cubicBezTo>
                  <a:cubicBezTo>
                    <a:pt x="132" y="114"/>
                    <a:pt x="151" y="102"/>
                    <a:pt x="156" y="89"/>
                  </a:cubicBezTo>
                  <a:cubicBezTo>
                    <a:pt x="159" y="90"/>
                    <a:pt x="162" y="91"/>
                    <a:pt x="165" y="92"/>
                  </a:cubicBezTo>
                  <a:cubicBezTo>
                    <a:pt x="165" y="161"/>
                    <a:pt x="165" y="161"/>
                    <a:pt x="165" y="161"/>
                  </a:cubicBezTo>
                  <a:cubicBezTo>
                    <a:pt x="173" y="161"/>
                    <a:pt x="173" y="161"/>
                    <a:pt x="173" y="161"/>
                  </a:cubicBezTo>
                  <a:cubicBezTo>
                    <a:pt x="173" y="95"/>
                    <a:pt x="173" y="95"/>
                    <a:pt x="173" y="95"/>
                  </a:cubicBezTo>
                  <a:cubicBezTo>
                    <a:pt x="175" y="96"/>
                    <a:pt x="176" y="97"/>
                    <a:pt x="178" y="97"/>
                  </a:cubicBezTo>
                  <a:cubicBezTo>
                    <a:pt x="179" y="97"/>
                    <a:pt x="180" y="98"/>
                    <a:pt x="181" y="98"/>
                  </a:cubicBezTo>
                  <a:cubicBezTo>
                    <a:pt x="181" y="98"/>
                    <a:pt x="181" y="98"/>
                    <a:pt x="181" y="98"/>
                  </a:cubicBezTo>
                  <a:cubicBezTo>
                    <a:pt x="181" y="161"/>
                    <a:pt x="181" y="161"/>
                    <a:pt x="181" y="161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01"/>
                    <a:pt x="189" y="101"/>
                    <a:pt x="189" y="101"/>
                  </a:cubicBezTo>
                  <a:cubicBezTo>
                    <a:pt x="207" y="108"/>
                    <a:pt x="220" y="116"/>
                    <a:pt x="220" y="138"/>
                  </a:cubicBezTo>
                  <a:cubicBezTo>
                    <a:pt x="220" y="161"/>
                    <a:pt x="220" y="161"/>
                    <a:pt x="220" y="161"/>
                  </a:cubicBezTo>
                  <a:cubicBezTo>
                    <a:pt x="228" y="161"/>
                    <a:pt x="228" y="161"/>
                    <a:pt x="228" y="161"/>
                  </a:cubicBezTo>
                  <a:cubicBezTo>
                    <a:pt x="228" y="138"/>
                    <a:pt x="228" y="138"/>
                    <a:pt x="228" y="138"/>
                  </a:cubicBezTo>
                  <a:cubicBezTo>
                    <a:pt x="228" y="107"/>
                    <a:pt x="204" y="98"/>
                    <a:pt x="180" y="90"/>
                  </a:cubicBezTo>
                  <a:close/>
                  <a:moveTo>
                    <a:pt x="110" y="106"/>
                  </a:moveTo>
                  <a:cubicBezTo>
                    <a:pt x="94" y="104"/>
                    <a:pt x="80" y="92"/>
                    <a:pt x="79" y="83"/>
                  </a:cubicBezTo>
                  <a:cubicBezTo>
                    <a:pt x="84" y="73"/>
                    <a:pt x="84" y="73"/>
                    <a:pt x="84" y="73"/>
                  </a:cubicBezTo>
                  <a:cubicBezTo>
                    <a:pt x="110" y="89"/>
                    <a:pt x="110" y="89"/>
                    <a:pt x="110" y="89"/>
                  </a:cubicBezTo>
                  <a:lnTo>
                    <a:pt x="110" y="106"/>
                  </a:lnTo>
                  <a:close/>
                  <a:moveTo>
                    <a:pt x="90" y="67"/>
                  </a:moveTo>
                  <a:cubicBezTo>
                    <a:pt x="91" y="67"/>
                    <a:pt x="91" y="67"/>
                    <a:pt x="91" y="67"/>
                  </a:cubicBezTo>
                  <a:cubicBezTo>
                    <a:pt x="91" y="56"/>
                    <a:pt x="91" y="56"/>
                    <a:pt x="91" y="56"/>
                  </a:cubicBezTo>
                  <a:cubicBezTo>
                    <a:pt x="97" y="60"/>
                    <a:pt x="107" y="63"/>
                    <a:pt x="114" y="63"/>
                  </a:cubicBezTo>
                  <a:cubicBezTo>
                    <a:pt x="121" y="63"/>
                    <a:pt x="132" y="60"/>
                    <a:pt x="138" y="56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14" y="82"/>
                    <a:pt x="114" y="82"/>
                    <a:pt x="114" y="82"/>
                  </a:cubicBezTo>
                  <a:lnTo>
                    <a:pt x="90" y="67"/>
                  </a:lnTo>
                  <a:close/>
                  <a:moveTo>
                    <a:pt x="118" y="106"/>
                  </a:moveTo>
                  <a:cubicBezTo>
                    <a:pt x="118" y="89"/>
                    <a:pt x="118" y="89"/>
                    <a:pt x="118" y="89"/>
                  </a:cubicBezTo>
                  <a:cubicBezTo>
                    <a:pt x="144" y="73"/>
                    <a:pt x="144" y="73"/>
                    <a:pt x="144" y="73"/>
                  </a:cubicBezTo>
                  <a:cubicBezTo>
                    <a:pt x="149" y="83"/>
                    <a:pt x="149" y="83"/>
                    <a:pt x="149" y="83"/>
                  </a:cubicBezTo>
                  <a:cubicBezTo>
                    <a:pt x="149" y="92"/>
                    <a:pt x="134" y="104"/>
                    <a:pt x="118" y="1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92">
              <a:extLst>
                <a:ext uri="{FF2B5EF4-FFF2-40B4-BE49-F238E27FC236}">
                  <a16:creationId xmlns:a16="http://schemas.microsoft.com/office/drawing/2014/main" id="{CE4E98FA-E4F6-54AB-9F80-6CF749EDC6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43926" y="4835525"/>
              <a:ext cx="474663" cy="304800"/>
            </a:xfrm>
            <a:custGeom>
              <a:avLst/>
              <a:gdLst>
                <a:gd name="T0" fmla="*/ 12 w 134"/>
                <a:gd name="T1" fmla="*/ 86 h 86"/>
                <a:gd name="T2" fmla="*/ 122 w 134"/>
                <a:gd name="T3" fmla="*/ 86 h 86"/>
                <a:gd name="T4" fmla="*/ 126 w 134"/>
                <a:gd name="T5" fmla="*/ 86 h 86"/>
                <a:gd name="T6" fmla="*/ 134 w 134"/>
                <a:gd name="T7" fmla="*/ 86 h 86"/>
                <a:gd name="T8" fmla="*/ 134 w 134"/>
                <a:gd name="T9" fmla="*/ 78 h 86"/>
                <a:gd name="T10" fmla="*/ 126 w 134"/>
                <a:gd name="T11" fmla="*/ 78 h 86"/>
                <a:gd name="T12" fmla="*/ 126 w 134"/>
                <a:gd name="T13" fmla="*/ 67 h 86"/>
                <a:gd name="T14" fmla="*/ 79 w 134"/>
                <a:gd name="T15" fmla="*/ 9 h 86"/>
                <a:gd name="T16" fmla="*/ 79 w 134"/>
                <a:gd name="T17" fmla="*/ 0 h 86"/>
                <a:gd name="T18" fmla="*/ 55 w 134"/>
                <a:gd name="T19" fmla="*/ 0 h 86"/>
                <a:gd name="T20" fmla="*/ 55 w 134"/>
                <a:gd name="T21" fmla="*/ 9 h 86"/>
                <a:gd name="T22" fmla="*/ 8 w 134"/>
                <a:gd name="T23" fmla="*/ 67 h 86"/>
                <a:gd name="T24" fmla="*/ 8 w 134"/>
                <a:gd name="T25" fmla="*/ 78 h 86"/>
                <a:gd name="T26" fmla="*/ 0 w 134"/>
                <a:gd name="T27" fmla="*/ 78 h 86"/>
                <a:gd name="T28" fmla="*/ 0 w 134"/>
                <a:gd name="T29" fmla="*/ 86 h 86"/>
                <a:gd name="T30" fmla="*/ 8 w 134"/>
                <a:gd name="T31" fmla="*/ 86 h 86"/>
                <a:gd name="T32" fmla="*/ 12 w 134"/>
                <a:gd name="T33" fmla="*/ 86 h 86"/>
                <a:gd name="T34" fmla="*/ 63 w 134"/>
                <a:gd name="T35" fmla="*/ 8 h 86"/>
                <a:gd name="T36" fmla="*/ 71 w 134"/>
                <a:gd name="T37" fmla="*/ 8 h 86"/>
                <a:gd name="T38" fmla="*/ 71 w 134"/>
                <a:gd name="T39" fmla="*/ 32 h 86"/>
                <a:gd name="T40" fmla="*/ 67 w 134"/>
                <a:gd name="T41" fmla="*/ 31 h 86"/>
                <a:gd name="T42" fmla="*/ 63 w 134"/>
                <a:gd name="T43" fmla="*/ 32 h 86"/>
                <a:gd name="T44" fmla="*/ 63 w 134"/>
                <a:gd name="T45" fmla="*/ 8 h 86"/>
                <a:gd name="T46" fmla="*/ 67 w 134"/>
                <a:gd name="T47" fmla="*/ 39 h 86"/>
                <a:gd name="T48" fmla="*/ 79 w 134"/>
                <a:gd name="T49" fmla="*/ 51 h 86"/>
                <a:gd name="T50" fmla="*/ 67 w 134"/>
                <a:gd name="T51" fmla="*/ 63 h 86"/>
                <a:gd name="T52" fmla="*/ 55 w 134"/>
                <a:gd name="T53" fmla="*/ 51 h 86"/>
                <a:gd name="T54" fmla="*/ 67 w 134"/>
                <a:gd name="T55" fmla="*/ 39 h 86"/>
                <a:gd name="T56" fmla="*/ 16 w 134"/>
                <a:gd name="T57" fmla="*/ 67 h 86"/>
                <a:gd name="T58" fmla="*/ 55 w 134"/>
                <a:gd name="T59" fmla="*/ 17 h 86"/>
                <a:gd name="T60" fmla="*/ 55 w 134"/>
                <a:gd name="T61" fmla="*/ 35 h 86"/>
                <a:gd name="T62" fmla="*/ 55 w 134"/>
                <a:gd name="T63" fmla="*/ 35 h 86"/>
                <a:gd name="T64" fmla="*/ 47 w 134"/>
                <a:gd name="T65" fmla="*/ 51 h 86"/>
                <a:gd name="T66" fmla="*/ 67 w 134"/>
                <a:gd name="T67" fmla="*/ 70 h 86"/>
                <a:gd name="T68" fmla="*/ 87 w 134"/>
                <a:gd name="T69" fmla="*/ 51 h 86"/>
                <a:gd name="T70" fmla="*/ 79 w 134"/>
                <a:gd name="T71" fmla="*/ 35 h 86"/>
                <a:gd name="T72" fmla="*/ 79 w 134"/>
                <a:gd name="T73" fmla="*/ 35 h 86"/>
                <a:gd name="T74" fmla="*/ 79 w 134"/>
                <a:gd name="T75" fmla="*/ 17 h 86"/>
                <a:gd name="T76" fmla="*/ 118 w 134"/>
                <a:gd name="T77" fmla="*/ 67 h 86"/>
                <a:gd name="T78" fmla="*/ 118 w 134"/>
                <a:gd name="T79" fmla="*/ 78 h 86"/>
                <a:gd name="T80" fmla="*/ 16 w 134"/>
                <a:gd name="T81" fmla="*/ 78 h 86"/>
                <a:gd name="T82" fmla="*/ 16 w 134"/>
                <a:gd name="T83" fmla="*/ 6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4" h="86">
                  <a:moveTo>
                    <a:pt x="12" y="86"/>
                  </a:moveTo>
                  <a:cubicBezTo>
                    <a:pt x="122" y="86"/>
                    <a:pt x="122" y="86"/>
                    <a:pt x="122" y="86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34" y="86"/>
                    <a:pt x="134" y="86"/>
                    <a:pt x="134" y="86"/>
                  </a:cubicBezTo>
                  <a:cubicBezTo>
                    <a:pt x="134" y="78"/>
                    <a:pt x="134" y="78"/>
                    <a:pt x="134" y="78"/>
                  </a:cubicBezTo>
                  <a:cubicBezTo>
                    <a:pt x="126" y="78"/>
                    <a:pt x="126" y="78"/>
                    <a:pt x="126" y="78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26" y="39"/>
                    <a:pt x="106" y="14"/>
                    <a:pt x="79" y="9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28" y="14"/>
                    <a:pt x="8" y="39"/>
                    <a:pt x="8" y="67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8" y="86"/>
                    <a:pt x="8" y="86"/>
                    <a:pt x="8" y="86"/>
                  </a:cubicBezTo>
                  <a:lnTo>
                    <a:pt x="12" y="86"/>
                  </a:lnTo>
                  <a:close/>
                  <a:moveTo>
                    <a:pt x="63" y="8"/>
                  </a:moveTo>
                  <a:cubicBezTo>
                    <a:pt x="71" y="8"/>
                    <a:pt x="71" y="8"/>
                    <a:pt x="71" y="8"/>
                  </a:cubicBezTo>
                  <a:cubicBezTo>
                    <a:pt x="71" y="32"/>
                    <a:pt x="71" y="32"/>
                    <a:pt x="71" y="32"/>
                  </a:cubicBezTo>
                  <a:cubicBezTo>
                    <a:pt x="70" y="31"/>
                    <a:pt x="68" y="31"/>
                    <a:pt x="67" y="31"/>
                  </a:cubicBezTo>
                  <a:cubicBezTo>
                    <a:pt x="66" y="31"/>
                    <a:pt x="64" y="31"/>
                    <a:pt x="63" y="32"/>
                  </a:cubicBezTo>
                  <a:lnTo>
                    <a:pt x="63" y="8"/>
                  </a:lnTo>
                  <a:close/>
                  <a:moveTo>
                    <a:pt x="67" y="39"/>
                  </a:moveTo>
                  <a:cubicBezTo>
                    <a:pt x="74" y="39"/>
                    <a:pt x="79" y="44"/>
                    <a:pt x="79" y="51"/>
                  </a:cubicBezTo>
                  <a:cubicBezTo>
                    <a:pt x="79" y="57"/>
                    <a:pt x="74" y="63"/>
                    <a:pt x="67" y="63"/>
                  </a:cubicBezTo>
                  <a:cubicBezTo>
                    <a:pt x="61" y="63"/>
                    <a:pt x="55" y="57"/>
                    <a:pt x="55" y="51"/>
                  </a:cubicBezTo>
                  <a:cubicBezTo>
                    <a:pt x="55" y="44"/>
                    <a:pt x="61" y="39"/>
                    <a:pt x="67" y="39"/>
                  </a:cubicBezTo>
                  <a:close/>
                  <a:moveTo>
                    <a:pt x="16" y="67"/>
                  </a:moveTo>
                  <a:cubicBezTo>
                    <a:pt x="16" y="43"/>
                    <a:pt x="33" y="22"/>
                    <a:pt x="55" y="1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1" y="39"/>
                    <a:pt x="47" y="44"/>
                    <a:pt x="47" y="51"/>
                  </a:cubicBezTo>
                  <a:cubicBezTo>
                    <a:pt x="47" y="62"/>
                    <a:pt x="56" y="70"/>
                    <a:pt x="67" y="70"/>
                  </a:cubicBezTo>
                  <a:cubicBezTo>
                    <a:pt x="78" y="70"/>
                    <a:pt x="87" y="62"/>
                    <a:pt x="87" y="51"/>
                  </a:cubicBezTo>
                  <a:cubicBezTo>
                    <a:pt x="87" y="44"/>
                    <a:pt x="84" y="39"/>
                    <a:pt x="79" y="35"/>
                  </a:cubicBezTo>
                  <a:cubicBezTo>
                    <a:pt x="79" y="35"/>
                    <a:pt x="79" y="35"/>
                    <a:pt x="79" y="35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102" y="22"/>
                    <a:pt x="118" y="43"/>
                    <a:pt x="118" y="67"/>
                  </a:cubicBezTo>
                  <a:cubicBezTo>
                    <a:pt x="118" y="78"/>
                    <a:pt x="118" y="78"/>
                    <a:pt x="118" y="78"/>
                  </a:cubicBezTo>
                  <a:cubicBezTo>
                    <a:pt x="16" y="78"/>
                    <a:pt x="16" y="78"/>
                    <a:pt x="16" y="78"/>
                  </a:cubicBezTo>
                  <a:lnTo>
                    <a:pt x="16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Rectangle 93">
              <a:extLst>
                <a:ext uri="{FF2B5EF4-FFF2-40B4-BE49-F238E27FC236}">
                  <a16:creationId xmlns:a16="http://schemas.microsoft.com/office/drawing/2014/main" id="{CF0A8FDB-07EF-429B-D5D2-3B67DE0E89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6638" y="5672138"/>
              <a:ext cx="249238" cy="2381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Rectangle 94">
              <a:extLst>
                <a:ext uri="{FF2B5EF4-FFF2-40B4-BE49-F238E27FC236}">
                  <a16:creationId xmlns:a16="http://schemas.microsoft.com/office/drawing/2014/main" id="{B118AE1F-D064-2755-C60F-7FEAF82216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6638" y="5614988"/>
              <a:ext cx="249238" cy="285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Rectangle 95">
              <a:extLst>
                <a:ext uri="{FF2B5EF4-FFF2-40B4-BE49-F238E27FC236}">
                  <a16:creationId xmlns:a16="http://schemas.microsoft.com/office/drawing/2014/main" id="{0A0B4650-23D3-5011-754F-AC4621513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80476" y="5002213"/>
              <a:ext cx="25400" cy="285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Rectangle 96">
              <a:extLst>
                <a:ext uri="{FF2B5EF4-FFF2-40B4-BE49-F238E27FC236}">
                  <a16:creationId xmlns:a16="http://schemas.microsoft.com/office/drawing/2014/main" id="{C64B188C-14BD-B17C-B65B-F46680EFD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6638" y="5002213"/>
              <a:ext cx="28575" cy="285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C4BCAE0-EE2C-3216-2410-5376F4CDEC51}"/>
              </a:ext>
            </a:extLst>
          </p:cNvPr>
          <p:cNvGrpSpPr/>
          <p:nvPr/>
        </p:nvGrpSpPr>
        <p:grpSpPr>
          <a:xfrm>
            <a:off x="4618942" y="2061953"/>
            <a:ext cx="388164" cy="388901"/>
            <a:chOff x="4578351" y="4945063"/>
            <a:chExt cx="835025" cy="836612"/>
          </a:xfrm>
          <a:solidFill>
            <a:schemeClr val="tx2"/>
          </a:solidFill>
        </p:grpSpPr>
        <p:sp>
          <p:nvSpPr>
            <p:cNvPr id="67" name="Freeform 103">
              <a:extLst>
                <a:ext uri="{FF2B5EF4-FFF2-40B4-BE49-F238E27FC236}">
                  <a16:creationId xmlns:a16="http://schemas.microsoft.com/office/drawing/2014/main" id="{252F90B3-82E2-E681-A972-FBA3D7AD50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8351" y="4945063"/>
              <a:ext cx="835025" cy="836612"/>
            </a:xfrm>
            <a:custGeom>
              <a:avLst/>
              <a:gdLst>
                <a:gd name="T0" fmla="*/ 217 w 236"/>
                <a:gd name="T1" fmla="*/ 0 h 236"/>
                <a:gd name="T2" fmla="*/ 199 w 236"/>
                <a:gd name="T3" fmla="*/ 19 h 236"/>
                <a:gd name="T4" fmla="*/ 199 w 236"/>
                <a:gd name="T5" fmla="*/ 19 h 236"/>
                <a:gd name="T6" fmla="*/ 199 w 236"/>
                <a:gd name="T7" fmla="*/ 19 h 236"/>
                <a:gd name="T8" fmla="*/ 199 w 236"/>
                <a:gd name="T9" fmla="*/ 30 h 236"/>
                <a:gd name="T10" fmla="*/ 37 w 236"/>
                <a:gd name="T11" fmla="*/ 30 h 236"/>
                <a:gd name="T12" fmla="*/ 37 w 236"/>
                <a:gd name="T13" fmla="*/ 19 h 236"/>
                <a:gd name="T14" fmla="*/ 37 w 236"/>
                <a:gd name="T15" fmla="*/ 19 h 236"/>
                <a:gd name="T16" fmla="*/ 18 w 236"/>
                <a:gd name="T17" fmla="*/ 0 h 236"/>
                <a:gd name="T18" fmla="*/ 5 w 236"/>
                <a:gd name="T19" fmla="*/ 6 h 236"/>
                <a:gd name="T20" fmla="*/ 0 w 236"/>
                <a:gd name="T21" fmla="*/ 19 h 236"/>
                <a:gd name="T22" fmla="*/ 0 w 236"/>
                <a:gd name="T23" fmla="*/ 19 h 236"/>
                <a:gd name="T24" fmla="*/ 0 w 236"/>
                <a:gd name="T25" fmla="*/ 218 h 236"/>
                <a:gd name="T26" fmla="*/ 0 w 236"/>
                <a:gd name="T27" fmla="*/ 218 h 236"/>
                <a:gd name="T28" fmla="*/ 0 w 236"/>
                <a:gd name="T29" fmla="*/ 218 h 236"/>
                <a:gd name="T30" fmla="*/ 19 w 236"/>
                <a:gd name="T31" fmla="*/ 236 h 236"/>
                <a:gd name="T32" fmla="*/ 19 w 236"/>
                <a:gd name="T33" fmla="*/ 236 h 236"/>
                <a:gd name="T34" fmla="*/ 217 w 236"/>
                <a:gd name="T35" fmla="*/ 236 h 236"/>
                <a:gd name="T36" fmla="*/ 236 w 236"/>
                <a:gd name="T37" fmla="*/ 218 h 236"/>
                <a:gd name="T38" fmla="*/ 236 w 236"/>
                <a:gd name="T39" fmla="*/ 218 h 236"/>
                <a:gd name="T40" fmla="*/ 236 w 236"/>
                <a:gd name="T41" fmla="*/ 19 h 236"/>
                <a:gd name="T42" fmla="*/ 230 w 236"/>
                <a:gd name="T43" fmla="*/ 6 h 236"/>
                <a:gd name="T44" fmla="*/ 217 w 236"/>
                <a:gd name="T45" fmla="*/ 0 h 236"/>
                <a:gd name="T46" fmla="*/ 7 w 236"/>
                <a:gd name="T47" fmla="*/ 19 h 236"/>
                <a:gd name="T48" fmla="*/ 7 w 236"/>
                <a:gd name="T49" fmla="*/ 19 h 236"/>
                <a:gd name="T50" fmla="*/ 11 w 236"/>
                <a:gd name="T51" fmla="*/ 11 h 236"/>
                <a:gd name="T52" fmla="*/ 18 w 236"/>
                <a:gd name="T53" fmla="*/ 8 h 236"/>
                <a:gd name="T54" fmla="*/ 30 w 236"/>
                <a:gd name="T55" fmla="*/ 19 h 236"/>
                <a:gd name="T56" fmla="*/ 29 w 236"/>
                <a:gd name="T57" fmla="*/ 203 h 236"/>
                <a:gd name="T58" fmla="*/ 18 w 236"/>
                <a:gd name="T59" fmla="*/ 199 h 236"/>
                <a:gd name="T60" fmla="*/ 18 w 236"/>
                <a:gd name="T61" fmla="*/ 199 h 236"/>
                <a:gd name="T62" fmla="*/ 7 w 236"/>
                <a:gd name="T63" fmla="*/ 203 h 236"/>
                <a:gd name="T64" fmla="*/ 7 w 236"/>
                <a:gd name="T65" fmla="*/ 19 h 236"/>
                <a:gd name="T66" fmla="*/ 217 w 236"/>
                <a:gd name="T67" fmla="*/ 229 h 236"/>
                <a:gd name="T68" fmla="*/ 217 w 236"/>
                <a:gd name="T69" fmla="*/ 229 h 236"/>
                <a:gd name="T70" fmla="*/ 18 w 236"/>
                <a:gd name="T71" fmla="*/ 229 h 236"/>
                <a:gd name="T72" fmla="*/ 7 w 236"/>
                <a:gd name="T73" fmla="*/ 218 h 236"/>
                <a:gd name="T74" fmla="*/ 11 w 236"/>
                <a:gd name="T75" fmla="*/ 210 h 236"/>
                <a:gd name="T76" fmla="*/ 18 w 236"/>
                <a:gd name="T77" fmla="*/ 207 h 236"/>
                <a:gd name="T78" fmla="*/ 18 w 236"/>
                <a:gd name="T79" fmla="*/ 207 h 236"/>
                <a:gd name="T80" fmla="*/ 29 w 236"/>
                <a:gd name="T81" fmla="*/ 218 h 236"/>
                <a:gd name="T82" fmla="*/ 37 w 236"/>
                <a:gd name="T83" fmla="*/ 218 h 236"/>
                <a:gd name="T84" fmla="*/ 37 w 236"/>
                <a:gd name="T85" fmla="*/ 37 h 236"/>
                <a:gd name="T86" fmla="*/ 199 w 236"/>
                <a:gd name="T87" fmla="*/ 37 h 236"/>
                <a:gd name="T88" fmla="*/ 199 w 236"/>
                <a:gd name="T89" fmla="*/ 217 h 236"/>
                <a:gd name="T90" fmla="*/ 199 w 236"/>
                <a:gd name="T91" fmla="*/ 218 h 236"/>
                <a:gd name="T92" fmla="*/ 199 w 236"/>
                <a:gd name="T93" fmla="*/ 218 h 236"/>
                <a:gd name="T94" fmla="*/ 206 w 236"/>
                <a:gd name="T95" fmla="*/ 218 h 236"/>
                <a:gd name="T96" fmla="*/ 206 w 236"/>
                <a:gd name="T97" fmla="*/ 217 h 236"/>
                <a:gd name="T98" fmla="*/ 217 w 236"/>
                <a:gd name="T99" fmla="*/ 207 h 236"/>
                <a:gd name="T100" fmla="*/ 225 w 236"/>
                <a:gd name="T101" fmla="*/ 210 h 236"/>
                <a:gd name="T102" fmla="*/ 228 w 236"/>
                <a:gd name="T103" fmla="*/ 218 h 236"/>
                <a:gd name="T104" fmla="*/ 217 w 236"/>
                <a:gd name="T105" fmla="*/ 229 h 236"/>
                <a:gd name="T106" fmla="*/ 228 w 236"/>
                <a:gd name="T107" fmla="*/ 203 h 236"/>
                <a:gd name="T108" fmla="*/ 217 w 236"/>
                <a:gd name="T109" fmla="*/ 199 h 236"/>
                <a:gd name="T110" fmla="*/ 206 w 236"/>
                <a:gd name="T111" fmla="*/ 203 h 236"/>
                <a:gd name="T112" fmla="*/ 206 w 236"/>
                <a:gd name="T113" fmla="*/ 19 h 236"/>
                <a:gd name="T114" fmla="*/ 206 w 236"/>
                <a:gd name="T115" fmla="*/ 19 h 236"/>
                <a:gd name="T116" fmla="*/ 206 w 236"/>
                <a:gd name="T117" fmla="*/ 19 h 236"/>
                <a:gd name="T118" fmla="*/ 217 w 236"/>
                <a:gd name="T119" fmla="*/ 8 h 236"/>
                <a:gd name="T120" fmla="*/ 225 w 236"/>
                <a:gd name="T121" fmla="*/ 11 h 236"/>
                <a:gd name="T122" fmla="*/ 228 w 236"/>
                <a:gd name="T123" fmla="*/ 19 h 236"/>
                <a:gd name="T124" fmla="*/ 228 w 236"/>
                <a:gd name="T125" fmla="*/ 203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6" h="236">
                  <a:moveTo>
                    <a:pt x="217" y="0"/>
                  </a:moveTo>
                  <a:cubicBezTo>
                    <a:pt x="207" y="0"/>
                    <a:pt x="199" y="9"/>
                    <a:pt x="199" y="19"/>
                  </a:cubicBezTo>
                  <a:cubicBezTo>
                    <a:pt x="199" y="19"/>
                    <a:pt x="199" y="19"/>
                    <a:pt x="199" y="19"/>
                  </a:cubicBezTo>
                  <a:cubicBezTo>
                    <a:pt x="199" y="19"/>
                    <a:pt x="199" y="19"/>
                    <a:pt x="199" y="19"/>
                  </a:cubicBezTo>
                  <a:cubicBezTo>
                    <a:pt x="199" y="30"/>
                    <a:pt x="199" y="30"/>
                    <a:pt x="199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9"/>
                    <a:pt x="29" y="0"/>
                    <a:pt x="18" y="0"/>
                  </a:cubicBezTo>
                  <a:cubicBezTo>
                    <a:pt x="13" y="0"/>
                    <a:pt x="9" y="2"/>
                    <a:pt x="5" y="6"/>
                  </a:cubicBezTo>
                  <a:cubicBezTo>
                    <a:pt x="2" y="9"/>
                    <a:pt x="0" y="14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228"/>
                    <a:pt x="8" y="236"/>
                    <a:pt x="19" y="236"/>
                  </a:cubicBezTo>
                  <a:cubicBezTo>
                    <a:pt x="19" y="236"/>
                    <a:pt x="19" y="236"/>
                    <a:pt x="19" y="236"/>
                  </a:cubicBezTo>
                  <a:cubicBezTo>
                    <a:pt x="217" y="236"/>
                    <a:pt x="217" y="236"/>
                    <a:pt x="217" y="236"/>
                  </a:cubicBezTo>
                  <a:cubicBezTo>
                    <a:pt x="227" y="236"/>
                    <a:pt x="236" y="228"/>
                    <a:pt x="236" y="218"/>
                  </a:cubicBezTo>
                  <a:cubicBezTo>
                    <a:pt x="236" y="218"/>
                    <a:pt x="236" y="218"/>
                    <a:pt x="236" y="218"/>
                  </a:cubicBezTo>
                  <a:cubicBezTo>
                    <a:pt x="236" y="19"/>
                    <a:pt x="236" y="19"/>
                    <a:pt x="236" y="19"/>
                  </a:cubicBezTo>
                  <a:cubicBezTo>
                    <a:pt x="236" y="14"/>
                    <a:pt x="234" y="9"/>
                    <a:pt x="230" y="6"/>
                  </a:cubicBezTo>
                  <a:cubicBezTo>
                    <a:pt x="227" y="2"/>
                    <a:pt x="222" y="0"/>
                    <a:pt x="217" y="0"/>
                  </a:cubicBezTo>
                  <a:moveTo>
                    <a:pt x="7" y="19"/>
                  </a:moveTo>
                  <a:cubicBezTo>
                    <a:pt x="7" y="19"/>
                    <a:pt x="7" y="19"/>
                    <a:pt x="7" y="19"/>
                  </a:cubicBezTo>
                  <a:cubicBezTo>
                    <a:pt x="7" y="16"/>
                    <a:pt x="8" y="13"/>
                    <a:pt x="11" y="11"/>
                  </a:cubicBezTo>
                  <a:cubicBezTo>
                    <a:pt x="13" y="9"/>
                    <a:pt x="15" y="8"/>
                    <a:pt x="18" y="8"/>
                  </a:cubicBezTo>
                  <a:cubicBezTo>
                    <a:pt x="24" y="8"/>
                    <a:pt x="30" y="13"/>
                    <a:pt x="30" y="19"/>
                  </a:cubicBezTo>
                  <a:cubicBezTo>
                    <a:pt x="29" y="203"/>
                    <a:pt x="29" y="203"/>
                    <a:pt x="29" y="203"/>
                  </a:cubicBezTo>
                  <a:cubicBezTo>
                    <a:pt x="26" y="201"/>
                    <a:pt x="23" y="199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4" y="199"/>
                    <a:pt x="10" y="201"/>
                    <a:pt x="7" y="203"/>
                  </a:cubicBezTo>
                  <a:lnTo>
                    <a:pt x="7" y="19"/>
                  </a:lnTo>
                  <a:close/>
                  <a:moveTo>
                    <a:pt x="217" y="229"/>
                  </a:moveTo>
                  <a:cubicBezTo>
                    <a:pt x="217" y="229"/>
                    <a:pt x="217" y="229"/>
                    <a:pt x="217" y="229"/>
                  </a:cubicBezTo>
                  <a:cubicBezTo>
                    <a:pt x="18" y="229"/>
                    <a:pt x="18" y="229"/>
                    <a:pt x="18" y="229"/>
                  </a:cubicBezTo>
                  <a:cubicBezTo>
                    <a:pt x="12" y="229"/>
                    <a:pt x="7" y="224"/>
                    <a:pt x="7" y="218"/>
                  </a:cubicBezTo>
                  <a:cubicBezTo>
                    <a:pt x="7" y="215"/>
                    <a:pt x="8" y="212"/>
                    <a:pt x="11" y="210"/>
                  </a:cubicBezTo>
                  <a:cubicBezTo>
                    <a:pt x="13" y="208"/>
                    <a:pt x="15" y="207"/>
                    <a:pt x="18" y="207"/>
                  </a:cubicBezTo>
                  <a:cubicBezTo>
                    <a:pt x="18" y="207"/>
                    <a:pt x="18" y="207"/>
                    <a:pt x="18" y="207"/>
                  </a:cubicBezTo>
                  <a:cubicBezTo>
                    <a:pt x="24" y="207"/>
                    <a:pt x="29" y="212"/>
                    <a:pt x="29" y="218"/>
                  </a:cubicBezTo>
                  <a:cubicBezTo>
                    <a:pt x="37" y="218"/>
                    <a:pt x="37" y="218"/>
                    <a:pt x="37" y="218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199" y="37"/>
                    <a:pt x="199" y="37"/>
                    <a:pt x="199" y="37"/>
                  </a:cubicBezTo>
                  <a:cubicBezTo>
                    <a:pt x="199" y="217"/>
                    <a:pt x="199" y="217"/>
                    <a:pt x="199" y="217"/>
                  </a:cubicBezTo>
                  <a:cubicBezTo>
                    <a:pt x="199" y="217"/>
                    <a:pt x="199" y="218"/>
                    <a:pt x="199" y="218"/>
                  </a:cubicBezTo>
                  <a:cubicBezTo>
                    <a:pt x="199" y="218"/>
                    <a:pt x="199" y="218"/>
                    <a:pt x="199" y="218"/>
                  </a:cubicBezTo>
                  <a:cubicBezTo>
                    <a:pt x="206" y="218"/>
                    <a:pt x="206" y="218"/>
                    <a:pt x="206" y="218"/>
                  </a:cubicBezTo>
                  <a:cubicBezTo>
                    <a:pt x="206" y="217"/>
                    <a:pt x="206" y="217"/>
                    <a:pt x="206" y="217"/>
                  </a:cubicBezTo>
                  <a:cubicBezTo>
                    <a:pt x="207" y="211"/>
                    <a:pt x="211" y="207"/>
                    <a:pt x="217" y="207"/>
                  </a:cubicBezTo>
                  <a:cubicBezTo>
                    <a:pt x="220" y="207"/>
                    <a:pt x="223" y="208"/>
                    <a:pt x="225" y="210"/>
                  </a:cubicBezTo>
                  <a:cubicBezTo>
                    <a:pt x="227" y="212"/>
                    <a:pt x="228" y="215"/>
                    <a:pt x="228" y="218"/>
                  </a:cubicBezTo>
                  <a:cubicBezTo>
                    <a:pt x="228" y="224"/>
                    <a:pt x="223" y="229"/>
                    <a:pt x="217" y="229"/>
                  </a:cubicBezTo>
                  <a:moveTo>
                    <a:pt x="228" y="203"/>
                  </a:moveTo>
                  <a:cubicBezTo>
                    <a:pt x="225" y="201"/>
                    <a:pt x="221" y="199"/>
                    <a:pt x="217" y="199"/>
                  </a:cubicBezTo>
                  <a:cubicBezTo>
                    <a:pt x="213" y="199"/>
                    <a:pt x="209" y="201"/>
                    <a:pt x="206" y="203"/>
                  </a:cubicBezTo>
                  <a:cubicBezTo>
                    <a:pt x="206" y="19"/>
                    <a:pt x="206" y="19"/>
                    <a:pt x="206" y="19"/>
                  </a:cubicBezTo>
                  <a:cubicBezTo>
                    <a:pt x="206" y="19"/>
                    <a:pt x="206" y="19"/>
                    <a:pt x="206" y="19"/>
                  </a:cubicBezTo>
                  <a:cubicBezTo>
                    <a:pt x="206" y="19"/>
                    <a:pt x="206" y="19"/>
                    <a:pt x="206" y="19"/>
                  </a:cubicBezTo>
                  <a:cubicBezTo>
                    <a:pt x="206" y="13"/>
                    <a:pt x="211" y="8"/>
                    <a:pt x="217" y="8"/>
                  </a:cubicBezTo>
                  <a:cubicBezTo>
                    <a:pt x="220" y="8"/>
                    <a:pt x="223" y="9"/>
                    <a:pt x="225" y="11"/>
                  </a:cubicBezTo>
                  <a:cubicBezTo>
                    <a:pt x="227" y="13"/>
                    <a:pt x="228" y="16"/>
                    <a:pt x="228" y="19"/>
                  </a:cubicBezTo>
                  <a:lnTo>
                    <a:pt x="228" y="20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104">
              <a:extLst>
                <a:ext uri="{FF2B5EF4-FFF2-40B4-BE49-F238E27FC236}">
                  <a16:creationId xmlns:a16="http://schemas.microsoft.com/office/drawing/2014/main" id="{FB84B1DE-9493-2EE7-F244-EFC07652B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926" y="5157788"/>
              <a:ext cx="520700" cy="520700"/>
            </a:xfrm>
            <a:custGeom>
              <a:avLst/>
              <a:gdLst>
                <a:gd name="T0" fmla="*/ 281 w 328"/>
                <a:gd name="T1" fmla="*/ 16 h 328"/>
                <a:gd name="T2" fmla="*/ 312 w 328"/>
                <a:gd name="T3" fmla="*/ 16 h 328"/>
                <a:gd name="T4" fmla="*/ 312 w 328"/>
                <a:gd name="T5" fmla="*/ 156 h 328"/>
                <a:gd name="T6" fmla="*/ 198 w 328"/>
                <a:gd name="T7" fmla="*/ 156 h 328"/>
                <a:gd name="T8" fmla="*/ 198 w 328"/>
                <a:gd name="T9" fmla="*/ 172 h 328"/>
                <a:gd name="T10" fmla="*/ 312 w 328"/>
                <a:gd name="T11" fmla="*/ 172 h 328"/>
                <a:gd name="T12" fmla="*/ 312 w 328"/>
                <a:gd name="T13" fmla="*/ 313 h 328"/>
                <a:gd name="T14" fmla="*/ 165 w 328"/>
                <a:gd name="T15" fmla="*/ 313 h 328"/>
                <a:gd name="T16" fmla="*/ 165 w 328"/>
                <a:gd name="T17" fmla="*/ 263 h 328"/>
                <a:gd name="T18" fmla="*/ 149 w 328"/>
                <a:gd name="T19" fmla="*/ 263 h 328"/>
                <a:gd name="T20" fmla="*/ 149 w 328"/>
                <a:gd name="T21" fmla="*/ 313 h 328"/>
                <a:gd name="T22" fmla="*/ 18 w 328"/>
                <a:gd name="T23" fmla="*/ 313 h 328"/>
                <a:gd name="T24" fmla="*/ 18 w 328"/>
                <a:gd name="T25" fmla="*/ 172 h 328"/>
                <a:gd name="T26" fmla="*/ 149 w 328"/>
                <a:gd name="T27" fmla="*/ 172 h 328"/>
                <a:gd name="T28" fmla="*/ 149 w 328"/>
                <a:gd name="T29" fmla="*/ 230 h 328"/>
                <a:gd name="T30" fmla="*/ 165 w 328"/>
                <a:gd name="T31" fmla="*/ 230 h 328"/>
                <a:gd name="T32" fmla="*/ 165 w 328"/>
                <a:gd name="T33" fmla="*/ 98 h 328"/>
                <a:gd name="T34" fmla="*/ 149 w 328"/>
                <a:gd name="T35" fmla="*/ 98 h 328"/>
                <a:gd name="T36" fmla="*/ 149 w 328"/>
                <a:gd name="T37" fmla="*/ 156 h 328"/>
                <a:gd name="T38" fmla="*/ 18 w 328"/>
                <a:gd name="T39" fmla="*/ 156 h 328"/>
                <a:gd name="T40" fmla="*/ 18 w 328"/>
                <a:gd name="T41" fmla="*/ 16 h 328"/>
                <a:gd name="T42" fmla="*/ 149 w 328"/>
                <a:gd name="T43" fmla="*/ 16 h 328"/>
                <a:gd name="T44" fmla="*/ 149 w 328"/>
                <a:gd name="T45" fmla="*/ 65 h 328"/>
                <a:gd name="T46" fmla="*/ 165 w 328"/>
                <a:gd name="T47" fmla="*/ 65 h 328"/>
                <a:gd name="T48" fmla="*/ 165 w 328"/>
                <a:gd name="T49" fmla="*/ 16 h 328"/>
                <a:gd name="T50" fmla="*/ 232 w 328"/>
                <a:gd name="T51" fmla="*/ 16 h 328"/>
                <a:gd name="T52" fmla="*/ 232 w 328"/>
                <a:gd name="T53" fmla="*/ 0 h 328"/>
                <a:gd name="T54" fmla="*/ 0 w 328"/>
                <a:gd name="T55" fmla="*/ 0 h 328"/>
                <a:gd name="T56" fmla="*/ 0 w 328"/>
                <a:gd name="T57" fmla="*/ 328 h 328"/>
                <a:gd name="T58" fmla="*/ 328 w 328"/>
                <a:gd name="T59" fmla="*/ 328 h 328"/>
                <a:gd name="T60" fmla="*/ 328 w 328"/>
                <a:gd name="T61" fmla="*/ 0 h 328"/>
                <a:gd name="T62" fmla="*/ 281 w 328"/>
                <a:gd name="T63" fmla="*/ 0 h 328"/>
                <a:gd name="T64" fmla="*/ 281 w 328"/>
                <a:gd name="T65" fmla="*/ 1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8" h="328">
                  <a:moveTo>
                    <a:pt x="281" y="16"/>
                  </a:moveTo>
                  <a:lnTo>
                    <a:pt x="312" y="16"/>
                  </a:lnTo>
                  <a:lnTo>
                    <a:pt x="312" y="156"/>
                  </a:lnTo>
                  <a:lnTo>
                    <a:pt x="198" y="156"/>
                  </a:lnTo>
                  <a:lnTo>
                    <a:pt x="198" y="172"/>
                  </a:lnTo>
                  <a:lnTo>
                    <a:pt x="312" y="172"/>
                  </a:lnTo>
                  <a:lnTo>
                    <a:pt x="312" y="313"/>
                  </a:lnTo>
                  <a:lnTo>
                    <a:pt x="165" y="313"/>
                  </a:lnTo>
                  <a:lnTo>
                    <a:pt x="165" y="263"/>
                  </a:lnTo>
                  <a:lnTo>
                    <a:pt x="149" y="263"/>
                  </a:lnTo>
                  <a:lnTo>
                    <a:pt x="149" y="313"/>
                  </a:lnTo>
                  <a:lnTo>
                    <a:pt x="18" y="313"/>
                  </a:lnTo>
                  <a:lnTo>
                    <a:pt x="18" y="172"/>
                  </a:lnTo>
                  <a:lnTo>
                    <a:pt x="149" y="172"/>
                  </a:lnTo>
                  <a:lnTo>
                    <a:pt x="149" y="230"/>
                  </a:lnTo>
                  <a:lnTo>
                    <a:pt x="165" y="230"/>
                  </a:lnTo>
                  <a:lnTo>
                    <a:pt x="165" y="98"/>
                  </a:lnTo>
                  <a:lnTo>
                    <a:pt x="149" y="98"/>
                  </a:lnTo>
                  <a:lnTo>
                    <a:pt x="149" y="156"/>
                  </a:lnTo>
                  <a:lnTo>
                    <a:pt x="18" y="156"/>
                  </a:lnTo>
                  <a:lnTo>
                    <a:pt x="18" y="16"/>
                  </a:lnTo>
                  <a:lnTo>
                    <a:pt x="149" y="16"/>
                  </a:lnTo>
                  <a:lnTo>
                    <a:pt x="149" y="65"/>
                  </a:lnTo>
                  <a:lnTo>
                    <a:pt x="165" y="65"/>
                  </a:lnTo>
                  <a:lnTo>
                    <a:pt x="165" y="16"/>
                  </a:lnTo>
                  <a:lnTo>
                    <a:pt x="232" y="16"/>
                  </a:lnTo>
                  <a:lnTo>
                    <a:pt x="232" y="0"/>
                  </a:lnTo>
                  <a:lnTo>
                    <a:pt x="0" y="0"/>
                  </a:lnTo>
                  <a:lnTo>
                    <a:pt x="0" y="328"/>
                  </a:lnTo>
                  <a:lnTo>
                    <a:pt x="328" y="328"/>
                  </a:lnTo>
                  <a:lnTo>
                    <a:pt x="328" y="0"/>
                  </a:lnTo>
                  <a:lnTo>
                    <a:pt x="281" y="0"/>
                  </a:lnTo>
                  <a:lnTo>
                    <a:pt x="281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9" name="Freeform 112">
            <a:extLst>
              <a:ext uri="{FF2B5EF4-FFF2-40B4-BE49-F238E27FC236}">
                <a16:creationId xmlns:a16="http://schemas.microsoft.com/office/drawing/2014/main" id="{ABEB414E-0FA3-84FD-05F5-41E40B6BE6A8}"/>
              </a:ext>
            </a:extLst>
          </p:cNvPr>
          <p:cNvSpPr>
            <a:spLocks noEditPoints="1"/>
          </p:cNvSpPr>
          <p:nvPr/>
        </p:nvSpPr>
        <p:spPr bwMode="auto">
          <a:xfrm>
            <a:off x="4628480" y="2659114"/>
            <a:ext cx="355395" cy="438116"/>
          </a:xfrm>
          <a:custGeom>
            <a:avLst/>
            <a:gdLst>
              <a:gd name="T0" fmla="*/ 192 w 208"/>
              <a:gd name="T1" fmla="*/ 12 h 256"/>
              <a:gd name="T2" fmla="*/ 16 w 208"/>
              <a:gd name="T3" fmla="*/ 12 h 256"/>
              <a:gd name="T4" fmla="*/ 0 w 208"/>
              <a:gd name="T5" fmla="*/ 20 h 256"/>
              <a:gd name="T6" fmla="*/ 16 w 208"/>
              <a:gd name="T7" fmla="*/ 40 h 256"/>
              <a:gd name="T8" fmla="*/ 180 w 208"/>
              <a:gd name="T9" fmla="*/ 56 h 256"/>
              <a:gd name="T10" fmla="*/ 196 w 208"/>
              <a:gd name="T11" fmla="*/ 32 h 256"/>
              <a:gd name="T12" fmla="*/ 180 w 208"/>
              <a:gd name="T13" fmla="*/ 83 h 256"/>
              <a:gd name="T14" fmla="*/ 172 w 208"/>
              <a:gd name="T15" fmla="*/ 88 h 256"/>
              <a:gd name="T16" fmla="*/ 144 w 208"/>
              <a:gd name="T17" fmla="*/ 80 h 256"/>
              <a:gd name="T18" fmla="*/ 116 w 208"/>
              <a:gd name="T19" fmla="*/ 92 h 256"/>
              <a:gd name="T20" fmla="*/ 92 w 208"/>
              <a:gd name="T21" fmla="*/ 104 h 256"/>
              <a:gd name="T22" fmla="*/ 60 w 208"/>
              <a:gd name="T23" fmla="*/ 88 h 256"/>
              <a:gd name="T24" fmla="*/ 40 w 208"/>
              <a:gd name="T25" fmla="*/ 128 h 256"/>
              <a:gd name="T26" fmla="*/ 28 w 208"/>
              <a:gd name="T27" fmla="*/ 64 h 256"/>
              <a:gd name="T28" fmla="*/ 52 w 208"/>
              <a:gd name="T29" fmla="*/ 124 h 256"/>
              <a:gd name="T30" fmla="*/ 68 w 208"/>
              <a:gd name="T31" fmla="*/ 104 h 256"/>
              <a:gd name="T32" fmla="*/ 100 w 208"/>
              <a:gd name="T33" fmla="*/ 92 h 256"/>
              <a:gd name="T34" fmla="*/ 124 w 208"/>
              <a:gd name="T35" fmla="*/ 108 h 256"/>
              <a:gd name="T36" fmla="*/ 148 w 208"/>
              <a:gd name="T37" fmla="*/ 92 h 256"/>
              <a:gd name="T38" fmla="*/ 100 w 208"/>
              <a:gd name="T39" fmla="*/ 136 h 256"/>
              <a:gd name="T40" fmla="*/ 84 w 208"/>
              <a:gd name="T41" fmla="*/ 156 h 256"/>
              <a:gd name="T42" fmla="*/ 90 w 208"/>
              <a:gd name="T43" fmla="*/ 173 h 256"/>
              <a:gd name="T44" fmla="*/ 84 w 208"/>
              <a:gd name="T45" fmla="*/ 252 h 256"/>
              <a:gd name="T46" fmla="*/ 124 w 208"/>
              <a:gd name="T47" fmla="*/ 252 h 256"/>
              <a:gd name="T48" fmla="*/ 117 w 208"/>
              <a:gd name="T49" fmla="*/ 173 h 256"/>
              <a:gd name="T50" fmla="*/ 124 w 208"/>
              <a:gd name="T51" fmla="*/ 156 h 256"/>
              <a:gd name="T52" fmla="*/ 108 w 208"/>
              <a:gd name="T53" fmla="*/ 139 h 256"/>
              <a:gd name="T54" fmla="*/ 164 w 208"/>
              <a:gd name="T55" fmla="*/ 144 h 256"/>
              <a:gd name="T56" fmla="*/ 206 w 208"/>
              <a:gd name="T57" fmla="*/ 76 h 256"/>
              <a:gd name="T58" fmla="*/ 196 w 208"/>
              <a:gd name="T59" fmla="*/ 24 h 256"/>
              <a:gd name="T60" fmla="*/ 16 w 208"/>
              <a:gd name="T61" fmla="*/ 24 h 256"/>
              <a:gd name="T62" fmla="*/ 184 w 208"/>
              <a:gd name="T63" fmla="*/ 44 h 256"/>
              <a:gd name="T64" fmla="*/ 24 w 208"/>
              <a:gd name="T65" fmla="*/ 44 h 256"/>
              <a:gd name="T66" fmla="*/ 24 w 208"/>
              <a:gd name="T67" fmla="*/ 12 h 256"/>
              <a:gd name="T68" fmla="*/ 184 w 208"/>
              <a:gd name="T69" fmla="*/ 12 h 256"/>
              <a:gd name="T70" fmla="*/ 92 w 208"/>
              <a:gd name="T71" fmla="*/ 240 h 256"/>
              <a:gd name="T72" fmla="*/ 92 w 208"/>
              <a:gd name="T73" fmla="*/ 248 h 256"/>
              <a:gd name="T74" fmla="*/ 108 w 208"/>
              <a:gd name="T75" fmla="*/ 175 h 256"/>
              <a:gd name="T76" fmla="*/ 92 w 208"/>
              <a:gd name="T77" fmla="*/ 232 h 256"/>
              <a:gd name="T78" fmla="*/ 98 w 208"/>
              <a:gd name="T79" fmla="*/ 170 h 256"/>
              <a:gd name="T80" fmla="*/ 116 w 208"/>
              <a:gd name="T81" fmla="*/ 160 h 256"/>
              <a:gd name="T82" fmla="*/ 164 w 208"/>
              <a:gd name="T83" fmla="*/ 136 h 256"/>
              <a:gd name="T84" fmla="*/ 172 w 208"/>
              <a:gd name="T85" fmla="*/ 98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08" h="256">
                <a:moveTo>
                  <a:pt x="196" y="24"/>
                </a:moveTo>
                <a:cubicBezTo>
                  <a:pt x="192" y="24"/>
                  <a:pt x="192" y="24"/>
                  <a:pt x="192" y="24"/>
                </a:cubicBezTo>
                <a:cubicBezTo>
                  <a:pt x="192" y="12"/>
                  <a:pt x="192" y="12"/>
                  <a:pt x="192" y="12"/>
                </a:cubicBezTo>
                <a:cubicBezTo>
                  <a:pt x="192" y="6"/>
                  <a:pt x="186" y="0"/>
                  <a:pt x="180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1" y="0"/>
                  <a:pt x="16" y="6"/>
                  <a:pt x="16" y="12"/>
                </a:cubicBezTo>
                <a:cubicBezTo>
                  <a:pt x="16" y="16"/>
                  <a:pt x="16" y="16"/>
                  <a:pt x="16" y="16"/>
                </a:cubicBezTo>
                <a:cubicBezTo>
                  <a:pt x="4" y="16"/>
                  <a:pt x="4" y="16"/>
                  <a:pt x="4" y="16"/>
                </a:cubicBezTo>
                <a:cubicBezTo>
                  <a:pt x="1" y="16"/>
                  <a:pt x="0" y="18"/>
                  <a:pt x="0" y="20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9"/>
                  <a:pt x="1" y="40"/>
                  <a:pt x="4" y="40"/>
                </a:cubicBezTo>
                <a:cubicBezTo>
                  <a:pt x="16" y="40"/>
                  <a:pt x="16" y="40"/>
                  <a:pt x="16" y="40"/>
                </a:cubicBezTo>
                <a:cubicBezTo>
                  <a:pt x="16" y="44"/>
                  <a:pt x="16" y="44"/>
                  <a:pt x="16" y="44"/>
                </a:cubicBezTo>
                <a:cubicBezTo>
                  <a:pt x="16" y="51"/>
                  <a:pt x="21" y="56"/>
                  <a:pt x="28" y="56"/>
                </a:cubicBezTo>
                <a:cubicBezTo>
                  <a:pt x="180" y="56"/>
                  <a:pt x="180" y="56"/>
                  <a:pt x="180" y="56"/>
                </a:cubicBezTo>
                <a:cubicBezTo>
                  <a:pt x="186" y="56"/>
                  <a:pt x="192" y="51"/>
                  <a:pt x="192" y="44"/>
                </a:cubicBezTo>
                <a:cubicBezTo>
                  <a:pt x="192" y="32"/>
                  <a:pt x="192" y="32"/>
                  <a:pt x="192" y="32"/>
                </a:cubicBezTo>
                <a:cubicBezTo>
                  <a:pt x="196" y="32"/>
                  <a:pt x="196" y="32"/>
                  <a:pt x="196" y="32"/>
                </a:cubicBezTo>
                <a:cubicBezTo>
                  <a:pt x="198" y="32"/>
                  <a:pt x="200" y="34"/>
                  <a:pt x="200" y="36"/>
                </a:cubicBezTo>
                <a:cubicBezTo>
                  <a:pt x="200" y="70"/>
                  <a:pt x="200" y="70"/>
                  <a:pt x="200" y="70"/>
                </a:cubicBezTo>
                <a:cubicBezTo>
                  <a:pt x="180" y="83"/>
                  <a:pt x="180" y="83"/>
                  <a:pt x="180" y="83"/>
                </a:cubicBezTo>
                <a:cubicBezTo>
                  <a:pt x="180" y="64"/>
                  <a:pt x="180" y="64"/>
                  <a:pt x="180" y="64"/>
                </a:cubicBezTo>
                <a:cubicBezTo>
                  <a:pt x="172" y="64"/>
                  <a:pt x="172" y="64"/>
                  <a:pt x="172" y="64"/>
                </a:cubicBezTo>
                <a:cubicBezTo>
                  <a:pt x="172" y="88"/>
                  <a:pt x="172" y="88"/>
                  <a:pt x="172" y="88"/>
                </a:cubicBezTo>
                <a:cubicBezTo>
                  <a:pt x="156" y="98"/>
                  <a:pt x="156" y="98"/>
                  <a:pt x="156" y="98"/>
                </a:cubicBezTo>
                <a:cubicBezTo>
                  <a:pt x="156" y="92"/>
                  <a:pt x="156" y="92"/>
                  <a:pt x="156" y="92"/>
                </a:cubicBezTo>
                <a:cubicBezTo>
                  <a:pt x="156" y="86"/>
                  <a:pt x="150" y="80"/>
                  <a:pt x="144" y="80"/>
                </a:cubicBezTo>
                <a:cubicBezTo>
                  <a:pt x="137" y="80"/>
                  <a:pt x="132" y="86"/>
                  <a:pt x="132" y="92"/>
                </a:cubicBezTo>
                <a:cubicBezTo>
                  <a:pt x="132" y="97"/>
                  <a:pt x="128" y="100"/>
                  <a:pt x="124" y="100"/>
                </a:cubicBezTo>
                <a:cubicBezTo>
                  <a:pt x="119" y="100"/>
                  <a:pt x="116" y="97"/>
                  <a:pt x="116" y="92"/>
                </a:cubicBezTo>
                <a:cubicBezTo>
                  <a:pt x="116" y="86"/>
                  <a:pt x="110" y="80"/>
                  <a:pt x="104" y="80"/>
                </a:cubicBezTo>
                <a:cubicBezTo>
                  <a:pt x="97" y="80"/>
                  <a:pt x="92" y="86"/>
                  <a:pt x="92" y="92"/>
                </a:cubicBezTo>
                <a:cubicBezTo>
                  <a:pt x="92" y="104"/>
                  <a:pt x="92" y="104"/>
                  <a:pt x="92" y="104"/>
                </a:cubicBezTo>
                <a:cubicBezTo>
                  <a:pt x="92" y="109"/>
                  <a:pt x="88" y="112"/>
                  <a:pt x="84" y="112"/>
                </a:cubicBezTo>
                <a:cubicBezTo>
                  <a:pt x="79" y="112"/>
                  <a:pt x="76" y="109"/>
                  <a:pt x="76" y="104"/>
                </a:cubicBezTo>
                <a:cubicBezTo>
                  <a:pt x="76" y="96"/>
                  <a:pt x="68" y="88"/>
                  <a:pt x="60" y="88"/>
                </a:cubicBezTo>
                <a:cubicBezTo>
                  <a:pt x="51" y="88"/>
                  <a:pt x="44" y="96"/>
                  <a:pt x="44" y="104"/>
                </a:cubicBezTo>
                <a:cubicBezTo>
                  <a:pt x="44" y="124"/>
                  <a:pt x="44" y="124"/>
                  <a:pt x="44" y="124"/>
                </a:cubicBezTo>
                <a:cubicBezTo>
                  <a:pt x="44" y="127"/>
                  <a:pt x="42" y="128"/>
                  <a:pt x="40" y="128"/>
                </a:cubicBezTo>
                <a:cubicBezTo>
                  <a:pt x="37" y="128"/>
                  <a:pt x="36" y="127"/>
                  <a:pt x="36" y="124"/>
                </a:cubicBezTo>
                <a:cubicBezTo>
                  <a:pt x="36" y="64"/>
                  <a:pt x="36" y="64"/>
                  <a:pt x="36" y="64"/>
                </a:cubicBezTo>
                <a:cubicBezTo>
                  <a:pt x="28" y="64"/>
                  <a:pt x="28" y="64"/>
                  <a:pt x="28" y="64"/>
                </a:cubicBezTo>
                <a:cubicBezTo>
                  <a:pt x="28" y="124"/>
                  <a:pt x="28" y="124"/>
                  <a:pt x="28" y="124"/>
                </a:cubicBezTo>
                <a:cubicBezTo>
                  <a:pt x="28" y="131"/>
                  <a:pt x="33" y="136"/>
                  <a:pt x="40" y="136"/>
                </a:cubicBezTo>
                <a:cubicBezTo>
                  <a:pt x="46" y="136"/>
                  <a:pt x="52" y="131"/>
                  <a:pt x="52" y="124"/>
                </a:cubicBezTo>
                <a:cubicBezTo>
                  <a:pt x="52" y="104"/>
                  <a:pt x="52" y="104"/>
                  <a:pt x="52" y="104"/>
                </a:cubicBezTo>
                <a:cubicBezTo>
                  <a:pt x="52" y="100"/>
                  <a:pt x="55" y="96"/>
                  <a:pt x="60" y="96"/>
                </a:cubicBezTo>
                <a:cubicBezTo>
                  <a:pt x="64" y="96"/>
                  <a:pt x="68" y="100"/>
                  <a:pt x="68" y="104"/>
                </a:cubicBezTo>
                <a:cubicBezTo>
                  <a:pt x="68" y="113"/>
                  <a:pt x="75" y="120"/>
                  <a:pt x="84" y="120"/>
                </a:cubicBezTo>
                <a:cubicBezTo>
                  <a:pt x="92" y="120"/>
                  <a:pt x="100" y="113"/>
                  <a:pt x="100" y="104"/>
                </a:cubicBezTo>
                <a:cubicBezTo>
                  <a:pt x="100" y="92"/>
                  <a:pt x="100" y="92"/>
                  <a:pt x="100" y="92"/>
                </a:cubicBezTo>
                <a:cubicBezTo>
                  <a:pt x="100" y="90"/>
                  <a:pt x="101" y="88"/>
                  <a:pt x="104" y="88"/>
                </a:cubicBezTo>
                <a:cubicBezTo>
                  <a:pt x="106" y="88"/>
                  <a:pt x="108" y="90"/>
                  <a:pt x="108" y="92"/>
                </a:cubicBezTo>
                <a:cubicBezTo>
                  <a:pt x="108" y="101"/>
                  <a:pt x="115" y="108"/>
                  <a:pt x="124" y="108"/>
                </a:cubicBezTo>
                <a:cubicBezTo>
                  <a:pt x="132" y="108"/>
                  <a:pt x="140" y="101"/>
                  <a:pt x="140" y="92"/>
                </a:cubicBezTo>
                <a:cubicBezTo>
                  <a:pt x="140" y="90"/>
                  <a:pt x="141" y="88"/>
                  <a:pt x="144" y="88"/>
                </a:cubicBezTo>
                <a:cubicBezTo>
                  <a:pt x="146" y="88"/>
                  <a:pt x="148" y="90"/>
                  <a:pt x="148" y="92"/>
                </a:cubicBezTo>
                <a:cubicBezTo>
                  <a:pt x="148" y="103"/>
                  <a:pt x="148" y="103"/>
                  <a:pt x="148" y="103"/>
                </a:cubicBezTo>
                <a:cubicBezTo>
                  <a:pt x="101" y="133"/>
                  <a:pt x="101" y="133"/>
                  <a:pt x="101" y="133"/>
                </a:cubicBezTo>
                <a:cubicBezTo>
                  <a:pt x="100" y="134"/>
                  <a:pt x="100" y="135"/>
                  <a:pt x="100" y="136"/>
                </a:cubicBezTo>
                <a:cubicBezTo>
                  <a:pt x="100" y="152"/>
                  <a:pt x="100" y="152"/>
                  <a:pt x="100" y="152"/>
                </a:cubicBezTo>
                <a:cubicBezTo>
                  <a:pt x="88" y="152"/>
                  <a:pt x="88" y="152"/>
                  <a:pt x="88" y="152"/>
                </a:cubicBezTo>
                <a:cubicBezTo>
                  <a:pt x="85" y="152"/>
                  <a:pt x="84" y="154"/>
                  <a:pt x="84" y="156"/>
                </a:cubicBezTo>
                <a:cubicBezTo>
                  <a:pt x="84" y="164"/>
                  <a:pt x="84" y="164"/>
                  <a:pt x="84" y="164"/>
                </a:cubicBezTo>
                <a:cubicBezTo>
                  <a:pt x="84" y="165"/>
                  <a:pt x="84" y="166"/>
                  <a:pt x="85" y="167"/>
                </a:cubicBezTo>
                <a:cubicBezTo>
                  <a:pt x="90" y="173"/>
                  <a:pt x="90" y="173"/>
                  <a:pt x="90" y="173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3"/>
                  <a:pt x="84" y="184"/>
                  <a:pt x="84" y="184"/>
                </a:cubicBezTo>
                <a:cubicBezTo>
                  <a:pt x="84" y="252"/>
                  <a:pt x="84" y="252"/>
                  <a:pt x="84" y="252"/>
                </a:cubicBezTo>
                <a:cubicBezTo>
                  <a:pt x="84" y="255"/>
                  <a:pt x="85" y="256"/>
                  <a:pt x="88" y="256"/>
                </a:cubicBezTo>
                <a:cubicBezTo>
                  <a:pt x="120" y="256"/>
                  <a:pt x="120" y="256"/>
                  <a:pt x="120" y="256"/>
                </a:cubicBezTo>
                <a:cubicBezTo>
                  <a:pt x="122" y="256"/>
                  <a:pt x="124" y="255"/>
                  <a:pt x="124" y="252"/>
                </a:cubicBezTo>
                <a:cubicBezTo>
                  <a:pt x="124" y="184"/>
                  <a:pt x="124" y="184"/>
                  <a:pt x="124" y="184"/>
                </a:cubicBezTo>
                <a:cubicBezTo>
                  <a:pt x="124" y="184"/>
                  <a:pt x="123" y="183"/>
                  <a:pt x="123" y="182"/>
                </a:cubicBezTo>
                <a:cubicBezTo>
                  <a:pt x="117" y="173"/>
                  <a:pt x="117" y="173"/>
                  <a:pt x="117" y="173"/>
                </a:cubicBezTo>
                <a:cubicBezTo>
                  <a:pt x="122" y="167"/>
                  <a:pt x="122" y="167"/>
                  <a:pt x="122" y="167"/>
                </a:cubicBezTo>
                <a:cubicBezTo>
                  <a:pt x="123" y="166"/>
                  <a:pt x="124" y="165"/>
                  <a:pt x="124" y="164"/>
                </a:cubicBezTo>
                <a:cubicBezTo>
                  <a:pt x="124" y="156"/>
                  <a:pt x="124" y="156"/>
                  <a:pt x="124" y="156"/>
                </a:cubicBezTo>
                <a:cubicBezTo>
                  <a:pt x="124" y="154"/>
                  <a:pt x="122" y="152"/>
                  <a:pt x="120" y="152"/>
                </a:cubicBezTo>
                <a:cubicBezTo>
                  <a:pt x="108" y="152"/>
                  <a:pt x="108" y="152"/>
                  <a:pt x="108" y="152"/>
                </a:cubicBezTo>
                <a:cubicBezTo>
                  <a:pt x="108" y="139"/>
                  <a:pt x="108" y="139"/>
                  <a:pt x="108" y="139"/>
                </a:cubicBezTo>
                <a:cubicBezTo>
                  <a:pt x="148" y="113"/>
                  <a:pt x="148" y="113"/>
                  <a:pt x="148" y="113"/>
                </a:cubicBezTo>
                <a:cubicBezTo>
                  <a:pt x="148" y="128"/>
                  <a:pt x="148" y="128"/>
                  <a:pt x="148" y="128"/>
                </a:cubicBezTo>
                <a:cubicBezTo>
                  <a:pt x="148" y="137"/>
                  <a:pt x="155" y="144"/>
                  <a:pt x="164" y="144"/>
                </a:cubicBezTo>
                <a:cubicBezTo>
                  <a:pt x="172" y="144"/>
                  <a:pt x="180" y="137"/>
                  <a:pt x="180" y="128"/>
                </a:cubicBezTo>
                <a:cubicBezTo>
                  <a:pt x="180" y="92"/>
                  <a:pt x="180" y="92"/>
                  <a:pt x="180" y="92"/>
                </a:cubicBezTo>
                <a:cubicBezTo>
                  <a:pt x="206" y="76"/>
                  <a:pt x="206" y="76"/>
                  <a:pt x="206" y="76"/>
                </a:cubicBezTo>
                <a:cubicBezTo>
                  <a:pt x="207" y="75"/>
                  <a:pt x="208" y="74"/>
                  <a:pt x="208" y="72"/>
                </a:cubicBezTo>
                <a:cubicBezTo>
                  <a:pt x="208" y="36"/>
                  <a:pt x="208" y="36"/>
                  <a:pt x="208" y="36"/>
                </a:cubicBezTo>
                <a:cubicBezTo>
                  <a:pt x="208" y="30"/>
                  <a:pt x="202" y="24"/>
                  <a:pt x="196" y="24"/>
                </a:cubicBezTo>
                <a:close/>
                <a:moveTo>
                  <a:pt x="8" y="32"/>
                </a:moveTo>
                <a:cubicBezTo>
                  <a:pt x="8" y="24"/>
                  <a:pt x="8" y="24"/>
                  <a:pt x="8" y="24"/>
                </a:cubicBezTo>
                <a:cubicBezTo>
                  <a:pt x="16" y="24"/>
                  <a:pt x="16" y="24"/>
                  <a:pt x="16" y="24"/>
                </a:cubicBezTo>
                <a:cubicBezTo>
                  <a:pt x="16" y="32"/>
                  <a:pt x="16" y="32"/>
                  <a:pt x="16" y="32"/>
                </a:cubicBezTo>
                <a:lnTo>
                  <a:pt x="8" y="32"/>
                </a:lnTo>
                <a:close/>
                <a:moveTo>
                  <a:pt x="184" y="44"/>
                </a:moveTo>
                <a:cubicBezTo>
                  <a:pt x="184" y="47"/>
                  <a:pt x="182" y="48"/>
                  <a:pt x="180" y="48"/>
                </a:cubicBezTo>
                <a:cubicBezTo>
                  <a:pt x="28" y="48"/>
                  <a:pt x="28" y="48"/>
                  <a:pt x="28" y="48"/>
                </a:cubicBezTo>
                <a:cubicBezTo>
                  <a:pt x="25" y="48"/>
                  <a:pt x="24" y="47"/>
                  <a:pt x="24" y="44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20"/>
                  <a:pt x="24" y="20"/>
                  <a:pt x="24" y="20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10"/>
                  <a:pt x="25" y="8"/>
                  <a:pt x="28" y="8"/>
                </a:cubicBezTo>
                <a:cubicBezTo>
                  <a:pt x="180" y="8"/>
                  <a:pt x="180" y="8"/>
                  <a:pt x="180" y="8"/>
                </a:cubicBezTo>
                <a:cubicBezTo>
                  <a:pt x="182" y="8"/>
                  <a:pt x="184" y="10"/>
                  <a:pt x="184" y="12"/>
                </a:cubicBezTo>
                <a:lnTo>
                  <a:pt x="184" y="44"/>
                </a:lnTo>
                <a:close/>
                <a:moveTo>
                  <a:pt x="92" y="248"/>
                </a:moveTo>
                <a:cubicBezTo>
                  <a:pt x="92" y="240"/>
                  <a:pt x="92" y="240"/>
                  <a:pt x="92" y="240"/>
                </a:cubicBezTo>
                <a:cubicBezTo>
                  <a:pt x="116" y="240"/>
                  <a:pt x="116" y="240"/>
                  <a:pt x="116" y="240"/>
                </a:cubicBezTo>
                <a:cubicBezTo>
                  <a:pt x="116" y="248"/>
                  <a:pt x="116" y="248"/>
                  <a:pt x="116" y="248"/>
                </a:cubicBezTo>
                <a:lnTo>
                  <a:pt x="92" y="248"/>
                </a:lnTo>
                <a:close/>
                <a:moveTo>
                  <a:pt x="116" y="163"/>
                </a:moveTo>
                <a:cubicBezTo>
                  <a:pt x="109" y="170"/>
                  <a:pt x="109" y="170"/>
                  <a:pt x="109" y="170"/>
                </a:cubicBezTo>
                <a:cubicBezTo>
                  <a:pt x="107" y="171"/>
                  <a:pt x="107" y="173"/>
                  <a:pt x="108" y="175"/>
                </a:cubicBezTo>
                <a:cubicBezTo>
                  <a:pt x="116" y="186"/>
                  <a:pt x="116" y="186"/>
                  <a:pt x="116" y="186"/>
                </a:cubicBezTo>
                <a:cubicBezTo>
                  <a:pt x="116" y="232"/>
                  <a:pt x="116" y="232"/>
                  <a:pt x="116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2" y="186"/>
                  <a:pt x="92" y="186"/>
                  <a:pt x="92" y="186"/>
                </a:cubicBezTo>
                <a:cubicBezTo>
                  <a:pt x="99" y="175"/>
                  <a:pt x="99" y="175"/>
                  <a:pt x="99" y="175"/>
                </a:cubicBezTo>
                <a:cubicBezTo>
                  <a:pt x="100" y="173"/>
                  <a:pt x="100" y="171"/>
                  <a:pt x="98" y="170"/>
                </a:cubicBezTo>
                <a:cubicBezTo>
                  <a:pt x="92" y="163"/>
                  <a:pt x="92" y="163"/>
                  <a:pt x="92" y="163"/>
                </a:cubicBezTo>
                <a:cubicBezTo>
                  <a:pt x="92" y="160"/>
                  <a:pt x="92" y="160"/>
                  <a:pt x="92" y="160"/>
                </a:cubicBezTo>
                <a:cubicBezTo>
                  <a:pt x="116" y="160"/>
                  <a:pt x="116" y="160"/>
                  <a:pt x="116" y="160"/>
                </a:cubicBezTo>
                <a:lnTo>
                  <a:pt x="116" y="163"/>
                </a:lnTo>
                <a:close/>
                <a:moveTo>
                  <a:pt x="172" y="128"/>
                </a:moveTo>
                <a:cubicBezTo>
                  <a:pt x="172" y="133"/>
                  <a:pt x="168" y="136"/>
                  <a:pt x="164" y="136"/>
                </a:cubicBezTo>
                <a:cubicBezTo>
                  <a:pt x="159" y="136"/>
                  <a:pt x="156" y="133"/>
                  <a:pt x="156" y="128"/>
                </a:cubicBezTo>
                <a:cubicBezTo>
                  <a:pt x="156" y="108"/>
                  <a:pt x="156" y="108"/>
                  <a:pt x="156" y="108"/>
                </a:cubicBezTo>
                <a:cubicBezTo>
                  <a:pt x="172" y="98"/>
                  <a:pt x="172" y="98"/>
                  <a:pt x="172" y="98"/>
                </a:cubicBezTo>
                <a:lnTo>
                  <a:pt x="172" y="12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" name="Title 3">
            <a:extLst>
              <a:ext uri="{FF2B5EF4-FFF2-40B4-BE49-F238E27FC236}">
                <a16:creationId xmlns:a16="http://schemas.microsoft.com/office/drawing/2014/main" id="{5A4C4F02-FB65-B766-0772-84BF9A54A6B1}"/>
              </a:ext>
            </a:extLst>
          </p:cNvPr>
          <p:cNvSpPr txBox="1">
            <a:spLocks/>
          </p:cNvSpPr>
          <p:nvPr/>
        </p:nvSpPr>
        <p:spPr>
          <a:xfrm>
            <a:off x="4643700" y="922505"/>
            <a:ext cx="3139383" cy="3027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rgbClr val="50505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ru-RU" sz="1800" dirty="0"/>
              <a:t>Для кого</a:t>
            </a:r>
            <a:endParaRPr lang="en-US" sz="1800" dirty="0"/>
          </a:p>
        </p:txBody>
      </p:sp>
      <p:sp>
        <p:nvSpPr>
          <p:cNvPr id="71" name="Title 3">
            <a:extLst>
              <a:ext uri="{FF2B5EF4-FFF2-40B4-BE49-F238E27FC236}">
                <a16:creationId xmlns:a16="http://schemas.microsoft.com/office/drawing/2014/main" id="{D64D94DF-C13C-0879-F664-191FCDDA2645}"/>
              </a:ext>
            </a:extLst>
          </p:cNvPr>
          <p:cNvSpPr txBox="1">
            <a:spLocks/>
          </p:cNvSpPr>
          <p:nvPr/>
        </p:nvSpPr>
        <p:spPr>
          <a:xfrm>
            <a:off x="4664338" y="3423464"/>
            <a:ext cx="3139383" cy="33201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rgbClr val="50505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ru-RU" sz="1800" dirty="0"/>
              <a:t>Этапы работ</a:t>
            </a:r>
            <a:endParaRPr lang="en-US" sz="18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3D4A369-BF26-287D-5A9D-04AF35C6F660}"/>
              </a:ext>
            </a:extLst>
          </p:cNvPr>
          <p:cNvSpPr txBox="1"/>
          <p:nvPr/>
        </p:nvSpPr>
        <p:spPr>
          <a:xfrm>
            <a:off x="4494061" y="4059156"/>
            <a:ext cx="17874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Этап 1. Консалтинг </a:t>
            </a:r>
            <a:endParaRPr lang="en-US" sz="1200" b="1" i="0" u="none" strike="noStrike" baseline="0" dirty="0">
              <a:solidFill>
                <a:srgbClr val="454243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r>
              <a:rPr lang="ru-RU" sz="1200" b="1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45 дней</a:t>
            </a:r>
            <a:endParaRPr lang="en-US" sz="12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711206D-6C66-F7CD-D2EB-5450541A800E}"/>
              </a:ext>
            </a:extLst>
          </p:cNvPr>
          <p:cNvSpPr txBox="1"/>
          <p:nvPr/>
        </p:nvSpPr>
        <p:spPr>
          <a:xfrm>
            <a:off x="6752702" y="4059156"/>
            <a:ext cx="16039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Этап 2. Оценка</a:t>
            </a:r>
            <a:endParaRPr lang="en-US" sz="1200" b="1" i="0" u="none" strike="noStrike" baseline="0" dirty="0">
              <a:solidFill>
                <a:srgbClr val="454243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r>
              <a:rPr lang="en-US" sz="1200" b="1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60 </a:t>
            </a:r>
            <a:r>
              <a:rPr lang="ru-RU" sz="1200" b="1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дней</a:t>
            </a:r>
            <a:endParaRPr lang="en-US" sz="12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825451D-30F5-7F51-0F62-64CEBDCB029E}"/>
              </a:ext>
            </a:extLst>
          </p:cNvPr>
          <p:cNvSpPr txBox="1"/>
          <p:nvPr/>
        </p:nvSpPr>
        <p:spPr>
          <a:xfrm>
            <a:off x="8834030" y="4059156"/>
            <a:ext cx="20228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Этап 3. Сертификация </a:t>
            </a:r>
          </a:p>
          <a:p>
            <a:r>
              <a:rPr lang="ru-RU" sz="1200" b="1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90 дней</a:t>
            </a:r>
            <a:endParaRPr lang="en-US" sz="12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6E44693-22E0-4D5C-7F2F-C6E1B9D6E648}"/>
              </a:ext>
            </a:extLst>
          </p:cNvPr>
          <p:cNvSpPr txBox="1"/>
          <p:nvPr/>
        </p:nvSpPr>
        <p:spPr>
          <a:xfrm>
            <a:off x="4511675" y="4676019"/>
            <a:ext cx="2089150" cy="1451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Формирование ТЗ для реализации «зеленого» проекта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Сопровождение реализации «зеленой» технологии / продукции / конструкции / здания (объекта)</a:t>
            </a:r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8335CB4-9DDB-B233-A6BD-FF3087C0CE7C}"/>
              </a:ext>
            </a:extLst>
          </p:cNvPr>
          <p:cNvSpPr txBox="1"/>
          <p:nvPr/>
        </p:nvSpPr>
        <p:spPr>
          <a:xfrm>
            <a:off x="6714753" y="4676019"/>
            <a:ext cx="2089150" cy="1733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Оценка соответствия объекта на этапе проектирования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Отчет о степени соответствия ГОСТ Р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Оценка соответствия объекта на этапе строительства и эксплуатации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9451D00-8A92-5AA8-0F57-AF88C8657851}"/>
              </a:ext>
            </a:extLst>
          </p:cNvPr>
          <p:cNvSpPr txBox="1"/>
          <p:nvPr/>
        </p:nvSpPr>
        <p:spPr>
          <a:xfrm>
            <a:off x="8921914" y="4683409"/>
            <a:ext cx="3124774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Сертификация объекта / продукции после положительного заключения экспертизы проектной документации, при наличии</a:t>
            </a:r>
          </a:p>
          <a:p>
            <a:pPr>
              <a:spcBef>
                <a:spcPts val="1000"/>
              </a:spcBef>
            </a:pPr>
            <a:r>
              <a:rPr lang="ru-RU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 этапа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— сертификат, включение в реестр «зеленых» объектов </a:t>
            </a:r>
            <a:r>
              <a:rPr lang="ru-RU" sz="10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стадии проекта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Сертификация объекта / продукции после ввода в эксплуатацию</a:t>
            </a:r>
          </a:p>
          <a:p>
            <a:pPr>
              <a:spcBef>
                <a:spcPts val="1000"/>
              </a:spcBef>
            </a:pPr>
            <a:r>
              <a:rPr lang="ru-RU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 этапа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— сертификат, включение </a:t>
            </a:r>
            <a:b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«зеленый» реестр </a:t>
            </a:r>
            <a:r>
              <a:rPr lang="ru-RU" sz="10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стадии эксплуатации</a:t>
            </a:r>
          </a:p>
        </p:txBody>
      </p:sp>
    </p:spTree>
    <p:extLst>
      <p:ext uri="{BB962C8B-B14F-4D97-AF65-F5344CB8AC3E}">
        <p14:creationId xmlns:p14="http://schemas.microsoft.com/office/powerpoint/2010/main" val="3948210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E2A2A2-1D5D-E672-AEB0-937665D3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6339-0823-A446-8E9A-DF0361284D92}" type="slidenum">
              <a:rPr lang="en-RU" smtClean="0"/>
              <a:pPr/>
              <a:t>7</a:t>
            </a:fld>
            <a:endParaRPr lang="en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22E1A5-0E40-463D-9D3D-B3FD56B868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00" r="77228"/>
          <a:stretch/>
        </p:blipFill>
        <p:spPr>
          <a:xfrm>
            <a:off x="0" y="863095"/>
            <a:ext cx="2353340" cy="5994905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B584BE6D-330F-1EEB-7E33-2621D0180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96" y="327311"/>
            <a:ext cx="4372218" cy="427822"/>
          </a:xfrm>
        </p:spPr>
        <p:txBody>
          <a:bodyPr/>
          <a:lstStyle/>
          <a:p>
            <a:r>
              <a:rPr lang="ru-RU" sz="1400" dirty="0">
                <a:solidFill>
                  <a:schemeClr val="tx2"/>
                </a:solidFill>
              </a:rPr>
              <a:t>Опыт сертификации национальным</a:t>
            </a:r>
            <a:br>
              <a:rPr lang="ru-RU" sz="1400" dirty="0">
                <a:solidFill>
                  <a:schemeClr val="tx2"/>
                </a:solidFill>
              </a:rPr>
            </a:br>
            <a:r>
              <a:rPr lang="ru-RU" sz="1400" dirty="0">
                <a:solidFill>
                  <a:schemeClr val="tx2"/>
                </a:solidFill>
              </a:rPr>
              <a:t>«зеленым» стандартам ГОСТ Р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8B2B14-A4BE-F2DC-6BF9-420B69DC3886}"/>
              </a:ext>
            </a:extLst>
          </p:cNvPr>
          <p:cNvSpPr txBox="1">
            <a:spLocks/>
          </p:cNvSpPr>
          <p:nvPr/>
        </p:nvSpPr>
        <p:spPr>
          <a:xfrm>
            <a:off x="5756032" y="327311"/>
            <a:ext cx="3940418" cy="42782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rgbClr val="50505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algn="r"/>
            <a:r>
              <a:rPr lang="ru-RU" sz="1400" dirty="0">
                <a:solidFill>
                  <a:schemeClr val="tx2"/>
                </a:solidFill>
              </a:rPr>
              <a:t>Опыт сертификации</a:t>
            </a:r>
          </a:p>
          <a:p>
            <a:pPr algn="r"/>
            <a:r>
              <a:rPr lang="ru-RU" sz="1400" dirty="0">
                <a:solidFill>
                  <a:schemeClr val="tx2"/>
                </a:solidFill>
              </a:rPr>
              <a:t>по иным системам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EB6C43-055A-0CC3-7DAD-6785462B46B2}"/>
              </a:ext>
            </a:extLst>
          </p:cNvPr>
          <p:cNvSpPr txBox="1"/>
          <p:nvPr/>
        </p:nvSpPr>
        <p:spPr>
          <a:xfrm>
            <a:off x="2273244" y="901699"/>
            <a:ext cx="3191891" cy="1523494"/>
          </a:xfrm>
          <a:prstGeom prst="rect">
            <a:avLst/>
          </a:prstGeom>
          <a:solidFill>
            <a:schemeClr val="bg1"/>
          </a:solidFill>
        </p:spPr>
        <p:txBody>
          <a:bodyPr wrap="square" lIns="0">
            <a:spAutoFit/>
          </a:bodyPr>
          <a:lstStyle/>
          <a:p>
            <a:pPr algn="l"/>
            <a:r>
              <a:rPr lang="ru-RU" sz="1000" b="1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ЖК </a:t>
            </a:r>
            <a:r>
              <a:rPr lang="en-US" sz="1000" b="1" i="0" u="none" strike="noStrike" baseline="0" dirty="0" err="1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Forst</a:t>
            </a:r>
            <a:endParaRPr lang="en-US" sz="1000" b="1" i="0" u="none" strike="noStrike" baseline="0" dirty="0">
              <a:solidFill>
                <a:srgbClr val="454243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l"/>
            <a:r>
              <a:rPr lang="en-US" sz="10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BREEAM Rus – 63,3%, </a:t>
            </a:r>
            <a:r>
              <a:rPr lang="ru-RU" sz="10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ГОСТ Р 70346 – 66,8%</a:t>
            </a:r>
            <a:endParaRPr lang="en-US" sz="1000" b="0" i="0" u="none" strike="noStrike" baseline="0" dirty="0">
              <a:solidFill>
                <a:srgbClr val="454243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l"/>
            <a:endParaRPr lang="en-US" sz="1000" b="0" i="0" u="none" strike="noStrike" baseline="0" dirty="0">
              <a:solidFill>
                <a:srgbClr val="454243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l"/>
            <a:r>
              <a:rPr lang="ru-RU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Консалтинговые услуги, оценка и сертификация</a:t>
            </a:r>
            <a:r>
              <a:rPr lang="en-US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ru-RU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многофункционального жилого комплекса с подземным паркингом и встроенно-пристроенным</a:t>
            </a:r>
            <a:r>
              <a:rPr lang="en-US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ru-RU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дошкольным образовательным учреждением (состоит из 5 секций, 808 квартир, 273 машино-места)</a:t>
            </a:r>
            <a:r>
              <a:rPr lang="en-US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ru-RU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 соответствие требованиям русифицированной</a:t>
            </a:r>
            <a:r>
              <a:rPr lang="en-US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ru-RU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версии BREEAM и ГОСТ Р для «зеленых» МКД.</a:t>
            </a:r>
            <a:endParaRPr lang="en-US" sz="9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8" name="Рисунок 4">
            <a:extLst>
              <a:ext uri="{FF2B5EF4-FFF2-40B4-BE49-F238E27FC236}">
                <a16:creationId xmlns:a16="http://schemas.microsoft.com/office/drawing/2014/main" id="{7B759F1D-4E13-D71F-9BC3-00CAAA6BF4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450" t="12800"/>
          <a:stretch/>
        </p:blipFill>
        <p:spPr>
          <a:xfrm>
            <a:off x="9696450" y="863095"/>
            <a:ext cx="2227024" cy="59949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A66712-B0B7-BA7E-A4C7-4E069FE7CAC0}"/>
              </a:ext>
            </a:extLst>
          </p:cNvPr>
          <p:cNvSpPr txBox="1"/>
          <p:nvPr/>
        </p:nvSpPr>
        <p:spPr>
          <a:xfrm>
            <a:off x="2273244" y="2527365"/>
            <a:ext cx="3680989" cy="1107996"/>
          </a:xfrm>
          <a:prstGeom prst="rect">
            <a:avLst/>
          </a:prstGeom>
          <a:solidFill>
            <a:schemeClr val="bg1"/>
          </a:solidFill>
        </p:spPr>
        <p:txBody>
          <a:bodyPr wrap="square" lIns="0">
            <a:spAutoFit/>
          </a:bodyPr>
          <a:lstStyle/>
          <a:p>
            <a:pPr algn="l"/>
            <a:r>
              <a:rPr lang="ru-RU" sz="1000" b="1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ЖК </a:t>
            </a:r>
            <a:r>
              <a:rPr lang="en-US" sz="1000" b="1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Republic</a:t>
            </a:r>
          </a:p>
          <a:p>
            <a:pPr algn="l"/>
            <a:r>
              <a:rPr lang="ru-RU" sz="10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ГОСТ Р 70346 – 65,6%</a:t>
            </a:r>
            <a:endParaRPr lang="en-US" sz="1000" b="0" i="0" u="none" strike="noStrike" baseline="0" dirty="0">
              <a:solidFill>
                <a:srgbClr val="454243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l"/>
            <a:endParaRPr lang="en-US" sz="1000" b="0" i="0" u="none" strike="noStrike" baseline="0" dirty="0">
              <a:solidFill>
                <a:srgbClr val="454243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l"/>
            <a:r>
              <a:rPr lang="ru-RU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Оценка и сертификация жилого дома</a:t>
            </a:r>
            <a:r>
              <a:rPr lang="en-US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ru-RU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(корпуса 2.1, 2.2 и 2,3) с подземной</a:t>
            </a:r>
            <a:r>
              <a:rPr lang="en-US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ru-RU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автостоянкой, этапа строительства 2, в составе</a:t>
            </a:r>
          </a:p>
          <a:p>
            <a:pPr algn="l"/>
            <a:r>
              <a:rPr lang="ru-RU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многофункциональной застройки, на соответствие требованиям ГОСТ Р 70346–2022.</a:t>
            </a:r>
            <a:endParaRPr lang="en-US" sz="9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6772BA-C6BF-1A45-9EAD-F0D4B4F3FDDD}"/>
              </a:ext>
            </a:extLst>
          </p:cNvPr>
          <p:cNvSpPr txBox="1"/>
          <p:nvPr/>
        </p:nvSpPr>
        <p:spPr>
          <a:xfrm>
            <a:off x="2273244" y="4152111"/>
            <a:ext cx="3822756" cy="969496"/>
          </a:xfrm>
          <a:prstGeom prst="rect">
            <a:avLst/>
          </a:prstGeom>
          <a:solidFill>
            <a:schemeClr val="bg1"/>
          </a:solidFill>
        </p:spPr>
        <p:txBody>
          <a:bodyPr wrap="square" lIns="0">
            <a:spAutoFit/>
          </a:bodyPr>
          <a:lstStyle/>
          <a:p>
            <a:pPr algn="l"/>
            <a:r>
              <a:rPr lang="ru-RU" sz="1000" b="1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ЖК </a:t>
            </a:r>
            <a:r>
              <a:rPr lang="en-US" sz="1000" b="1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Portland</a:t>
            </a:r>
          </a:p>
          <a:p>
            <a:pPr algn="l"/>
            <a:r>
              <a:rPr lang="ru-RU" sz="10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ГОСТ Р 70346 – 61%</a:t>
            </a:r>
            <a:endParaRPr lang="en-US" sz="1000" b="0" i="0" u="none" strike="noStrike" baseline="0" dirty="0">
              <a:solidFill>
                <a:srgbClr val="454243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l"/>
            <a:endParaRPr lang="en-US" sz="1000" b="0" i="0" u="none" strike="noStrike" baseline="0" dirty="0">
              <a:solidFill>
                <a:srgbClr val="454243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l"/>
            <a:r>
              <a:rPr lang="ru-RU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Оценка и сертификация многоквартирного</a:t>
            </a:r>
            <a:r>
              <a:rPr lang="en-US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ru-RU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жилого дома (корпуса 1-4) с подземной</a:t>
            </a:r>
            <a:r>
              <a:rPr lang="en-US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ru-RU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автостоянкой, этап 1, на соответствие</a:t>
            </a:r>
          </a:p>
          <a:p>
            <a:pPr algn="l"/>
            <a:r>
              <a:rPr lang="ru-RU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требованиям ГОСТ Р 70346–2022.</a:t>
            </a:r>
            <a:endParaRPr lang="en-US" sz="9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D04B03-41D0-7FC7-8145-7E952EF4025F}"/>
              </a:ext>
            </a:extLst>
          </p:cNvPr>
          <p:cNvSpPr txBox="1"/>
          <p:nvPr/>
        </p:nvSpPr>
        <p:spPr>
          <a:xfrm>
            <a:off x="2285607" y="5716135"/>
            <a:ext cx="3822756" cy="969496"/>
          </a:xfrm>
          <a:prstGeom prst="rect">
            <a:avLst/>
          </a:prstGeom>
          <a:solidFill>
            <a:schemeClr val="bg1"/>
          </a:solidFill>
        </p:spPr>
        <p:txBody>
          <a:bodyPr wrap="square" lIns="0">
            <a:spAutoFit/>
          </a:bodyPr>
          <a:lstStyle/>
          <a:p>
            <a:pPr algn="l"/>
            <a:r>
              <a:rPr lang="ru-RU" sz="1000" b="1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ЖК </a:t>
            </a:r>
            <a:r>
              <a:rPr lang="en-US" sz="1000" b="1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Moments</a:t>
            </a:r>
          </a:p>
          <a:p>
            <a:pPr algn="l"/>
            <a:r>
              <a:rPr lang="ru-RU" sz="10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ГОСТ Р 70346 – 65%</a:t>
            </a:r>
            <a:endParaRPr lang="en-US" sz="1000" b="0" i="0" u="none" strike="noStrike" baseline="0" dirty="0">
              <a:solidFill>
                <a:srgbClr val="454243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l"/>
            <a:endParaRPr lang="en-US" sz="1000" b="0" i="0" u="none" strike="noStrike" baseline="0" dirty="0">
              <a:solidFill>
                <a:srgbClr val="454243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l"/>
            <a:r>
              <a:rPr lang="ru-RU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Консалтинг, оценка и сертификация</a:t>
            </a:r>
            <a:r>
              <a:rPr lang="en-US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ru-RU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для многоквартирного жилого дома</a:t>
            </a:r>
            <a:r>
              <a:rPr lang="en-US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ru-RU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с подземной автостоянкой, этапа 1,</a:t>
            </a:r>
            <a:r>
              <a:rPr lang="en-US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ru-RU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 соответствие требованиям ГОСТ Р 70346–2022.</a:t>
            </a:r>
            <a:endParaRPr lang="en-US" sz="9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5B8A2D-DCCE-88C7-36C9-9FFCC0EC86F2}"/>
              </a:ext>
            </a:extLst>
          </p:cNvPr>
          <p:cNvSpPr txBox="1"/>
          <p:nvPr/>
        </p:nvSpPr>
        <p:spPr>
          <a:xfrm>
            <a:off x="6903048" y="901699"/>
            <a:ext cx="2886536" cy="1384995"/>
          </a:xfrm>
          <a:prstGeom prst="rect">
            <a:avLst/>
          </a:prstGeom>
          <a:solidFill>
            <a:schemeClr val="bg1"/>
          </a:solidFill>
        </p:spPr>
        <p:txBody>
          <a:bodyPr wrap="square" lIns="0">
            <a:spAutoFit/>
          </a:bodyPr>
          <a:lstStyle/>
          <a:p>
            <a:pPr algn="r"/>
            <a:r>
              <a:rPr lang="en-US" sz="1000" b="1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Sanofi</a:t>
            </a:r>
          </a:p>
          <a:p>
            <a:pPr algn="r"/>
            <a:r>
              <a:rPr lang="ru-RU" sz="10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КЛЕВЕР</a:t>
            </a:r>
            <a:r>
              <a:rPr lang="en-US" sz="10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, </a:t>
            </a:r>
            <a:r>
              <a:rPr lang="ru-RU" sz="10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рейтинг «Золото»</a:t>
            </a:r>
            <a:endParaRPr lang="en-US" sz="1000" b="0" i="0" u="none" strike="noStrike" baseline="0" dirty="0">
              <a:solidFill>
                <a:srgbClr val="454243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r"/>
            <a:endParaRPr lang="en-US" sz="1000" b="0" i="0" u="none" strike="noStrike" baseline="0" dirty="0">
              <a:solidFill>
                <a:srgbClr val="454243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r"/>
            <a:r>
              <a:rPr lang="ru-RU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Сопровождение сертификации головного</a:t>
            </a:r>
            <a:r>
              <a:rPr lang="en-US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ru-RU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офиса компании общей площадью 7 000 м²,</a:t>
            </a:r>
            <a:r>
              <a:rPr lang="en-US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ru-RU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составление политик в области устойчивого развития, консультирование по вопросам</a:t>
            </a:r>
            <a:r>
              <a:rPr lang="en-US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ru-RU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ESG, проведение обучения для совершенствования рейтинга на</a:t>
            </a:r>
            <a:r>
              <a:rPr lang="en-US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ru-RU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два уровня.</a:t>
            </a:r>
            <a:endParaRPr lang="en-US" sz="9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D4C904-09F5-E86D-BDC0-7650591EDDC3}"/>
              </a:ext>
            </a:extLst>
          </p:cNvPr>
          <p:cNvSpPr txBox="1"/>
          <p:nvPr/>
        </p:nvSpPr>
        <p:spPr>
          <a:xfrm>
            <a:off x="6619512" y="2437416"/>
            <a:ext cx="3170072" cy="1246495"/>
          </a:xfrm>
          <a:prstGeom prst="rect">
            <a:avLst/>
          </a:prstGeom>
          <a:solidFill>
            <a:schemeClr val="bg1"/>
          </a:solidFill>
        </p:spPr>
        <p:txBody>
          <a:bodyPr wrap="square" lIns="0">
            <a:spAutoFit/>
          </a:bodyPr>
          <a:lstStyle/>
          <a:p>
            <a:pPr algn="r"/>
            <a:r>
              <a:rPr lang="ru-RU" sz="1000" b="1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МФК </a:t>
            </a:r>
            <a:r>
              <a:rPr lang="en-US" sz="1000" b="1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West Mall</a:t>
            </a:r>
            <a:endParaRPr lang="ru-RU" sz="1000" b="1" i="0" u="none" strike="noStrike" baseline="0" dirty="0">
              <a:solidFill>
                <a:srgbClr val="454243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r"/>
            <a:r>
              <a:rPr lang="ru-RU" sz="10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КЛЕВЕР, рейтинг «Золото»</a:t>
            </a:r>
          </a:p>
          <a:p>
            <a:pPr algn="r"/>
            <a:endParaRPr lang="ru-RU" sz="1000" dirty="0">
              <a:solidFill>
                <a:srgbClr val="454243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r"/>
            <a:r>
              <a:rPr lang="ru-RU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Первый торговый центр в России, проектирование которого осуществляется по международным</a:t>
            </a:r>
          </a:p>
          <a:p>
            <a:pPr algn="r"/>
            <a:r>
              <a:rPr lang="ru-RU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экологическим стандартам, при строительстве</a:t>
            </a:r>
          </a:p>
          <a:p>
            <a:pPr algn="r"/>
            <a:r>
              <a:rPr lang="ru-RU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используются эко-сертифицированные материалы </a:t>
            </a:r>
          </a:p>
          <a:p>
            <a:pPr algn="r"/>
            <a:r>
              <a:rPr lang="ru-RU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и внедрены 62 «зеленые технологии».</a:t>
            </a:r>
            <a:endParaRPr lang="en-US" sz="9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1252D5-43D3-2316-3EB1-01D9CA3638DF}"/>
              </a:ext>
            </a:extLst>
          </p:cNvPr>
          <p:cNvSpPr txBox="1"/>
          <p:nvPr/>
        </p:nvSpPr>
        <p:spPr>
          <a:xfrm>
            <a:off x="6619511" y="3847745"/>
            <a:ext cx="3170073" cy="1523494"/>
          </a:xfrm>
          <a:prstGeom prst="rect">
            <a:avLst/>
          </a:prstGeom>
          <a:solidFill>
            <a:schemeClr val="bg1"/>
          </a:solidFill>
        </p:spPr>
        <p:txBody>
          <a:bodyPr wrap="square" lIns="0">
            <a:spAutoFit/>
          </a:bodyPr>
          <a:lstStyle/>
          <a:p>
            <a:pPr algn="r"/>
            <a:r>
              <a:rPr lang="ru-RU" sz="1000" b="1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Портфель недвижимости </a:t>
            </a:r>
            <a:r>
              <a:rPr lang="en-US" sz="1000" b="1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Hines</a:t>
            </a:r>
            <a:r>
              <a:rPr lang="ru-RU" sz="1000" b="1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</a:p>
          <a:p>
            <a:pPr algn="r"/>
            <a:r>
              <a:rPr lang="en-US" sz="10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BREEAM In-Use + </a:t>
            </a:r>
            <a:r>
              <a:rPr lang="ru-RU" sz="10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КЛЕВЕР</a:t>
            </a:r>
          </a:p>
          <a:p>
            <a:pPr algn="r"/>
            <a:endParaRPr lang="en-US" sz="1000" b="0" i="0" u="none" strike="noStrike" baseline="0" dirty="0">
              <a:solidFill>
                <a:srgbClr val="454243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r"/>
            <a:r>
              <a:rPr lang="ru-RU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Сопровождение сертификации портфеля активов </a:t>
            </a:r>
          </a:p>
          <a:p>
            <a:pPr algn="r"/>
            <a:r>
              <a:rPr lang="ru-RU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в разных локациях общей площадью более 60 000 м²,</a:t>
            </a:r>
          </a:p>
          <a:p>
            <a:pPr algn="r"/>
            <a:r>
              <a:rPr lang="ru-RU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составление детального чек-листа для совершенствования рейтинга в условиях сжатых сроков и бюджетных ограничений (проведение дополнительных работ и консультирование </a:t>
            </a:r>
          </a:p>
          <a:p>
            <a:pPr algn="r"/>
            <a:r>
              <a:rPr lang="ru-RU" sz="9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по вопросам ESG).</a:t>
            </a:r>
            <a:endParaRPr lang="en-US" sz="9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862E3B-B699-FCA3-ADDC-FE2F1D9442B8}"/>
              </a:ext>
            </a:extLst>
          </p:cNvPr>
          <p:cNvSpPr txBox="1"/>
          <p:nvPr/>
        </p:nvSpPr>
        <p:spPr>
          <a:xfrm>
            <a:off x="6689069" y="5371239"/>
            <a:ext cx="3100515" cy="1369606"/>
          </a:xfrm>
          <a:prstGeom prst="rect">
            <a:avLst/>
          </a:prstGeom>
          <a:solidFill>
            <a:schemeClr val="bg1"/>
          </a:solidFill>
        </p:spPr>
        <p:txBody>
          <a:bodyPr wrap="square" lIns="0">
            <a:spAutoFit/>
          </a:bodyPr>
          <a:lstStyle/>
          <a:p>
            <a:pPr algn="r"/>
            <a:r>
              <a:rPr lang="ru-RU" sz="1000" b="1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Росбанк</a:t>
            </a:r>
          </a:p>
          <a:p>
            <a:pPr algn="r"/>
            <a:r>
              <a:rPr lang="en-US" sz="1000" b="0" i="0" u="none" strike="noStrike" baseline="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BREEAM In-Use + Clever Very Good + </a:t>
            </a:r>
            <a:r>
              <a:rPr lang="en-US" sz="1000" b="0" i="0" u="none" strike="noStrike" baseline="0" dirty="0" err="1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Золото</a:t>
            </a:r>
            <a:endParaRPr lang="ru-RU" sz="1000" b="0" i="0" u="none" strike="noStrike" baseline="0" dirty="0">
              <a:solidFill>
                <a:srgbClr val="454243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r"/>
            <a:endParaRPr lang="ru-RU" sz="900" dirty="0">
              <a:solidFill>
                <a:srgbClr val="454243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r"/>
            <a:r>
              <a:rPr lang="ru-RU" sz="90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Объект расположен в деловом центре Москвы,</a:t>
            </a:r>
          </a:p>
          <a:p>
            <a:pPr algn="r"/>
            <a:r>
              <a:rPr lang="ru-RU" sz="90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общая площадь здания составляет 15 000 м².</a:t>
            </a:r>
          </a:p>
          <a:p>
            <a:pPr algn="r"/>
            <a:r>
              <a:rPr lang="ru-RU" sz="900" dirty="0">
                <a:solidFill>
                  <a:srgbClr val="45424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Офис компании Росбанк изначально проектировался по стандарту BREEAM и успешно прошел сертификацию. Затем ещё была успешно пройдена сертификация по системе КЛЕВЕР.</a:t>
            </a:r>
            <a:endParaRPr lang="en-US" sz="900" dirty="0">
              <a:solidFill>
                <a:srgbClr val="454243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737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0A80CF-435F-43FA-ED8A-1879093F9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6339-0823-A446-8E9A-DF0361284D92}" type="slidenum">
              <a:rPr lang="en-RU" smtClean="0"/>
              <a:t>8</a:t>
            </a:fld>
            <a:endParaRPr lang="en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27F07D-8104-4EB7-877E-418DD6185B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23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re-xp_color-palette">
      <a:dk1>
        <a:srgbClr val="282828"/>
      </a:dk1>
      <a:lt1>
        <a:srgbClr val="FFFFFF"/>
      </a:lt1>
      <a:dk2>
        <a:srgbClr val="09AD67"/>
      </a:dk2>
      <a:lt2>
        <a:srgbClr val="F2F2F3"/>
      </a:lt2>
      <a:accent1>
        <a:srgbClr val="B599FD"/>
      </a:accent1>
      <a:accent2>
        <a:srgbClr val="E7E89D"/>
      </a:accent2>
      <a:accent3>
        <a:srgbClr val="F3D1B9"/>
      </a:accent3>
      <a:accent4>
        <a:srgbClr val="99ACB5"/>
      </a:accent4>
      <a:accent5>
        <a:srgbClr val="9BDDBF"/>
      </a:accent5>
      <a:accent6>
        <a:srgbClr val="50505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ORE.XP_Olive">
      <a:srgbClr val="8FC95E"/>
    </a:custClr>
    <a:custClr name="CORE.XP_Dark-green">
      <a:srgbClr val="2C7B74"/>
    </a:custClr>
    <a:custClr name="CORE.XP_Dark-Blue">
      <a:srgbClr val="0077B0"/>
    </a:custClr>
    <a:custClr name="CORE.XP_Light-Blue">
      <a:srgbClr val="9AC8DE"/>
    </a:custClr>
  </a:custClrLst>
  <a:extLst>
    <a:ext uri="{05A4C25C-085E-4340-85A3-A5531E510DB2}">
      <thm15:themeFamily xmlns:thm15="http://schemas.microsoft.com/office/thememl/2012/main" name="corexp_ppt-template_v5.4" id="{F250870F-9E3C-1841-A826-C7014A1F1133}" vid="{0A8D74CD-C724-9545-9BF6-79BF12E3B4A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corexp_ppt-template_v5.4</Template>
  <TotalTime>28486</TotalTime>
  <Words>1118</Words>
  <Application>Microsoft Office PowerPoint</Application>
  <PresentationFormat>Широкоэкранный</PresentationFormat>
  <Paragraphs>115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Calibri</vt:lpstr>
      <vt:lpstr>Verdana</vt:lpstr>
      <vt:lpstr>Open Sans</vt:lpstr>
      <vt:lpstr>Arial</vt:lpstr>
      <vt:lpstr>Raleway</vt:lpstr>
      <vt:lpstr>Office Theme</vt:lpstr>
      <vt:lpstr>Экологическая оценка в области недвижимости по «зеленым» стандартам ГОСТ Р</vt:lpstr>
      <vt:lpstr>Презентация PowerPoint</vt:lpstr>
      <vt:lpstr>Презентация PowerPoint</vt:lpstr>
      <vt:lpstr>Разработанные национальные  «зеленые» стандарты</vt:lpstr>
      <vt:lpstr>Системы добровольной сертификации CORE.ECO </vt:lpstr>
      <vt:lpstr>Преимущества добровольной сертификации:</vt:lpstr>
      <vt:lpstr>Опыт сертификации национальным «зеленым» стандартам ГОСТ Р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CORE.XP</dc:title>
  <dc:subject/>
  <dc:creator>Uzhek, Maria @ Moscow</dc:creator>
  <cp:keywords/>
  <dc:description/>
  <cp:lastModifiedBy>Andrey Benuzh</cp:lastModifiedBy>
  <cp:revision>380</cp:revision>
  <cp:lastPrinted>2022-10-17T16:58:16Z</cp:lastPrinted>
  <dcterms:created xsi:type="dcterms:W3CDTF">2022-05-13T10:01:00Z</dcterms:created>
  <dcterms:modified xsi:type="dcterms:W3CDTF">2025-04-21T07:32:20Z</dcterms:modified>
  <cp:category/>
</cp:coreProperties>
</file>