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wdp" ContentType="image/vnd.ms-photo"/>
  <Default Extension="ti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</p:sldMasterIdLst>
  <p:notesMasterIdLst>
    <p:notesMasterId r:id="rId13"/>
  </p:notesMasterIdLst>
  <p:sldIdLst>
    <p:sldId id="274" r:id="rId3"/>
    <p:sldId id="256" r:id="rId4"/>
    <p:sldId id="272" r:id="rId5"/>
    <p:sldId id="258" r:id="rId6"/>
    <p:sldId id="268" r:id="rId7"/>
    <p:sldId id="260" r:id="rId8"/>
    <p:sldId id="271" r:id="rId9"/>
    <p:sldId id="270" r:id="rId10"/>
    <p:sldId id="262" r:id="rId11"/>
    <p:sldId id="263" r:id="rId1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CF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DEEF"/>
          </a:solidFill>
        </a:fill>
      </a:tcStyle>
    </a:wholeTbl>
    <a:band2H>
      <a:tcTxStyle/>
      <a:tcStyle>
        <a:tcBdr/>
        <a:fill>
          <a:solidFill>
            <a:srgbClr val="E9EFF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28" y="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42538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30638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262937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t>Текст заголовка</a:t>
            </a:r>
          </a:p>
        </p:txBody>
      </p:sp>
      <p:sp>
        <p:nvSpPr>
          <p:cNvPr id="12" name="Уровень текста 1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13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Текст заголовка</a:t>
            </a:r>
          </a:p>
        </p:txBody>
      </p:sp>
      <p:sp>
        <p:nvSpPr>
          <p:cNvPr id="21" name="Уровень текста 1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22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Текст заголовка</a:t>
            </a:r>
          </a:p>
        </p:txBody>
      </p:sp>
      <p:sp>
        <p:nvSpPr>
          <p:cNvPr id="30" name="Уровень текста 1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31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Текст заголовка</a:t>
            </a:r>
          </a:p>
        </p:txBody>
      </p:sp>
      <p:sp>
        <p:nvSpPr>
          <p:cNvPr id="39" name="Уровень текста 1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40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Текст заголовка</a:t>
            </a:r>
          </a:p>
        </p:txBody>
      </p:sp>
      <p:sp>
        <p:nvSpPr>
          <p:cNvPr id="48" name="Уровень текста 1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49" name="Текст 4"/>
          <p:cNvSpPr>
            <a:spLocks noGrp="1"/>
          </p:cNvSpPr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50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Текст заголовка</a:t>
            </a:r>
          </a:p>
        </p:txBody>
      </p:sp>
      <p:sp>
        <p:nvSpPr>
          <p:cNvPr id="58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Текст заголовка</a:t>
            </a:r>
          </a:p>
        </p:txBody>
      </p:sp>
      <p:sp>
        <p:nvSpPr>
          <p:cNvPr id="73" name="Уровень текста 1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74" name="Текст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75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Текст заголовка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Текст заголовка</a:t>
            </a:r>
          </a:p>
        </p:txBody>
      </p:sp>
      <p:sp>
        <p:nvSpPr>
          <p:cNvPr id="83" name="Рисунок 2"/>
          <p:cNvSpPr>
            <a:spLocks noGrp="1"/>
          </p:cNvSpPr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Уровень текста 1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85" name="Номер слайда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04292"/>
            <a:ext cx="258624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79"/>
            <a:ext cx="103632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1967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94443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1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1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4564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7320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28186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tif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9F10735-3CAC-4CDF-9F95-1650195C6478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43784" y="130595"/>
            <a:ext cx="11902404" cy="6598882"/>
          </a:xfrm>
          <a:custGeom>
            <a:avLst/>
            <a:gdLst/>
            <a:ahLst/>
            <a:cxnLst/>
            <a:rect l="l" t="t" r="r" b="b"/>
            <a:pathLst>
              <a:path w="10439400" h="7277100">
                <a:moveTo>
                  <a:pt x="10439387" y="0"/>
                </a:moveTo>
                <a:lnTo>
                  <a:pt x="0" y="0"/>
                </a:lnTo>
                <a:lnTo>
                  <a:pt x="0" y="7277100"/>
                </a:lnTo>
                <a:lnTo>
                  <a:pt x="10439387" y="7277100"/>
                </a:lnTo>
                <a:lnTo>
                  <a:pt x="10439387" y="0"/>
                </a:lnTo>
                <a:close/>
              </a:path>
            </a:pathLst>
          </a:custGeom>
          <a:solidFill>
            <a:srgbClr val="000029"/>
          </a:solidFill>
        </p:spPr>
        <p:txBody>
          <a:bodyPr wrap="square" lIns="0" tIns="0" rIns="0" bIns="0" rtlCol="0"/>
          <a:lstStyle/>
          <a:p>
            <a:endParaRPr sz="1632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39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39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3/31/2021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39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5194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14589">
        <a:defRPr>
          <a:latin typeface="+mn-lt"/>
          <a:ea typeface="+mn-ea"/>
          <a:cs typeface="+mn-cs"/>
        </a:defRPr>
      </a:lvl2pPr>
      <a:lvl3pPr marL="829178">
        <a:defRPr>
          <a:latin typeface="+mn-lt"/>
          <a:ea typeface="+mn-ea"/>
          <a:cs typeface="+mn-cs"/>
        </a:defRPr>
      </a:lvl3pPr>
      <a:lvl4pPr marL="1243767">
        <a:defRPr>
          <a:latin typeface="+mn-lt"/>
          <a:ea typeface="+mn-ea"/>
          <a:cs typeface="+mn-cs"/>
        </a:defRPr>
      </a:lvl4pPr>
      <a:lvl5pPr marL="1658356">
        <a:defRPr>
          <a:latin typeface="+mn-lt"/>
          <a:ea typeface="+mn-ea"/>
          <a:cs typeface="+mn-cs"/>
        </a:defRPr>
      </a:lvl5pPr>
      <a:lvl6pPr marL="2072945">
        <a:defRPr>
          <a:latin typeface="+mn-lt"/>
          <a:ea typeface="+mn-ea"/>
          <a:cs typeface="+mn-cs"/>
        </a:defRPr>
      </a:lvl6pPr>
      <a:lvl7pPr marL="2487534">
        <a:defRPr>
          <a:latin typeface="+mn-lt"/>
          <a:ea typeface="+mn-ea"/>
          <a:cs typeface="+mn-cs"/>
        </a:defRPr>
      </a:lvl7pPr>
      <a:lvl8pPr marL="2902123">
        <a:defRPr>
          <a:latin typeface="+mn-lt"/>
          <a:ea typeface="+mn-ea"/>
          <a:cs typeface="+mn-cs"/>
        </a:defRPr>
      </a:lvl8pPr>
      <a:lvl9pPr marL="3316712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14589">
        <a:defRPr>
          <a:latin typeface="+mn-lt"/>
          <a:ea typeface="+mn-ea"/>
          <a:cs typeface="+mn-cs"/>
        </a:defRPr>
      </a:lvl2pPr>
      <a:lvl3pPr marL="829178">
        <a:defRPr>
          <a:latin typeface="+mn-lt"/>
          <a:ea typeface="+mn-ea"/>
          <a:cs typeface="+mn-cs"/>
        </a:defRPr>
      </a:lvl3pPr>
      <a:lvl4pPr marL="1243767">
        <a:defRPr>
          <a:latin typeface="+mn-lt"/>
          <a:ea typeface="+mn-ea"/>
          <a:cs typeface="+mn-cs"/>
        </a:defRPr>
      </a:lvl4pPr>
      <a:lvl5pPr marL="1658356">
        <a:defRPr>
          <a:latin typeface="+mn-lt"/>
          <a:ea typeface="+mn-ea"/>
          <a:cs typeface="+mn-cs"/>
        </a:defRPr>
      </a:lvl5pPr>
      <a:lvl6pPr marL="2072945">
        <a:defRPr>
          <a:latin typeface="+mn-lt"/>
          <a:ea typeface="+mn-ea"/>
          <a:cs typeface="+mn-cs"/>
        </a:defRPr>
      </a:lvl6pPr>
      <a:lvl7pPr marL="2487534">
        <a:defRPr>
          <a:latin typeface="+mn-lt"/>
          <a:ea typeface="+mn-ea"/>
          <a:cs typeface="+mn-cs"/>
        </a:defRPr>
      </a:lvl7pPr>
      <a:lvl8pPr marL="2902123">
        <a:defRPr>
          <a:latin typeface="+mn-lt"/>
          <a:ea typeface="+mn-ea"/>
          <a:cs typeface="+mn-cs"/>
        </a:defRPr>
      </a:lvl8pPr>
      <a:lvl9pPr marL="3316712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1.tif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emf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2.png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emf"/><Relationship Id="rId5" Type="http://schemas.openxmlformats.org/officeDocument/2006/relationships/image" Target="../media/image23.png"/><Relationship Id="rId4" Type="http://schemas.openxmlformats.org/officeDocument/2006/relationships/image" Target="../media/image1.t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DB1292AF-4B44-43FE-93C7-90A1C44D1C87}"/>
              </a:ext>
            </a:extLst>
          </p:cNvPr>
          <p:cNvSpPr txBox="1"/>
          <p:nvPr/>
        </p:nvSpPr>
        <p:spPr>
          <a:xfrm>
            <a:off x="659859" y="3654469"/>
            <a:ext cx="7031121" cy="21236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lang="ru-RU" sz="4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Лояльность клиента </a:t>
            </a:r>
            <a:endParaRPr lang="en-US" sz="44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defRPr sz="2000"/>
            </a:pPr>
            <a:r>
              <a:rPr lang="ru-RU" sz="4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через лояльность партнёра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6D8DF3C-9564-404B-A0F4-8D3A5F62A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0980" y="585156"/>
            <a:ext cx="3674438" cy="74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81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9C09FBDF-D746-434B-A672-509E5B583F2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>
            <a:solidFill>
              <a:schemeClr val="bg1"/>
            </a:solidFill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pic>
        <p:nvPicPr>
          <p:cNvPr id="94" name="Рисунок 3" descr="Рисунок 3"/>
          <p:cNvPicPr>
            <a:picLocks noChangeAspect="1"/>
          </p:cNvPicPr>
          <p:nvPr/>
        </p:nvPicPr>
        <p:blipFill>
          <a:blip r:embed="rId2"/>
          <a:srcRect t="4479" b="4479"/>
          <a:stretch>
            <a:fillRect/>
          </a:stretch>
        </p:blipFill>
        <p:spPr>
          <a:xfrm>
            <a:off x="486944" y="-2"/>
            <a:ext cx="11218111" cy="68580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Рисунок 2">
            <a:extLst>
              <a:ext uri="{FF2B5EF4-FFF2-40B4-BE49-F238E27FC236}">
                <a16:creationId xmlns:a16="http://schemas.microsoft.com/office/drawing/2014/main" id="{B59E88D5-0238-8241-B4ED-E22EAC564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26" name="Рисунок 2325">
            <a:extLst>
              <a:ext uri="{FF2B5EF4-FFF2-40B4-BE49-F238E27FC236}">
                <a16:creationId xmlns:a16="http://schemas.microsoft.com/office/drawing/2014/main" id="{A44E32CD-EA4D-4B1F-A88C-1260425729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5180" y="2148927"/>
            <a:ext cx="2186273" cy="2025965"/>
          </a:xfrm>
          <a:prstGeom prst="rect">
            <a:avLst/>
          </a:prstGeom>
        </p:spPr>
      </p:pic>
      <p:pic>
        <p:nvPicPr>
          <p:cNvPr id="2328" name="Рисунок 2327">
            <a:extLst>
              <a:ext uri="{FF2B5EF4-FFF2-40B4-BE49-F238E27FC236}">
                <a16:creationId xmlns:a16="http://schemas.microsoft.com/office/drawing/2014/main" id="{5CB1408F-B695-4E6E-806C-575D353E74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751" y="784507"/>
            <a:ext cx="1699820" cy="1694292"/>
          </a:xfrm>
          <a:prstGeom prst="rect">
            <a:avLst/>
          </a:prstGeom>
        </p:spPr>
      </p:pic>
      <p:pic>
        <p:nvPicPr>
          <p:cNvPr id="2330" name="Рисунок 2329">
            <a:extLst>
              <a:ext uri="{FF2B5EF4-FFF2-40B4-BE49-F238E27FC236}">
                <a16:creationId xmlns:a16="http://schemas.microsoft.com/office/drawing/2014/main" id="{28491DD2-0679-4A35-A04A-0E1855AFC33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7723" y="761803"/>
            <a:ext cx="1652833" cy="1777210"/>
          </a:xfrm>
          <a:prstGeom prst="rect">
            <a:avLst/>
          </a:prstGeom>
        </p:spPr>
      </p:pic>
      <p:grpSp>
        <p:nvGrpSpPr>
          <p:cNvPr id="2334" name="Группа 2333">
            <a:extLst>
              <a:ext uri="{FF2B5EF4-FFF2-40B4-BE49-F238E27FC236}">
                <a16:creationId xmlns:a16="http://schemas.microsoft.com/office/drawing/2014/main" id="{08E77C75-0A8B-40C8-9870-CF3B1AE348F7}"/>
              </a:ext>
            </a:extLst>
          </p:cNvPr>
          <p:cNvGrpSpPr/>
          <p:nvPr/>
        </p:nvGrpSpPr>
        <p:grpSpPr>
          <a:xfrm>
            <a:off x="5081726" y="3359902"/>
            <a:ext cx="4974986" cy="2499253"/>
            <a:chOff x="4967226" y="3289498"/>
            <a:chExt cx="4899665" cy="2461414"/>
          </a:xfrm>
        </p:grpSpPr>
        <p:pic>
          <p:nvPicPr>
            <p:cNvPr id="2310" name="Рисунок 2309">
              <a:extLst>
                <a:ext uri="{FF2B5EF4-FFF2-40B4-BE49-F238E27FC236}">
                  <a16:creationId xmlns:a16="http://schemas.microsoft.com/office/drawing/2014/main" id="{AAED8599-D339-4EB0-B5E8-9AB2CD3D57F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28103" y="3319472"/>
              <a:ext cx="938787" cy="829058"/>
            </a:xfrm>
            <a:prstGeom prst="rect">
              <a:avLst/>
            </a:prstGeom>
          </p:spPr>
        </p:pic>
        <p:pic>
          <p:nvPicPr>
            <p:cNvPr id="2318" name="Рисунок 2317" descr="Изображение выглядит как оранжевый&#10;&#10;Автоматически созданное описание">
              <a:extLst>
                <a:ext uri="{FF2B5EF4-FFF2-40B4-BE49-F238E27FC236}">
                  <a16:creationId xmlns:a16="http://schemas.microsoft.com/office/drawing/2014/main" id="{CD3C2161-966D-4AC9-9768-58BE514D464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67226" y="4825365"/>
              <a:ext cx="758954" cy="771146"/>
            </a:xfrm>
            <a:prstGeom prst="rect">
              <a:avLst/>
            </a:prstGeom>
          </p:spPr>
        </p:pic>
        <p:pic>
          <p:nvPicPr>
            <p:cNvPr id="2320" name="Рисунок 2319">
              <a:extLst>
                <a:ext uri="{FF2B5EF4-FFF2-40B4-BE49-F238E27FC236}">
                  <a16:creationId xmlns:a16="http://schemas.microsoft.com/office/drawing/2014/main" id="{6CD6EE2F-2E49-4204-99AD-848D1D96F0A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74640" y="4762880"/>
              <a:ext cx="758954" cy="896113"/>
            </a:xfrm>
            <a:prstGeom prst="rect">
              <a:avLst/>
            </a:prstGeom>
          </p:spPr>
        </p:pic>
        <p:pic>
          <p:nvPicPr>
            <p:cNvPr id="2322" name="Рисунок 2321">
              <a:extLst>
                <a:ext uri="{FF2B5EF4-FFF2-40B4-BE49-F238E27FC236}">
                  <a16:creationId xmlns:a16="http://schemas.microsoft.com/office/drawing/2014/main" id="{EDE00315-CD33-4CC8-BE7F-ED821C95A1C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99262" y="4914233"/>
              <a:ext cx="755906" cy="749809"/>
            </a:xfrm>
            <a:prstGeom prst="rect">
              <a:avLst/>
            </a:prstGeom>
          </p:spPr>
        </p:pic>
        <p:pic>
          <p:nvPicPr>
            <p:cNvPr id="2324" name="Рисунок 2323" descr="Изображение выглядит как текст&#10;&#10;Автоматически созданное описание">
              <a:extLst>
                <a:ext uri="{FF2B5EF4-FFF2-40B4-BE49-F238E27FC236}">
                  <a16:creationId xmlns:a16="http://schemas.microsoft.com/office/drawing/2014/main" id="{B7C8BDE9-4BA2-4731-A605-526AACA3E3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68313" y="4827366"/>
              <a:ext cx="798578" cy="923546"/>
            </a:xfrm>
            <a:prstGeom prst="rect">
              <a:avLst/>
            </a:prstGeom>
          </p:spPr>
        </p:pic>
        <p:pic>
          <p:nvPicPr>
            <p:cNvPr id="2331" name="Рисунок 2330" descr="Изображение выглядит как текст, сиденье, стул&#10;&#10;Автоматически созданное описание">
              <a:extLst>
                <a:ext uri="{FF2B5EF4-FFF2-40B4-BE49-F238E27FC236}">
                  <a16:creationId xmlns:a16="http://schemas.microsoft.com/office/drawing/2014/main" id="{E4928617-2501-40E7-9515-20A95944BF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81906" y="3399580"/>
              <a:ext cx="758954" cy="838202"/>
            </a:xfrm>
            <a:prstGeom prst="rect">
              <a:avLst/>
            </a:prstGeom>
          </p:spPr>
        </p:pic>
        <p:pic>
          <p:nvPicPr>
            <p:cNvPr id="2332" name="Рисунок 2331">
              <a:extLst>
                <a:ext uri="{FF2B5EF4-FFF2-40B4-BE49-F238E27FC236}">
                  <a16:creationId xmlns:a16="http://schemas.microsoft.com/office/drawing/2014/main" id="{6823D471-6178-4AFF-B196-869FC80C98D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02400" y="3289498"/>
              <a:ext cx="777242" cy="917450"/>
            </a:xfrm>
            <a:prstGeom prst="rect">
              <a:avLst/>
            </a:prstGeom>
          </p:spPr>
        </p:pic>
        <p:pic>
          <p:nvPicPr>
            <p:cNvPr id="2333" name="Рисунок 2332">
              <a:extLst>
                <a:ext uri="{FF2B5EF4-FFF2-40B4-BE49-F238E27FC236}">
                  <a16:creationId xmlns:a16="http://schemas.microsoft.com/office/drawing/2014/main" id="{7DA771A0-F60E-4168-864C-53091FCD89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76680" y="3350453"/>
              <a:ext cx="755906" cy="829058"/>
            </a:xfrm>
            <a:prstGeom prst="rect">
              <a:avLst/>
            </a:prstGeom>
          </p:spPr>
        </p:pic>
      </p:grpSp>
      <p:grpSp>
        <p:nvGrpSpPr>
          <p:cNvPr id="2347" name="Группа 2346">
            <a:extLst>
              <a:ext uri="{FF2B5EF4-FFF2-40B4-BE49-F238E27FC236}">
                <a16:creationId xmlns:a16="http://schemas.microsoft.com/office/drawing/2014/main" id="{9A0757D2-8120-4A95-B130-95DCD42EAE74}"/>
              </a:ext>
            </a:extLst>
          </p:cNvPr>
          <p:cNvGrpSpPr/>
          <p:nvPr/>
        </p:nvGrpSpPr>
        <p:grpSpPr>
          <a:xfrm>
            <a:off x="5163514" y="2937351"/>
            <a:ext cx="4822012" cy="1879517"/>
            <a:chOff x="4746912" y="3239245"/>
            <a:chExt cx="5317608" cy="2072689"/>
          </a:xfrm>
        </p:grpSpPr>
        <p:sp>
          <p:nvSpPr>
            <p:cNvPr id="2337" name="object 10">
              <a:extLst>
                <a:ext uri="{FF2B5EF4-FFF2-40B4-BE49-F238E27FC236}">
                  <a16:creationId xmlns:a16="http://schemas.microsoft.com/office/drawing/2014/main" id="{0B25CDBF-74BF-4A3E-8071-FB76EED037B0}"/>
                </a:ext>
              </a:extLst>
            </p:cNvPr>
            <p:cNvSpPr txBox="1"/>
            <p:nvPr/>
          </p:nvSpPr>
          <p:spPr>
            <a:xfrm>
              <a:off x="4746912" y="3239245"/>
              <a:ext cx="702310" cy="229631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4607" defTabSz="829178" hangingPunct="1">
                <a:spcBef>
                  <a:spcPts val="100"/>
                </a:spcBef>
              </a:pPr>
              <a:r>
                <a:rPr sz="635" b="1" kern="1200" spc="5" dirty="0" err="1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Первый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выход  на</a:t>
              </a:r>
              <a:r>
                <a:rPr sz="635" b="1" kern="1200" spc="-23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потенциал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38" name="object 225">
              <a:extLst>
                <a:ext uri="{FF2B5EF4-FFF2-40B4-BE49-F238E27FC236}">
                  <a16:creationId xmlns:a16="http://schemas.microsoft.com/office/drawing/2014/main" id="{9C7F2CED-9371-4142-9992-9A66A0F1A702}"/>
                </a:ext>
              </a:extLst>
            </p:cNvPr>
            <p:cNvSpPr txBox="1"/>
            <p:nvPr/>
          </p:nvSpPr>
          <p:spPr>
            <a:xfrm>
              <a:off x="6388943" y="3240233"/>
              <a:ext cx="546100" cy="229631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4607" defTabSz="829178" hangingPunct="1">
                <a:spcBef>
                  <a:spcPts val="100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Рекордные  продажи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39" name="object 2252">
              <a:extLst>
                <a:ext uri="{FF2B5EF4-FFF2-40B4-BE49-F238E27FC236}">
                  <a16:creationId xmlns:a16="http://schemas.microsoft.com/office/drawing/2014/main" id="{F067AE5C-E22A-49A7-B658-963BC824912C}"/>
                </a:ext>
              </a:extLst>
            </p:cNvPr>
            <p:cNvSpPr txBox="1"/>
            <p:nvPr/>
          </p:nvSpPr>
          <p:spPr>
            <a:xfrm>
              <a:off x="7603208" y="4906518"/>
              <a:ext cx="905510" cy="337394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4607" defTabSz="829178" hangingPunct="1">
                <a:spcBef>
                  <a:spcPts val="100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Рекордно высокий  показатель доли </a:t>
              </a:r>
              <a:r>
                <a:rPr sz="635" b="1" kern="1200" spc="9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ТОП</a:t>
              </a:r>
              <a:r>
                <a:rPr sz="635" b="1" kern="1200" spc="-23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продаж</a:t>
              </a:r>
              <a:r>
                <a:rPr sz="635" b="1" kern="1200" spc="-18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с</a:t>
              </a:r>
              <a:r>
                <a:rPr sz="635" b="1" kern="1200" spc="-18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касс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40" name="object 2253">
              <a:extLst>
                <a:ext uri="{FF2B5EF4-FFF2-40B4-BE49-F238E27FC236}">
                  <a16:creationId xmlns:a16="http://schemas.microsoft.com/office/drawing/2014/main" id="{45365641-D02A-421E-A283-46DA3DD6AF8F}"/>
                </a:ext>
              </a:extLst>
            </p:cNvPr>
            <p:cNvSpPr txBox="1"/>
            <p:nvPr/>
          </p:nvSpPr>
          <p:spPr>
            <a:xfrm>
              <a:off x="6388943" y="4906518"/>
              <a:ext cx="668020" cy="337394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4607" defTabSz="829178" hangingPunct="1">
                <a:spcBef>
                  <a:spcPts val="100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Рекордно </a:t>
              </a:r>
              <a:r>
                <a:rPr sz="635" b="1" kern="1200" spc="9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высокий</a:t>
              </a:r>
              <a:r>
                <a:rPr sz="635" b="1" kern="1200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лайк  по</a:t>
              </a:r>
              <a:r>
                <a:rPr sz="635" b="1" kern="1200" spc="-14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обороту</a:t>
              </a:r>
              <a:endParaRPr sz="635" kern="120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41" name="object 2254">
              <a:extLst>
                <a:ext uri="{FF2B5EF4-FFF2-40B4-BE49-F238E27FC236}">
                  <a16:creationId xmlns:a16="http://schemas.microsoft.com/office/drawing/2014/main" id="{781123FF-0E7A-4505-AE33-41B66F177602}"/>
                </a:ext>
              </a:extLst>
            </p:cNvPr>
            <p:cNvSpPr txBox="1"/>
            <p:nvPr/>
          </p:nvSpPr>
          <p:spPr>
            <a:xfrm>
              <a:off x="4828192" y="4906518"/>
              <a:ext cx="539750" cy="337394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4607" defTabSz="829178" hangingPunct="1">
                <a:spcBef>
                  <a:spcPts val="100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Отсутствие  текучести </a:t>
              </a:r>
              <a:r>
                <a:rPr sz="635" b="1" kern="1200" spc="9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за</a:t>
              </a:r>
              <a:r>
                <a:rPr sz="635" b="1" kern="1200" spc="-9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год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42" name="object 2255">
              <a:extLst>
                <a:ext uri="{FF2B5EF4-FFF2-40B4-BE49-F238E27FC236}">
                  <a16:creationId xmlns:a16="http://schemas.microsoft.com/office/drawing/2014/main" id="{87EDE117-A94A-46F1-9C7A-5E1DB22E8A1C}"/>
                </a:ext>
              </a:extLst>
            </p:cNvPr>
            <p:cNvSpPr txBox="1"/>
            <p:nvPr/>
          </p:nvSpPr>
          <p:spPr>
            <a:xfrm>
              <a:off x="7554654" y="3257252"/>
              <a:ext cx="944880" cy="229631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4607" defTabSz="829178" hangingPunct="1">
                <a:spcBef>
                  <a:spcPts val="100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Первое достижение  100%</a:t>
              </a:r>
              <a:r>
                <a:rPr sz="635" b="1" kern="1200" spc="-14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доступности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43" name="object 2256">
              <a:extLst>
                <a:ext uri="{FF2B5EF4-FFF2-40B4-BE49-F238E27FC236}">
                  <a16:creationId xmlns:a16="http://schemas.microsoft.com/office/drawing/2014/main" id="{2D7AD051-C997-4110-BE44-2A24C50C32EE}"/>
                </a:ext>
              </a:extLst>
            </p:cNvPr>
            <p:cNvSpPr txBox="1"/>
            <p:nvPr/>
          </p:nvSpPr>
          <p:spPr>
            <a:xfrm>
              <a:off x="9345010" y="3240233"/>
              <a:ext cx="544830" cy="229631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defTabSz="829178" hangingPunct="1">
                <a:spcBef>
                  <a:spcPts val="100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Рекорд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  <a:p>
              <a:pPr marL="11516" defTabSz="829178" hangingPunct="1">
                <a:spcBef>
                  <a:spcPts val="5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по потерям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  <p:sp>
          <p:nvSpPr>
            <p:cNvPr id="2344" name="object 2257">
              <a:extLst>
                <a:ext uri="{FF2B5EF4-FFF2-40B4-BE49-F238E27FC236}">
                  <a16:creationId xmlns:a16="http://schemas.microsoft.com/office/drawing/2014/main" id="{6CC63300-B96B-4FE8-83D3-29A54BBD1F93}"/>
                </a:ext>
              </a:extLst>
            </p:cNvPr>
            <p:cNvSpPr txBox="1"/>
            <p:nvPr/>
          </p:nvSpPr>
          <p:spPr>
            <a:xfrm>
              <a:off x="9170329" y="4852636"/>
              <a:ext cx="894191" cy="459298"/>
            </a:xfrm>
            <a:prstGeom prst="rect">
              <a:avLst/>
            </a:prstGeom>
          </p:spPr>
          <p:txBody>
            <a:bodyPr vert="horz" wrap="square" lIns="0" tIns="12668" rIns="0" bIns="0" rtlCol="0">
              <a:spAutoFit/>
            </a:bodyPr>
            <a:lstStyle/>
            <a:p>
              <a:pPr marL="11516" marR="130135" defTabSz="829178" hangingPunct="1">
                <a:spcBef>
                  <a:spcPts val="100"/>
                </a:spcBef>
              </a:pPr>
              <a:r>
                <a:rPr sz="635" b="1" kern="1200" spc="5" dirty="0" err="1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Попадание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endParaRPr lang="ru-RU" sz="635" b="1" kern="1200" spc="5" dirty="0" smtClean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  <a:p>
              <a:pPr marL="11516" marR="130135" defTabSz="829178" hangingPunct="1">
                <a:spcBef>
                  <a:spcPts val="100"/>
                </a:spcBef>
              </a:pPr>
              <a:r>
                <a:rPr sz="635" b="1" kern="1200" spc="5" dirty="0" smtClean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в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норматив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  <a:p>
              <a:pPr marL="11516" marR="4607" defTabSz="829178" hangingPunct="1">
                <a:spcBef>
                  <a:spcPts val="14"/>
                </a:spcBef>
              </a:pP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при </a:t>
              </a:r>
              <a:r>
                <a:rPr sz="635" b="1" kern="1200" spc="5" dirty="0" err="1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пересчете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 </a:t>
              </a:r>
              <a:endParaRPr lang="ru-RU" sz="635" b="1" kern="1200" spc="5" dirty="0" smtClean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  <a:p>
              <a:pPr marL="11516" marR="4607" defTabSz="829178" hangingPunct="1">
                <a:spcBef>
                  <a:spcPts val="14"/>
                </a:spcBef>
              </a:pPr>
              <a:r>
                <a:rPr sz="635" b="1" kern="1200" spc="5" dirty="0" smtClean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с</a:t>
              </a:r>
              <a:r>
                <a:rPr sz="635" b="1" kern="1200" spc="-18" dirty="0" smtClean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 </a:t>
              </a:r>
              <a:r>
                <a:rPr sz="635" b="1" kern="1200" spc="5" dirty="0">
                  <a:solidFill>
                    <a:schemeClr val="tx1">
                      <a:lumMod val="20000"/>
                      <a:lumOff val="80000"/>
                    </a:schemeClr>
                  </a:solidFill>
                  <a:latin typeface="Geometria Bold"/>
                  <a:ea typeface="+mn-ea"/>
                  <a:cs typeface="Geometria Bold"/>
                </a:rPr>
                <a:t>ревизором</a:t>
              </a:r>
              <a:endParaRPr sz="635" kern="1200" dirty="0">
                <a:solidFill>
                  <a:schemeClr val="tx1">
                    <a:lumMod val="20000"/>
                    <a:lumOff val="80000"/>
                  </a:schemeClr>
                </a:solidFill>
                <a:latin typeface="Geometria Bold"/>
                <a:ea typeface="+mn-ea"/>
                <a:cs typeface="Geometria Bold"/>
              </a:endParaRPr>
            </a:p>
          </p:txBody>
        </p:sp>
      </p:grpSp>
      <p:pic>
        <p:nvPicPr>
          <p:cNvPr id="24" name="Picture 23">
            <a:extLst>
              <a:ext uri="{FF2B5EF4-FFF2-40B4-BE49-F238E27FC236}">
                <a16:creationId xmlns:a16="http://schemas.microsoft.com/office/drawing/2014/main" id="{74563AA9-D7D6-BB40-8775-214314F9FDD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52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">
            <a:extLst>
              <a:ext uri="{FF2B5EF4-FFF2-40B4-BE49-F238E27FC236}">
                <a16:creationId xmlns:a16="http://schemas.microsoft.com/office/drawing/2014/main" id="{180AEC99-F315-4DDA-8947-C9F42A155809}"/>
              </a:ext>
            </a:extLst>
          </p:cNvPr>
          <p:cNvSpPr txBox="1"/>
          <p:nvPr/>
        </p:nvSpPr>
        <p:spPr>
          <a:xfrm>
            <a:off x="1799863" y="4630480"/>
            <a:ext cx="9971561" cy="10156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 spc="-1">
                <a:uFill>
                  <a:solidFill>
                    <a:srgbClr val="FFFFFF"/>
                  </a:solidFill>
                </a:uFill>
              </a:defRPr>
            </a:pP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Онлайн-платформа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с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рейтингами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планами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короткими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соревнованиями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виртуальным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кошельком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и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магазином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подарков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Платформа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в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игровой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форме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поддерживает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активную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вовлеченность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сотрудников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в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выполнение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показателей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продаж</a:t>
            </a:r>
            <a:endParaRPr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D005DCD7-31FD-4491-83EC-EBF3B0C067D3}"/>
              </a:ext>
            </a:extLst>
          </p:cNvPr>
          <p:cNvSpPr txBox="1"/>
          <p:nvPr/>
        </p:nvSpPr>
        <p:spPr>
          <a:xfrm>
            <a:off x="1799862" y="2265338"/>
            <a:ext cx="997156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Одна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из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 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ведущих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розничных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сетей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в 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России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 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торговле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продуктами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питания</a:t>
            </a:r>
            <a:r>
              <a:rPr dirty="0" smtClean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</a:t>
            </a:r>
            <a:endParaRPr lang="ru-RU" dirty="0" smtClean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defRPr sz="2000"/>
            </a:pPr>
            <a:r>
              <a:rPr dirty="0" smtClean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лидер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 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количеству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магазинов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и 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географии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их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 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расположения</a:t>
            </a:r>
            <a:endParaRPr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C3E6900-ABC0-43D9-A57A-EF4794C4F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77" y="2127001"/>
            <a:ext cx="1016014" cy="3528671"/>
          </a:xfrm>
          <a:prstGeom prst="rect">
            <a:avLst/>
          </a:prstGeom>
        </p:spPr>
      </p:pic>
      <p:sp>
        <p:nvSpPr>
          <p:cNvPr id="15" name="TextBox 1">
            <a:extLst>
              <a:ext uri="{FF2B5EF4-FFF2-40B4-BE49-F238E27FC236}">
                <a16:creationId xmlns:a16="http://schemas.microsoft.com/office/drawing/2014/main" id="{5C746A50-A7CC-43FA-8ADF-4E9726AFFA10}"/>
              </a:ext>
            </a:extLst>
          </p:cNvPr>
          <p:cNvSpPr txBox="1"/>
          <p:nvPr/>
        </p:nvSpPr>
        <p:spPr>
          <a:xfrm>
            <a:off x="636477" y="1287378"/>
            <a:ext cx="9971561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lang="ru-RU" sz="36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«Магнит»</a:t>
            </a:r>
            <a:endParaRPr sz="36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4D5DFC39-A2F4-4503-A23E-2D609B8FCD80}"/>
              </a:ext>
            </a:extLst>
          </p:cNvPr>
          <p:cNvSpPr txBox="1"/>
          <p:nvPr/>
        </p:nvSpPr>
        <p:spPr>
          <a:xfrm>
            <a:off x="636476" y="3762921"/>
            <a:ext cx="9971561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lang="ru-RU" sz="36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«Любимый магазин»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C4C4119-0D34-F742-A30F-C965AAD19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: скругленные углы 6">
            <a:extLst>
              <a:ext uri="{FF2B5EF4-FFF2-40B4-BE49-F238E27FC236}">
                <a16:creationId xmlns:a16="http://schemas.microsoft.com/office/drawing/2014/main" id="{003B8E8D-E765-4300-BE62-3D95126AC3A8}"/>
              </a:ext>
            </a:extLst>
          </p:cNvPr>
          <p:cNvSpPr/>
          <p:nvPr/>
        </p:nvSpPr>
        <p:spPr>
          <a:xfrm>
            <a:off x="868101" y="5612028"/>
            <a:ext cx="10455797" cy="648000"/>
          </a:xfrm>
          <a:prstGeom prst="roundRect">
            <a:avLst/>
          </a:prstGeom>
          <a:solidFill>
            <a:schemeClr val="bg1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103" name="Прямоугольник 2"/>
          <p:cNvSpPr txBox="1"/>
          <p:nvPr/>
        </p:nvSpPr>
        <p:spPr>
          <a:xfrm>
            <a:off x="1782636" y="5751362"/>
            <a:ext cx="8626719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3200" b="1">
                <a:solidFill>
                  <a:srgbClr val="FF0000"/>
                </a:solidFill>
              </a:defRPr>
            </a:lvl1pPr>
          </a:lstStyle>
          <a:p>
            <a:r>
              <a:rPr lang="ru-RU" sz="18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ПОЗВОЛЯЕТ СОКРАТИТЬ ВРЕМЯ НА ЗАПУСК НОВОГО ПРОДУКТА</a:t>
            </a:r>
          </a:p>
        </p:txBody>
      </p:sp>
      <p:sp>
        <p:nvSpPr>
          <p:cNvPr id="2" name="Овал 1">
            <a:extLst>
              <a:ext uri="{FF2B5EF4-FFF2-40B4-BE49-F238E27FC236}">
                <a16:creationId xmlns:a16="http://schemas.microsoft.com/office/drawing/2014/main" id="{F65D2D44-A272-4ABB-9407-35AE066C625E}"/>
              </a:ext>
            </a:extLst>
          </p:cNvPr>
          <p:cNvSpPr/>
          <p:nvPr/>
        </p:nvSpPr>
        <p:spPr>
          <a:xfrm>
            <a:off x="868101" y="2419109"/>
            <a:ext cx="1672542" cy="1672542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8" name="Овал 7">
            <a:extLst>
              <a:ext uri="{FF2B5EF4-FFF2-40B4-BE49-F238E27FC236}">
                <a16:creationId xmlns:a16="http://schemas.microsoft.com/office/drawing/2014/main" id="{BD793E2C-C34F-438C-84B7-5FC2DEC3A1DC}"/>
              </a:ext>
            </a:extLst>
          </p:cNvPr>
          <p:cNvSpPr/>
          <p:nvPr/>
        </p:nvSpPr>
        <p:spPr>
          <a:xfrm>
            <a:off x="3063914" y="2442787"/>
            <a:ext cx="1672542" cy="1672542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9" name="Овал 8">
            <a:extLst>
              <a:ext uri="{FF2B5EF4-FFF2-40B4-BE49-F238E27FC236}">
                <a16:creationId xmlns:a16="http://schemas.microsoft.com/office/drawing/2014/main" id="{74852D06-5E77-45BD-B543-82ABA617F2BC}"/>
              </a:ext>
            </a:extLst>
          </p:cNvPr>
          <p:cNvSpPr/>
          <p:nvPr/>
        </p:nvSpPr>
        <p:spPr>
          <a:xfrm>
            <a:off x="5259727" y="2442787"/>
            <a:ext cx="1672542" cy="1672542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10" name="Овал 9">
            <a:extLst>
              <a:ext uri="{FF2B5EF4-FFF2-40B4-BE49-F238E27FC236}">
                <a16:creationId xmlns:a16="http://schemas.microsoft.com/office/drawing/2014/main" id="{1152240D-651D-4985-AD72-D86FA9A9F07B}"/>
              </a:ext>
            </a:extLst>
          </p:cNvPr>
          <p:cNvSpPr/>
          <p:nvPr/>
        </p:nvSpPr>
        <p:spPr>
          <a:xfrm>
            <a:off x="7455540" y="2469541"/>
            <a:ext cx="1672542" cy="1672542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11" name="Овал 10">
            <a:extLst>
              <a:ext uri="{FF2B5EF4-FFF2-40B4-BE49-F238E27FC236}">
                <a16:creationId xmlns:a16="http://schemas.microsoft.com/office/drawing/2014/main" id="{13734BDF-B160-4B67-BCD5-D1FD936A2F98}"/>
              </a:ext>
            </a:extLst>
          </p:cNvPr>
          <p:cNvSpPr/>
          <p:nvPr/>
        </p:nvSpPr>
        <p:spPr>
          <a:xfrm>
            <a:off x="9651357" y="2419109"/>
            <a:ext cx="1672542" cy="1672542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A4FD2B5-2A98-41C0-932D-F898B5F708D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370" y="2715380"/>
            <a:ext cx="1080000" cy="1080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C91C2AD-4D0E-4289-A259-0D6FAB8ED3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185" y="2829058"/>
            <a:ext cx="900000" cy="90000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3BF84EC1-990C-4FC9-97EA-A8FB9D7AACD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5996" y="2739058"/>
            <a:ext cx="1080000" cy="1080000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7D42FA9C-3868-4A2F-BA41-90DEE890EB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7811" y="2879858"/>
            <a:ext cx="1008000" cy="1008000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C822017E-BE13-41DB-A9F4-5CD2273B4CD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7630" y="2765812"/>
            <a:ext cx="1080000" cy="1080000"/>
          </a:xfrm>
          <a:prstGeom prst="rect">
            <a:avLst/>
          </a:prstGeom>
        </p:spPr>
      </p:pic>
      <p:sp>
        <p:nvSpPr>
          <p:cNvPr id="24" name="TextBox 1">
            <a:extLst>
              <a:ext uri="{FF2B5EF4-FFF2-40B4-BE49-F238E27FC236}">
                <a16:creationId xmlns:a16="http://schemas.microsoft.com/office/drawing/2014/main" id="{8EA55AB4-36FB-49D2-B929-0A982DAD0FA4}"/>
              </a:ext>
            </a:extLst>
          </p:cNvPr>
          <p:cNvSpPr txBox="1"/>
          <p:nvPr/>
        </p:nvSpPr>
        <p:spPr>
          <a:xfrm>
            <a:off x="722490" y="4227435"/>
            <a:ext cx="196375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buSzPct val="100000"/>
              <a:defRPr sz="2000"/>
            </a:pP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Вовлеченность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персонала</a:t>
            </a:r>
            <a:endParaRPr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5" name="TextBox 1">
            <a:extLst>
              <a:ext uri="{FF2B5EF4-FFF2-40B4-BE49-F238E27FC236}">
                <a16:creationId xmlns:a16="http://schemas.microsoft.com/office/drawing/2014/main" id="{2D7706B9-9387-42E9-9E79-E15D73A25144}"/>
              </a:ext>
            </a:extLst>
          </p:cNvPr>
          <p:cNvSpPr txBox="1"/>
          <p:nvPr/>
        </p:nvSpPr>
        <p:spPr>
          <a:xfrm>
            <a:off x="2918305" y="4227435"/>
            <a:ext cx="196375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buSzPct val="100000"/>
              <a:defRPr sz="2000"/>
            </a:pPr>
            <a:r>
              <a:rPr lang="ru-RU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Обучение сотрудников</a:t>
            </a:r>
          </a:p>
        </p:txBody>
      </p:sp>
      <p:sp>
        <p:nvSpPr>
          <p:cNvPr id="26" name="TextBox 1">
            <a:extLst>
              <a:ext uri="{FF2B5EF4-FFF2-40B4-BE49-F238E27FC236}">
                <a16:creationId xmlns:a16="http://schemas.microsoft.com/office/drawing/2014/main" id="{865BEEE8-152E-4C10-8688-2E45E913FF72}"/>
              </a:ext>
            </a:extLst>
          </p:cNvPr>
          <p:cNvSpPr txBox="1"/>
          <p:nvPr/>
        </p:nvSpPr>
        <p:spPr>
          <a:xfrm>
            <a:off x="5114120" y="4381323"/>
            <a:ext cx="196375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buSzPct val="100000"/>
              <a:defRPr sz="2000"/>
            </a:pPr>
            <a:r>
              <a:rPr lang="ru-RU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Эмоции</a:t>
            </a:r>
          </a:p>
        </p:txBody>
      </p:sp>
      <p:sp>
        <p:nvSpPr>
          <p:cNvPr id="29" name="TextBox 1">
            <a:extLst>
              <a:ext uri="{FF2B5EF4-FFF2-40B4-BE49-F238E27FC236}">
                <a16:creationId xmlns:a16="http://schemas.microsoft.com/office/drawing/2014/main" id="{C67FFE3A-271E-4E60-967E-702FD95A4752}"/>
              </a:ext>
            </a:extLst>
          </p:cNvPr>
          <p:cNvSpPr txBox="1"/>
          <p:nvPr/>
        </p:nvSpPr>
        <p:spPr>
          <a:xfrm>
            <a:off x="7309931" y="4381323"/>
            <a:ext cx="196375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buSzPct val="100000"/>
              <a:defRPr sz="2000"/>
            </a:pPr>
            <a:r>
              <a:rPr lang="ru-RU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Геймификация</a:t>
            </a:r>
          </a:p>
        </p:txBody>
      </p:sp>
      <p:sp>
        <p:nvSpPr>
          <p:cNvPr id="30" name="TextBox 1">
            <a:extLst>
              <a:ext uri="{FF2B5EF4-FFF2-40B4-BE49-F238E27FC236}">
                <a16:creationId xmlns:a16="http://schemas.microsoft.com/office/drawing/2014/main" id="{EDD07917-2365-4996-A9CB-5FEB83825CC5}"/>
              </a:ext>
            </a:extLst>
          </p:cNvPr>
          <p:cNvSpPr txBox="1"/>
          <p:nvPr/>
        </p:nvSpPr>
        <p:spPr>
          <a:xfrm>
            <a:off x="9505742" y="4381323"/>
            <a:ext cx="196375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buSzPct val="100000"/>
              <a:defRPr sz="2000"/>
            </a:pPr>
            <a:r>
              <a:rPr lang="ru-RU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Призы</a:t>
            </a:r>
          </a:p>
        </p:txBody>
      </p:sp>
      <p:sp>
        <p:nvSpPr>
          <p:cNvPr id="34" name="TextBox 1">
            <a:extLst>
              <a:ext uri="{FF2B5EF4-FFF2-40B4-BE49-F238E27FC236}">
                <a16:creationId xmlns:a16="http://schemas.microsoft.com/office/drawing/2014/main" id="{6430C343-061B-437B-95C6-D3C73A2C4A8D}"/>
              </a:ext>
            </a:extLst>
          </p:cNvPr>
          <p:cNvSpPr txBox="1"/>
          <p:nvPr/>
        </p:nvSpPr>
        <p:spPr>
          <a:xfrm>
            <a:off x="868101" y="638813"/>
            <a:ext cx="9971561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lang="ru-RU" sz="36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«Любимый магазин»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EBE490D-10D2-6249-9164-B22FE7D684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934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9FE8AE3-DCD0-4E64-A9BF-9CCEF3D836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Stoloto30_pack2_v06_20171031_x_Stoloto_30_mix3">
            <a:extLst>
              <a:ext uri="{FF2B5EF4-FFF2-40B4-BE49-F238E27FC236}">
                <a16:creationId xmlns:a16="http://schemas.microsoft.com/office/drawing/2014/main" id="{823C0B89-3EAE-4CC8-B666-042018E171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12199" b="12076"/>
          <a:stretch/>
        </p:blipFill>
        <p:spPr>
          <a:xfrm>
            <a:off x="0" y="-45719"/>
            <a:ext cx="12192000" cy="5193255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550F826C-2C4A-4316-A861-20E1BE07C833}"/>
              </a:ext>
            </a:extLst>
          </p:cNvPr>
          <p:cNvSpPr txBox="1"/>
          <p:nvPr/>
        </p:nvSpPr>
        <p:spPr>
          <a:xfrm>
            <a:off x="244403" y="5428449"/>
            <a:ext cx="9642549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lnSpc>
                <a:spcPct val="90000"/>
              </a:lnSpc>
              <a:defRPr sz="2000"/>
            </a:pP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Возрождение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лотерейной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культуры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в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стране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Формирование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отношения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россиян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ru-RU" dirty="0" smtClean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90000"/>
              </a:lnSpc>
              <a:defRPr sz="2000"/>
            </a:pPr>
            <a:r>
              <a:rPr dirty="0" smtClean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к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лотереям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как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к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приятной</a:t>
            </a:r>
            <a:r>
              <a:rPr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форме</a:t>
            </a:r>
            <a:r>
              <a:rPr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досуга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дающей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участникам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шанс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реализовать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потребность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в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ярких</a:t>
            </a:r>
            <a:r>
              <a:rPr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эмоциях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улучшить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материальное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благосостояние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и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внести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вклад</a:t>
            </a:r>
            <a:r>
              <a:rPr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ru-RU" dirty="0" smtClean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90000"/>
              </a:lnSpc>
              <a:defRPr sz="2000"/>
            </a:pPr>
            <a:r>
              <a:rPr dirty="0" smtClean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в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поддержку</a:t>
            </a:r>
            <a:r>
              <a:rPr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b="1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российского</a:t>
            </a:r>
            <a:r>
              <a:rPr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b="1" dirty="0" err="1" smtClean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спорта</a:t>
            </a:r>
            <a:endParaRPr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C96DFA63-F38C-48F9-AE67-CA56C6123FAE}"/>
              </a:ext>
            </a:extLst>
          </p:cNvPr>
          <p:cNvSpPr/>
          <p:nvPr/>
        </p:nvSpPr>
        <p:spPr>
          <a:xfrm flipV="1">
            <a:off x="-2" y="5147536"/>
            <a:ext cx="12192002" cy="45719"/>
          </a:xfrm>
          <a:prstGeom prst="rect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37F41E5-8BF4-8C46-A6B5-612418BD1E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  <p:sp>
        <p:nvSpPr>
          <p:cNvPr id="12" name="TextBox 1">
            <a:extLst>
              <a:ext uri="{FF2B5EF4-FFF2-40B4-BE49-F238E27FC236}">
                <a16:creationId xmlns:a16="http://schemas.microsoft.com/office/drawing/2014/main" id="{00AB3E93-C9AE-403D-B204-2263BF65A0AE}"/>
              </a:ext>
            </a:extLst>
          </p:cNvPr>
          <p:cNvSpPr txBox="1"/>
          <p:nvPr/>
        </p:nvSpPr>
        <p:spPr>
          <a:xfrm>
            <a:off x="730941" y="298453"/>
            <a:ext cx="9971561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lang="ru-RU" sz="36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Миссия «</a:t>
            </a:r>
            <a:r>
              <a:rPr lang="ru-RU" sz="3600" b="1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Столото</a:t>
            </a:r>
            <a:r>
              <a:rPr lang="ru-RU" sz="36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»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Группа 13">
            <a:extLst>
              <a:ext uri="{FF2B5EF4-FFF2-40B4-BE49-F238E27FC236}">
                <a16:creationId xmlns:a16="http://schemas.microsoft.com/office/drawing/2014/main" id="{97B41A7B-31E9-481A-A366-380159239DB4}"/>
              </a:ext>
            </a:extLst>
          </p:cNvPr>
          <p:cNvGrpSpPr/>
          <p:nvPr/>
        </p:nvGrpSpPr>
        <p:grpSpPr>
          <a:xfrm>
            <a:off x="1745525" y="2152851"/>
            <a:ext cx="1335350" cy="1343949"/>
            <a:chOff x="1745525" y="2152851"/>
            <a:chExt cx="1335350" cy="1343949"/>
          </a:xfrm>
        </p:grpSpPr>
        <p:sp>
          <p:nvSpPr>
            <p:cNvPr id="23" name="Овал 22">
              <a:extLst>
                <a:ext uri="{FF2B5EF4-FFF2-40B4-BE49-F238E27FC236}">
                  <a16:creationId xmlns:a16="http://schemas.microsoft.com/office/drawing/2014/main" id="{0594959F-AD77-47AC-AF03-98B3E5FBEFE8}"/>
                </a:ext>
              </a:extLst>
            </p:cNvPr>
            <p:cNvSpPr/>
            <p:nvPr/>
          </p:nvSpPr>
          <p:spPr>
            <a:xfrm>
              <a:off x="1745525" y="2152851"/>
              <a:ext cx="1335350" cy="1343949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6" name="Прямоугольник 5">
              <a:extLst>
                <a:ext uri="{FF2B5EF4-FFF2-40B4-BE49-F238E27FC236}">
                  <a16:creationId xmlns:a16="http://schemas.microsoft.com/office/drawing/2014/main" id="{C30D4BE1-1FE3-4FAD-AD28-7584EC7A9DED}"/>
                </a:ext>
              </a:extLst>
            </p:cNvPr>
            <p:cNvSpPr/>
            <p:nvPr/>
          </p:nvSpPr>
          <p:spPr>
            <a:xfrm>
              <a:off x="1782550" y="2557060"/>
              <a:ext cx="1261300" cy="5355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16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КАКОЙ СУПЕР ПРИЗ?</a:t>
              </a:r>
            </a:p>
          </p:txBody>
        </p:sp>
      </p:grp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3EAEB312-DD7E-4EB0-85D1-719B2194990B}"/>
              </a:ext>
            </a:extLst>
          </p:cNvPr>
          <p:cNvGrpSpPr/>
          <p:nvPr/>
        </p:nvGrpSpPr>
        <p:grpSpPr>
          <a:xfrm>
            <a:off x="3390414" y="1413880"/>
            <a:ext cx="2361941" cy="2377151"/>
            <a:chOff x="3390414" y="1413880"/>
            <a:chExt cx="2361941" cy="2377151"/>
          </a:xfrm>
        </p:grpSpPr>
        <p:sp>
          <p:nvSpPr>
            <p:cNvPr id="24" name="Овал 23">
              <a:extLst>
                <a:ext uri="{FF2B5EF4-FFF2-40B4-BE49-F238E27FC236}">
                  <a16:creationId xmlns:a16="http://schemas.microsoft.com/office/drawing/2014/main" id="{77CC5D6A-7376-4AF1-9D2F-BA70C8A8F472}"/>
                </a:ext>
              </a:extLst>
            </p:cNvPr>
            <p:cNvSpPr/>
            <p:nvPr/>
          </p:nvSpPr>
          <p:spPr>
            <a:xfrm>
              <a:off x="3390414" y="1413880"/>
              <a:ext cx="2361941" cy="2377151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ECD06646-FEA9-4A38-B0E8-99316707F8F6}"/>
                </a:ext>
              </a:extLst>
            </p:cNvPr>
            <p:cNvSpPr txBox="1"/>
            <p:nvPr/>
          </p:nvSpPr>
          <p:spPr>
            <a:xfrm>
              <a:off x="3419922" y="2057692"/>
              <a:ext cx="2302925" cy="10895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marL="0" marR="0" indent="0" algn="ctr" defTabSz="914400" rtl="0" fontAlgn="auto" latinLnBrk="0" hangingPunct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kumimoji="0" lang="ru-RU" sz="2400" i="0" u="none" strike="noStrike" cap="none" spc="0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Impact" panose="020B0806030902050204" pitchFamily="34" charset="0"/>
                  <a:sym typeface="Calibri"/>
                </a:rPr>
                <a:t>КАК И ГДЕ ПОЛУЧИТЬ СВОЙ ВЫИГРЫШ?</a:t>
              </a:r>
            </a:p>
          </p:txBody>
        </p:sp>
      </p:grpSp>
      <p:grpSp>
        <p:nvGrpSpPr>
          <p:cNvPr id="15" name="Группа 14">
            <a:extLst>
              <a:ext uri="{FF2B5EF4-FFF2-40B4-BE49-F238E27FC236}">
                <a16:creationId xmlns:a16="http://schemas.microsoft.com/office/drawing/2014/main" id="{5A2C9B7D-0D77-41A6-BFE1-08915F337C1A}"/>
              </a:ext>
            </a:extLst>
          </p:cNvPr>
          <p:cNvGrpSpPr/>
          <p:nvPr/>
        </p:nvGrpSpPr>
        <p:grpSpPr>
          <a:xfrm>
            <a:off x="3183572" y="3974295"/>
            <a:ext cx="1460420" cy="1469825"/>
            <a:chOff x="3183572" y="3974295"/>
            <a:chExt cx="1460420" cy="1469825"/>
          </a:xfrm>
        </p:grpSpPr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37999CD6-7524-4278-91B1-ABCB567394AE}"/>
                </a:ext>
              </a:extLst>
            </p:cNvPr>
            <p:cNvSpPr/>
            <p:nvPr/>
          </p:nvSpPr>
          <p:spPr>
            <a:xfrm>
              <a:off x="3183572" y="3974295"/>
              <a:ext cx="1460420" cy="1469825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38" name="Прямоугольник 37">
              <a:extLst>
                <a:ext uri="{FF2B5EF4-FFF2-40B4-BE49-F238E27FC236}">
                  <a16:creationId xmlns:a16="http://schemas.microsoft.com/office/drawing/2014/main" id="{C7A9BE4C-9F96-4BA3-A032-70B30CD460C8}"/>
                </a:ext>
              </a:extLst>
            </p:cNvPr>
            <p:cNvSpPr/>
            <p:nvPr/>
          </p:nvSpPr>
          <p:spPr>
            <a:xfrm>
              <a:off x="3183573" y="4330642"/>
              <a:ext cx="1460419" cy="7571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16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КАК ПРОВОДИТСЯ ТИРАЖ?</a:t>
              </a:r>
            </a:p>
          </p:txBody>
        </p:sp>
      </p:grp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3B2CC9A0-C888-4FDC-9449-33460303C08F}"/>
              </a:ext>
            </a:extLst>
          </p:cNvPr>
          <p:cNvGrpSpPr/>
          <p:nvPr/>
        </p:nvGrpSpPr>
        <p:grpSpPr>
          <a:xfrm>
            <a:off x="6756972" y="4039123"/>
            <a:ext cx="2469338" cy="2377151"/>
            <a:chOff x="6756972" y="4039123"/>
            <a:chExt cx="2469338" cy="2377151"/>
          </a:xfrm>
        </p:grpSpPr>
        <p:sp>
          <p:nvSpPr>
            <p:cNvPr id="32" name="Овал 31">
              <a:extLst>
                <a:ext uri="{FF2B5EF4-FFF2-40B4-BE49-F238E27FC236}">
                  <a16:creationId xmlns:a16="http://schemas.microsoft.com/office/drawing/2014/main" id="{6B10B8B9-2A2C-4956-9C95-8C9CD4AF308F}"/>
                </a:ext>
              </a:extLst>
            </p:cNvPr>
            <p:cNvSpPr/>
            <p:nvPr/>
          </p:nvSpPr>
          <p:spPr>
            <a:xfrm>
              <a:off x="6803066" y="4039123"/>
              <a:ext cx="2377151" cy="2377151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D6BD59EB-066D-410D-9F10-E68D755FD507}"/>
                </a:ext>
              </a:extLst>
            </p:cNvPr>
            <p:cNvSpPr txBox="1"/>
            <p:nvPr/>
          </p:nvSpPr>
          <p:spPr>
            <a:xfrm>
              <a:off x="6756972" y="4849134"/>
              <a:ext cx="2469338" cy="7571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2400" dirty="0">
                  <a:solidFill>
                    <a:schemeClr val="tx1"/>
                  </a:solidFill>
                  <a:latin typeface="Impact" panose="020B0806030902050204" pitchFamily="34" charset="0"/>
                </a:rPr>
                <a:t>КАК ЧАСТО ВЫИГРЫВАЮТ?</a:t>
              </a:r>
            </a:p>
          </p:txBody>
        </p: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7A41CB50-2238-43D6-AD86-19B916763A84}"/>
              </a:ext>
            </a:extLst>
          </p:cNvPr>
          <p:cNvGrpSpPr/>
          <p:nvPr/>
        </p:nvGrpSpPr>
        <p:grpSpPr>
          <a:xfrm>
            <a:off x="533903" y="3594100"/>
            <a:ext cx="2377151" cy="2377151"/>
            <a:chOff x="533903" y="3594100"/>
            <a:chExt cx="2377151" cy="2377151"/>
          </a:xfrm>
        </p:grpSpPr>
        <p:sp>
          <p:nvSpPr>
            <p:cNvPr id="20" name="Овал 19">
              <a:extLst>
                <a:ext uri="{FF2B5EF4-FFF2-40B4-BE49-F238E27FC236}">
                  <a16:creationId xmlns:a16="http://schemas.microsoft.com/office/drawing/2014/main" id="{D792A931-7671-40AC-B88C-B7064CB27C0F}"/>
                </a:ext>
              </a:extLst>
            </p:cNvPr>
            <p:cNvSpPr/>
            <p:nvPr/>
          </p:nvSpPr>
          <p:spPr>
            <a:xfrm>
              <a:off x="533903" y="3594100"/>
              <a:ext cx="2377151" cy="2377151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286409E6-3AC0-4D8E-BC4B-ABBC0474EFFA}"/>
                </a:ext>
              </a:extLst>
            </p:cNvPr>
            <p:cNvSpPr txBox="1"/>
            <p:nvPr/>
          </p:nvSpPr>
          <p:spPr>
            <a:xfrm>
              <a:off x="634881" y="4175587"/>
              <a:ext cx="2175194" cy="12141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2700" dirty="0">
                  <a:solidFill>
                    <a:schemeClr val="tx1"/>
                  </a:solidFill>
                  <a:latin typeface="Impact" panose="020B0806030902050204" pitchFamily="34" charset="0"/>
                </a:rPr>
                <a:t>ГДЕ СМОТРЕТЬ ТИРАЖИ ЛОТЕРЕЙ?</a:t>
              </a:r>
            </a:p>
          </p:txBody>
        </p:sp>
      </p:grpSp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3B14B4B6-C6E0-4779-A5FA-F8F564A8110A}"/>
              </a:ext>
            </a:extLst>
          </p:cNvPr>
          <p:cNvGrpSpPr/>
          <p:nvPr/>
        </p:nvGrpSpPr>
        <p:grpSpPr>
          <a:xfrm>
            <a:off x="6181108" y="1886272"/>
            <a:ext cx="2164345" cy="2050085"/>
            <a:chOff x="6181108" y="1886272"/>
            <a:chExt cx="2164345" cy="2050085"/>
          </a:xfrm>
        </p:grpSpPr>
        <p:sp>
          <p:nvSpPr>
            <p:cNvPr id="28" name="Овал 27">
              <a:extLst>
                <a:ext uri="{FF2B5EF4-FFF2-40B4-BE49-F238E27FC236}">
                  <a16:creationId xmlns:a16="http://schemas.microsoft.com/office/drawing/2014/main" id="{063A7640-DB41-4171-A26B-BBB5233B7E5D}"/>
                </a:ext>
              </a:extLst>
            </p:cNvPr>
            <p:cNvSpPr/>
            <p:nvPr/>
          </p:nvSpPr>
          <p:spPr>
            <a:xfrm>
              <a:off x="6244797" y="1886272"/>
              <a:ext cx="2036967" cy="2050085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F7D2F931-515A-4898-823C-B9EC65B50051}"/>
                </a:ext>
              </a:extLst>
            </p:cNvPr>
            <p:cNvSpPr txBox="1"/>
            <p:nvPr/>
          </p:nvSpPr>
          <p:spPr>
            <a:xfrm>
              <a:off x="6181108" y="2366551"/>
              <a:ext cx="2164345" cy="10895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dirty="0">
                  <a:solidFill>
                    <a:schemeClr val="tx1"/>
                  </a:solidFill>
                  <a:latin typeface="Impact" panose="020B0806030902050204" pitchFamily="34" charset="0"/>
                </a:rPr>
                <a:t>ГДЕ НАЙТИ ИНФОРМАЦИЮ ЛОТЕРЕЯХ, ПРАВИЛА ИГРЫ?</a:t>
              </a:r>
            </a:p>
          </p:txBody>
        </p:sp>
      </p:grp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852D5573-15F3-4AD8-8A1A-E774B9A62E62}"/>
              </a:ext>
            </a:extLst>
          </p:cNvPr>
          <p:cNvGrpSpPr/>
          <p:nvPr/>
        </p:nvGrpSpPr>
        <p:grpSpPr>
          <a:xfrm>
            <a:off x="4976487" y="3578907"/>
            <a:ext cx="1700779" cy="1711732"/>
            <a:chOff x="4976487" y="3578907"/>
            <a:chExt cx="1700779" cy="1711732"/>
          </a:xfrm>
        </p:grpSpPr>
        <p:sp>
          <p:nvSpPr>
            <p:cNvPr id="27" name="Овал 26">
              <a:extLst>
                <a:ext uri="{FF2B5EF4-FFF2-40B4-BE49-F238E27FC236}">
                  <a16:creationId xmlns:a16="http://schemas.microsoft.com/office/drawing/2014/main" id="{B1F198F7-6239-46B6-A97A-3CF6793AC4E2}"/>
                </a:ext>
              </a:extLst>
            </p:cNvPr>
            <p:cNvSpPr/>
            <p:nvPr/>
          </p:nvSpPr>
          <p:spPr>
            <a:xfrm>
              <a:off x="4976487" y="3578907"/>
              <a:ext cx="1700779" cy="1711732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2" name="Прямоугольник 41">
              <a:extLst>
                <a:ext uri="{FF2B5EF4-FFF2-40B4-BE49-F238E27FC236}">
                  <a16:creationId xmlns:a16="http://schemas.microsoft.com/office/drawing/2014/main" id="{77FCAA05-E2C4-47E8-BBA4-212286339C28}"/>
                </a:ext>
              </a:extLst>
            </p:cNvPr>
            <p:cNvSpPr/>
            <p:nvPr/>
          </p:nvSpPr>
          <p:spPr>
            <a:xfrm>
              <a:off x="5036576" y="4167008"/>
              <a:ext cx="1580600" cy="5355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16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СТАТИСТИКА ПОБЕДИТЕЛЕЙ?</a:t>
              </a:r>
            </a:p>
          </p:txBody>
        </p:sp>
      </p:grp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1920A6AA-97EA-4431-8AEF-0D826B48993F}"/>
              </a:ext>
            </a:extLst>
          </p:cNvPr>
          <p:cNvGrpSpPr/>
          <p:nvPr/>
        </p:nvGrpSpPr>
        <p:grpSpPr>
          <a:xfrm>
            <a:off x="4206070" y="5274719"/>
            <a:ext cx="1460419" cy="1393064"/>
            <a:chOff x="4206070" y="5274719"/>
            <a:chExt cx="1460419" cy="1393064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C45F804B-E52C-4735-9A9D-418CACC3B51F}"/>
                </a:ext>
              </a:extLst>
            </p:cNvPr>
            <p:cNvSpPr/>
            <p:nvPr/>
          </p:nvSpPr>
          <p:spPr>
            <a:xfrm>
              <a:off x="4244204" y="5274719"/>
              <a:ext cx="1384150" cy="1393064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3" name="Прямоугольник 42">
              <a:extLst>
                <a:ext uri="{FF2B5EF4-FFF2-40B4-BE49-F238E27FC236}">
                  <a16:creationId xmlns:a16="http://schemas.microsoft.com/office/drawing/2014/main" id="{2719ED77-15E8-457C-A21A-65A22F097960}"/>
                </a:ext>
              </a:extLst>
            </p:cNvPr>
            <p:cNvSpPr/>
            <p:nvPr/>
          </p:nvSpPr>
          <p:spPr>
            <a:xfrm>
              <a:off x="4206070" y="5592686"/>
              <a:ext cx="1460419" cy="7571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16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ВРЕМЯ ТРАНСЛЯЦИИ ЭФИРОВ?</a:t>
              </a:r>
            </a:p>
          </p:txBody>
        </p:sp>
      </p:grp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id="{DB753D7B-2FAF-47DF-B168-4A93C23E5AC8}"/>
              </a:ext>
            </a:extLst>
          </p:cNvPr>
          <p:cNvGrpSpPr/>
          <p:nvPr/>
        </p:nvGrpSpPr>
        <p:grpSpPr>
          <a:xfrm>
            <a:off x="2502788" y="5546041"/>
            <a:ext cx="1152000" cy="1152000"/>
            <a:chOff x="2502788" y="5546041"/>
            <a:chExt cx="1152000" cy="1152000"/>
          </a:xfrm>
        </p:grpSpPr>
        <p:sp>
          <p:nvSpPr>
            <p:cNvPr id="22" name="Овал 21">
              <a:extLst>
                <a:ext uri="{FF2B5EF4-FFF2-40B4-BE49-F238E27FC236}">
                  <a16:creationId xmlns:a16="http://schemas.microsoft.com/office/drawing/2014/main" id="{B39F8508-16D0-4080-83C4-4E3970A78720}"/>
                </a:ext>
              </a:extLst>
            </p:cNvPr>
            <p:cNvSpPr/>
            <p:nvPr/>
          </p:nvSpPr>
          <p:spPr>
            <a:xfrm>
              <a:off x="2502788" y="5546041"/>
              <a:ext cx="1152000" cy="1152000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4" name="Прямоугольник 43">
              <a:extLst>
                <a:ext uri="{FF2B5EF4-FFF2-40B4-BE49-F238E27FC236}">
                  <a16:creationId xmlns:a16="http://schemas.microsoft.com/office/drawing/2014/main" id="{7A16F777-5FE8-45BC-B1FC-6D878F184A7E}"/>
                </a:ext>
              </a:extLst>
            </p:cNvPr>
            <p:cNvSpPr/>
            <p:nvPr/>
          </p:nvSpPr>
          <p:spPr>
            <a:xfrm>
              <a:off x="2525168" y="5909675"/>
              <a:ext cx="1107240" cy="4247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12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ГДЕ ПОЛУЧИТЬ ВЫИГРЫШ?</a:t>
              </a:r>
            </a:p>
          </p:txBody>
        </p:sp>
      </p:grpSp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8FDCBFFB-F153-46FA-B8B3-E024BDBB793D}"/>
              </a:ext>
            </a:extLst>
          </p:cNvPr>
          <p:cNvGrpSpPr/>
          <p:nvPr/>
        </p:nvGrpSpPr>
        <p:grpSpPr>
          <a:xfrm>
            <a:off x="2424623" y="-240210"/>
            <a:ext cx="1807109" cy="1818746"/>
            <a:chOff x="2424623" y="-240210"/>
            <a:chExt cx="1807109" cy="1818746"/>
          </a:xfrm>
        </p:grpSpPr>
        <p:sp>
          <p:nvSpPr>
            <p:cNvPr id="36" name="Овал 35">
              <a:extLst>
                <a:ext uri="{FF2B5EF4-FFF2-40B4-BE49-F238E27FC236}">
                  <a16:creationId xmlns:a16="http://schemas.microsoft.com/office/drawing/2014/main" id="{15031E0C-C9E7-47F5-848F-A4FE6A369168}"/>
                </a:ext>
              </a:extLst>
            </p:cNvPr>
            <p:cNvSpPr/>
            <p:nvPr/>
          </p:nvSpPr>
          <p:spPr>
            <a:xfrm>
              <a:off x="2424623" y="-240210"/>
              <a:ext cx="1807109" cy="1818746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5" name="Прямоугольник 44">
              <a:extLst>
                <a:ext uri="{FF2B5EF4-FFF2-40B4-BE49-F238E27FC236}">
                  <a16:creationId xmlns:a16="http://schemas.microsoft.com/office/drawing/2014/main" id="{83E99E02-48E8-422F-AA6B-1E1A4CF094C3}"/>
                </a:ext>
              </a:extLst>
            </p:cNvPr>
            <p:cNvSpPr/>
            <p:nvPr/>
          </p:nvSpPr>
          <p:spPr>
            <a:xfrm>
              <a:off x="2597968" y="235198"/>
              <a:ext cx="1460419" cy="8679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14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НИКОГДА НЕ УЧАСТВОВАЛИ </a:t>
              </a:r>
              <a:endParaRPr lang="ru-RU" sz="1400" dirty="0" smtClean="0">
                <a:solidFill>
                  <a:schemeClr val="tx1"/>
                </a:solidFill>
                <a:latin typeface="Impact" panose="020B0806030902050204" pitchFamily="34" charset="0"/>
                <a:cs typeface="Calibri" panose="020F0502020204030204" pitchFamily="34" charset="0"/>
              </a:endParaRPr>
            </a:p>
            <a:p>
              <a:pPr algn="ctr">
                <a:lnSpc>
                  <a:spcPct val="90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В </a:t>
              </a:r>
              <a:r>
                <a:rPr lang="ru-RU" sz="14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ЛОТЕРЕЯХ, ЧТО ДЕЛАТЬ?</a:t>
              </a:r>
            </a:p>
          </p:txBody>
        </p:sp>
      </p:grp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B441A077-69D2-4555-B6D7-2ED87C759581}"/>
              </a:ext>
            </a:extLst>
          </p:cNvPr>
          <p:cNvGrpSpPr/>
          <p:nvPr/>
        </p:nvGrpSpPr>
        <p:grpSpPr>
          <a:xfrm>
            <a:off x="5525211" y="269513"/>
            <a:ext cx="1606414" cy="1616759"/>
            <a:chOff x="5525211" y="269513"/>
            <a:chExt cx="1606414" cy="1616759"/>
          </a:xfrm>
        </p:grpSpPr>
        <p:sp>
          <p:nvSpPr>
            <p:cNvPr id="26" name="Овал 25">
              <a:extLst>
                <a:ext uri="{FF2B5EF4-FFF2-40B4-BE49-F238E27FC236}">
                  <a16:creationId xmlns:a16="http://schemas.microsoft.com/office/drawing/2014/main" id="{B20E528B-88AE-4B9E-A9AE-FCAEA6A4F2D8}"/>
                </a:ext>
              </a:extLst>
            </p:cNvPr>
            <p:cNvSpPr/>
            <p:nvPr/>
          </p:nvSpPr>
          <p:spPr>
            <a:xfrm>
              <a:off x="5525211" y="269513"/>
              <a:ext cx="1606414" cy="1616759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6" name="Прямоугольник 45">
              <a:extLst>
                <a:ext uri="{FF2B5EF4-FFF2-40B4-BE49-F238E27FC236}">
                  <a16:creationId xmlns:a16="http://schemas.microsoft.com/office/drawing/2014/main" id="{08B2D7AD-037C-4B43-8964-132E8778A23D}"/>
                </a:ext>
              </a:extLst>
            </p:cNvPr>
            <p:cNvSpPr/>
            <p:nvPr/>
          </p:nvSpPr>
          <p:spPr>
            <a:xfrm>
              <a:off x="5598209" y="616227"/>
              <a:ext cx="1460419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20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ПРАВИЛА УПЛАТЫ НАЛОГОВ?</a:t>
              </a:r>
            </a:p>
          </p:txBody>
        </p:sp>
      </p:grpSp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045E3A1D-157E-4E9E-80F1-B402D6759E32}"/>
              </a:ext>
            </a:extLst>
          </p:cNvPr>
          <p:cNvGrpSpPr/>
          <p:nvPr/>
        </p:nvGrpSpPr>
        <p:grpSpPr>
          <a:xfrm>
            <a:off x="8001008" y="365486"/>
            <a:ext cx="1850481" cy="1862398"/>
            <a:chOff x="8001008" y="365486"/>
            <a:chExt cx="1850481" cy="1862398"/>
          </a:xfrm>
        </p:grpSpPr>
        <p:sp>
          <p:nvSpPr>
            <p:cNvPr id="29" name="Овал 28">
              <a:extLst>
                <a:ext uri="{FF2B5EF4-FFF2-40B4-BE49-F238E27FC236}">
                  <a16:creationId xmlns:a16="http://schemas.microsoft.com/office/drawing/2014/main" id="{32930477-A440-4A1E-BC42-950F69A71640}"/>
                </a:ext>
              </a:extLst>
            </p:cNvPr>
            <p:cNvSpPr/>
            <p:nvPr/>
          </p:nvSpPr>
          <p:spPr>
            <a:xfrm>
              <a:off x="8001008" y="365486"/>
              <a:ext cx="1850481" cy="1862398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195A787B-232C-4017-B097-2A04E589745C}"/>
                </a:ext>
              </a:extLst>
            </p:cNvPr>
            <p:cNvSpPr txBox="1"/>
            <p:nvPr/>
          </p:nvSpPr>
          <p:spPr>
            <a:xfrm>
              <a:off x="8058445" y="1007240"/>
              <a:ext cx="1735606" cy="64632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2000" dirty="0">
                  <a:solidFill>
                    <a:schemeClr val="tx1"/>
                  </a:solidFill>
                  <a:latin typeface="Impact" panose="020B0806030902050204" pitchFamily="34" charset="0"/>
                </a:rPr>
                <a:t>Как выиграть в лотерею?</a:t>
              </a:r>
            </a:p>
          </p:txBody>
        </p:sp>
      </p:grpSp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353CCCC6-964F-4351-8125-C51CD49FA62F}"/>
              </a:ext>
            </a:extLst>
          </p:cNvPr>
          <p:cNvGrpSpPr/>
          <p:nvPr/>
        </p:nvGrpSpPr>
        <p:grpSpPr>
          <a:xfrm>
            <a:off x="9463996" y="4869614"/>
            <a:ext cx="2469338" cy="1862398"/>
            <a:chOff x="9463996" y="4869614"/>
            <a:chExt cx="2469338" cy="1862398"/>
          </a:xfrm>
        </p:grpSpPr>
        <p:sp>
          <p:nvSpPr>
            <p:cNvPr id="30" name="Овал 29">
              <a:extLst>
                <a:ext uri="{FF2B5EF4-FFF2-40B4-BE49-F238E27FC236}">
                  <a16:creationId xmlns:a16="http://schemas.microsoft.com/office/drawing/2014/main" id="{890E345A-FF06-476A-AB89-45F7DF96C46A}"/>
                </a:ext>
              </a:extLst>
            </p:cNvPr>
            <p:cNvSpPr/>
            <p:nvPr/>
          </p:nvSpPr>
          <p:spPr>
            <a:xfrm>
              <a:off x="9773425" y="4869614"/>
              <a:ext cx="1850481" cy="1862398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57BBCB38-62F5-47AD-9EB5-A4929008FC08}"/>
                </a:ext>
              </a:extLst>
            </p:cNvPr>
            <p:cNvSpPr txBox="1"/>
            <p:nvPr/>
          </p:nvSpPr>
          <p:spPr>
            <a:xfrm>
              <a:off x="9463996" y="5477649"/>
              <a:ext cx="2469338" cy="64632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2000" dirty="0">
                  <a:solidFill>
                    <a:schemeClr val="tx1"/>
                  </a:solidFill>
                  <a:latin typeface="Impact" panose="020B0806030902050204" pitchFamily="34" charset="0"/>
                </a:rPr>
                <a:t>А что можно выиграть?</a:t>
              </a:r>
            </a:p>
          </p:txBody>
        </p:sp>
      </p:grpSp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19F29179-C473-4F56-9733-5E8037E37633}"/>
              </a:ext>
            </a:extLst>
          </p:cNvPr>
          <p:cNvGrpSpPr/>
          <p:nvPr/>
        </p:nvGrpSpPr>
        <p:grpSpPr>
          <a:xfrm>
            <a:off x="8552101" y="2364041"/>
            <a:ext cx="1823790" cy="1835536"/>
            <a:chOff x="8552101" y="2364041"/>
            <a:chExt cx="1823790" cy="1835536"/>
          </a:xfrm>
        </p:grpSpPr>
        <p:sp>
          <p:nvSpPr>
            <p:cNvPr id="34" name="Овал 33">
              <a:extLst>
                <a:ext uri="{FF2B5EF4-FFF2-40B4-BE49-F238E27FC236}">
                  <a16:creationId xmlns:a16="http://schemas.microsoft.com/office/drawing/2014/main" id="{C50EE207-2C1C-4499-869E-B06670AB54F5}"/>
                </a:ext>
              </a:extLst>
            </p:cNvPr>
            <p:cNvSpPr/>
            <p:nvPr/>
          </p:nvSpPr>
          <p:spPr>
            <a:xfrm>
              <a:off x="8552101" y="2364041"/>
              <a:ext cx="1823790" cy="1835536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8A61E47E-299D-4954-B0DB-F566B90EFC3F}"/>
                </a:ext>
              </a:extLst>
            </p:cNvPr>
            <p:cNvSpPr txBox="1"/>
            <p:nvPr/>
          </p:nvSpPr>
          <p:spPr>
            <a:xfrm>
              <a:off x="8633981" y="2886552"/>
              <a:ext cx="1660030" cy="8402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dirty="0">
                  <a:solidFill>
                    <a:schemeClr val="tx1"/>
                  </a:solidFill>
                  <a:latin typeface="Impact" panose="020B0806030902050204" pitchFamily="34" charset="0"/>
                </a:rPr>
                <a:t>Информация об отчислениях в бюджет?</a:t>
              </a:r>
            </a:p>
          </p:txBody>
        </p:sp>
      </p:grpSp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C0DE1DA3-52D4-4328-8339-C6C06C813DF2}"/>
              </a:ext>
            </a:extLst>
          </p:cNvPr>
          <p:cNvGrpSpPr/>
          <p:nvPr/>
        </p:nvGrpSpPr>
        <p:grpSpPr>
          <a:xfrm>
            <a:off x="87316" y="305146"/>
            <a:ext cx="2153832" cy="2153832"/>
            <a:chOff x="87316" y="305146"/>
            <a:chExt cx="2153832" cy="2153832"/>
          </a:xfrm>
        </p:grpSpPr>
        <p:sp>
          <p:nvSpPr>
            <p:cNvPr id="17" name="Овал 16">
              <a:extLst>
                <a:ext uri="{FF2B5EF4-FFF2-40B4-BE49-F238E27FC236}">
                  <a16:creationId xmlns:a16="http://schemas.microsoft.com/office/drawing/2014/main" id="{577F4B79-77CC-4D30-8AC2-CA49DA5A4447}"/>
                </a:ext>
              </a:extLst>
            </p:cNvPr>
            <p:cNvSpPr/>
            <p:nvPr/>
          </p:nvSpPr>
          <p:spPr>
            <a:xfrm>
              <a:off x="87316" y="305146"/>
              <a:ext cx="2153832" cy="2153832"/>
            </a:xfrm>
            <a:prstGeom prst="ellipse">
              <a:avLst/>
            </a:prstGeom>
            <a:solidFill>
              <a:schemeClr val="bg1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45130C27-8363-4F2F-B7E4-5BC490B0E8A8}"/>
                </a:ext>
              </a:extLst>
            </p:cNvPr>
            <p:cNvSpPr txBox="1"/>
            <p:nvPr/>
          </p:nvSpPr>
          <p:spPr>
            <a:xfrm>
              <a:off x="167214" y="1112517"/>
              <a:ext cx="2008366" cy="59092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3600" dirty="0">
                  <a:solidFill>
                    <a:schemeClr val="tx1"/>
                  </a:solidFill>
                  <a:latin typeface="Impact" panose="020B0806030902050204" pitchFamily="34" charset="0"/>
                </a:rPr>
                <a:t>БАРЬЕРЫ</a:t>
              </a:r>
            </a:p>
          </p:txBody>
        </p:sp>
      </p:grpSp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C6C65A58-B233-4521-9970-EECDD116F496}"/>
              </a:ext>
            </a:extLst>
          </p:cNvPr>
          <p:cNvGrpSpPr/>
          <p:nvPr/>
        </p:nvGrpSpPr>
        <p:grpSpPr>
          <a:xfrm>
            <a:off x="10208782" y="545435"/>
            <a:ext cx="1944018" cy="1956538"/>
            <a:chOff x="10208782" y="545435"/>
            <a:chExt cx="1944018" cy="1956538"/>
          </a:xfrm>
        </p:grpSpPr>
        <p:sp>
          <p:nvSpPr>
            <p:cNvPr id="33" name="Овал 32">
              <a:extLst>
                <a:ext uri="{FF2B5EF4-FFF2-40B4-BE49-F238E27FC236}">
                  <a16:creationId xmlns:a16="http://schemas.microsoft.com/office/drawing/2014/main" id="{1F43D2EE-E70A-4BD9-A933-47D409A8F19C}"/>
                </a:ext>
              </a:extLst>
            </p:cNvPr>
            <p:cNvSpPr/>
            <p:nvPr/>
          </p:nvSpPr>
          <p:spPr>
            <a:xfrm>
              <a:off x="10208782" y="545435"/>
              <a:ext cx="1944018" cy="1956538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51" name="Прямоугольник 50">
              <a:extLst>
                <a:ext uri="{FF2B5EF4-FFF2-40B4-BE49-F238E27FC236}">
                  <a16:creationId xmlns:a16="http://schemas.microsoft.com/office/drawing/2014/main" id="{5C974C2A-27BE-4B2C-983C-3CF6E7830EA1}"/>
                </a:ext>
              </a:extLst>
            </p:cNvPr>
            <p:cNvSpPr/>
            <p:nvPr/>
          </p:nvSpPr>
          <p:spPr>
            <a:xfrm>
              <a:off x="10393278" y="812740"/>
              <a:ext cx="1575027" cy="14219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sz="2400" dirty="0">
                  <a:solidFill>
                    <a:schemeClr val="tx1"/>
                  </a:solidFill>
                  <a:latin typeface="Impact" panose="020B0806030902050204" pitchFamily="34" charset="0"/>
                  <a:cs typeface="Calibri" panose="020F0502020204030204" pitchFamily="34" charset="0"/>
                </a:rPr>
                <a:t>Где смотреть тиражи лотерей?</a:t>
              </a:r>
            </a:p>
          </p:txBody>
        </p:sp>
      </p:grpSp>
      <p:sp>
        <p:nvSpPr>
          <p:cNvPr id="53" name="Овал 52">
            <a:extLst>
              <a:ext uri="{FF2B5EF4-FFF2-40B4-BE49-F238E27FC236}">
                <a16:creationId xmlns:a16="http://schemas.microsoft.com/office/drawing/2014/main" id="{0C22AC24-0EE9-455B-BA3D-6B56328155BE}"/>
              </a:ext>
            </a:extLst>
          </p:cNvPr>
          <p:cNvSpPr/>
          <p:nvPr/>
        </p:nvSpPr>
        <p:spPr>
          <a:xfrm>
            <a:off x="-258173" y="2565754"/>
            <a:ext cx="1157831" cy="1210037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sym typeface="Calibri"/>
            </a:endParaRPr>
          </a:p>
        </p:txBody>
      </p:sp>
      <p:sp>
        <p:nvSpPr>
          <p:cNvPr id="54" name="Овал 53">
            <a:extLst>
              <a:ext uri="{FF2B5EF4-FFF2-40B4-BE49-F238E27FC236}">
                <a16:creationId xmlns:a16="http://schemas.microsoft.com/office/drawing/2014/main" id="{CB27E60F-D580-40E9-9372-7DA5170BEA32}"/>
              </a:ext>
            </a:extLst>
          </p:cNvPr>
          <p:cNvSpPr/>
          <p:nvPr/>
        </p:nvSpPr>
        <p:spPr>
          <a:xfrm>
            <a:off x="-317657" y="6091337"/>
            <a:ext cx="1157831" cy="1210037"/>
          </a:xfrm>
          <a:prstGeom prst="ellipse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sym typeface="Calibri"/>
            </a:endParaRPr>
          </a:p>
        </p:txBody>
      </p:sp>
      <p:grpSp>
        <p:nvGrpSpPr>
          <p:cNvPr id="9" name="Группа 8">
            <a:extLst>
              <a:ext uri="{FF2B5EF4-FFF2-40B4-BE49-F238E27FC236}">
                <a16:creationId xmlns:a16="http://schemas.microsoft.com/office/drawing/2014/main" id="{1A90D11A-38F0-4598-A274-9D9431566B01}"/>
              </a:ext>
            </a:extLst>
          </p:cNvPr>
          <p:cNvGrpSpPr/>
          <p:nvPr/>
        </p:nvGrpSpPr>
        <p:grpSpPr>
          <a:xfrm>
            <a:off x="10385548" y="2968659"/>
            <a:ext cx="2008366" cy="1862398"/>
            <a:chOff x="10385548" y="2968659"/>
            <a:chExt cx="2008366" cy="1862398"/>
          </a:xfrm>
        </p:grpSpPr>
        <p:sp>
          <p:nvSpPr>
            <p:cNvPr id="57" name="Овал 56">
              <a:extLst>
                <a:ext uri="{FF2B5EF4-FFF2-40B4-BE49-F238E27FC236}">
                  <a16:creationId xmlns:a16="http://schemas.microsoft.com/office/drawing/2014/main" id="{669C9B9E-1A24-4DB8-8A53-3650FD4260C8}"/>
                </a:ext>
              </a:extLst>
            </p:cNvPr>
            <p:cNvSpPr/>
            <p:nvPr/>
          </p:nvSpPr>
          <p:spPr>
            <a:xfrm>
              <a:off x="10482440" y="2968659"/>
              <a:ext cx="1782046" cy="1862398"/>
            </a:xfrm>
            <a:prstGeom prst="ellipse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Calibri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71C69E22-D903-43D8-99BC-5E0C652EA3EF}"/>
                </a:ext>
              </a:extLst>
            </p:cNvPr>
            <p:cNvSpPr txBox="1"/>
            <p:nvPr/>
          </p:nvSpPr>
          <p:spPr>
            <a:xfrm>
              <a:off x="10385548" y="3594100"/>
              <a:ext cx="2008366" cy="8402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dirty="0">
                  <a:solidFill>
                    <a:schemeClr val="tx1"/>
                  </a:solidFill>
                  <a:latin typeface="Impact" panose="020B0806030902050204" pitchFamily="34" charset="0"/>
                </a:rPr>
                <a:t>Как проверить лотерейный билет?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182225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5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5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5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75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25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5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75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8E17869C-C22A-4370-B61C-1E311ED04C56}"/>
              </a:ext>
            </a:extLst>
          </p:cNvPr>
          <p:cNvGrpSpPr/>
          <p:nvPr/>
        </p:nvGrpSpPr>
        <p:grpSpPr>
          <a:xfrm>
            <a:off x="937057" y="4926228"/>
            <a:ext cx="10317886" cy="792000"/>
            <a:chOff x="937057" y="4926228"/>
            <a:chExt cx="10317886" cy="792000"/>
          </a:xfrm>
        </p:grpSpPr>
        <p:sp>
          <p:nvSpPr>
            <p:cNvPr id="7" name="Прямоугольник: скругленные углы 6">
              <a:extLst>
                <a:ext uri="{FF2B5EF4-FFF2-40B4-BE49-F238E27FC236}">
                  <a16:creationId xmlns:a16="http://schemas.microsoft.com/office/drawing/2014/main" id="{E05F7083-5F59-4F4E-BD7C-0A1070F488D8}"/>
                </a:ext>
              </a:extLst>
            </p:cNvPr>
            <p:cNvSpPr/>
            <p:nvPr/>
          </p:nvSpPr>
          <p:spPr>
            <a:xfrm>
              <a:off x="937057" y="4926228"/>
              <a:ext cx="10317886" cy="792000"/>
            </a:xfrm>
            <a:prstGeom prst="roundRect">
              <a:avLst/>
            </a:prstGeom>
            <a:solidFill>
              <a:schemeClr val="bg1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endParaRPr>
            </a:p>
          </p:txBody>
        </p:sp>
        <p:sp>
          <p:nvSpPr>
            <p:cNvPr id="109" name="Прямоугольник 2"/>
            <p:cNvSpPr txBox="1"/>
            <p:nvPr/>
          </p:nvSpPr>
          <p:spPr>
            <a:xfrm>
              <a:off x="1784724" y="5029840"/>
              <a:ext cx="8622551" cy="584775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9" rIns="45719">
              <a:spAutoFit/>
            </a:bodyPr>
            <a:lstStyle>
              <a:lvl1pPr algn="ctr">
                <a:defRPr sz="3200" b="1">
                  <a:solidFill>
                    <a:srgbClr val="FF0000"/>
                  </a:solidFill>
                </a:defRPr>
              </a:lvl1pPr>
            </a:lstStyle>
            <a:p>
              <a:r>
                <a:rPr lang="ru-RU" sz="1600" dirty="0">
                  <a:solidFill>
                    <a:schemeClr val="tx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ДОБАВИЛИ ЯРКИЕ ЭМОЦИИ В РАБОТЕ СОТРУДНИКОВ И ВОЗМОЖНОСТЬ СТАТЬ НОВЫМ ЛОТЕРЕЙНЫМ МИЛЛИОНЕРОМ</a:t>
              </a:r>
            </a:p>
          </p:txBody>
        </p:sp>
      </p:grpSp>
      <p:sp>
        <p:nvSpPr>
          <p:cNvPr id="4" name="Стрелка: вправо 3">
            <a:extLst>
              <a:ext uri="{FF2B5EF4-FFF2-40B4-BE49-F238E27FC236}">
                <a16:creationId xmlns:a16="http://schemas.microsoft.com/office/drawing/2014/main" id="{7525A97C-7D80-489B-9ECA-8BB45101A5D2}"/>
              </a:ext>
            </a:extLst>
          </p:cNvPr>
          <p:cNvSpPr/>
          <p:nvPr/>
        </p:nvSpPr>
        <p:spPr>
          <a:xfrm>
            <a:off x="7717745" y="2864589"/>
            <a:ext cx="539750" cy="679450"/>
          </a:xfrm>
          <a:prstGeom prst="rightArrow">
            <a:avLst>
              <a:gd name="adj1" fmla="val 50000"/>
              <a:gd name="adj2" fmla="val 64902"/>
            </a:avLst>
          </a:prstGeom>
          <a:solidFill>
            <a:schemeClr val="bg1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16" name="Стрелка: вправо 15">
            <a:extLst>
              <a:ext uri="{FF2B5EF4-FFF2-40B4-BE49-F238E27FC236}">
                <a16:creationId xmlns:a16="http://schemas.microsoft.com/office/drawing/2014/main" id="{AFAA2C00-9561-4167-91BE-8F7E2F56DE32}"/>
              </a:ext>
            </a:extLst>
          </p:cNvPr>
          <p:cNvSpPr/>
          <p:nvPr/>
        </p:nvSpPr>
        <p:spPr>
          <a:xfrm>
            <a:off x="3932762" y="2864589"/>
            <a:ext cx="539750" cy="679450"/>
          </a:xfrm>
          <a:prstGeom prst="rightArrow">
            <a:avLst>
              <a:gd name="adj1" fmla="val 50000"/>
              <a:gd name="adj2" fmla="val 64902"/>
            </a:avLst>
          </a:prstGeom>
          <a:solidFill>
            <a:schemeClr val="bg1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05675F61-A03A-415B-B392-ECD61CBB40E5}"/>
              </a:ext>
            </a:extLst>
          </p:cNvPr>
          <p:cNvGrpSpPr/>
          <p:nvPr/>
        </p:nvGrpSpPr>
        <p:grpSpPr>
          <a:xfrm>
            <a:off x="8496246" y="2446244"/>
            <a:ext cx="2769474" cy="1485900"/>
            <a:chOff x="8496246" y="2446244"/>
            <a:chExt cx="2769474" cy="1485900"/>
          </a:xfrm>
        </p:grpSpPr>
        <p:sp>
          <p:nvSpPr>
            <p:cNvPr id="14" name="Прямоугольник: скругленные углы 13">
              <a:extLst>
                <a:ext uri="{FF2B5EF4-FFF2-40B4-BE49-F238E27FC236}">
                  <a16:creationId xmlns:a16="http://schemas.microsoft.com/office/drawing/2014/main" id="{0AD7D18E-DD6F-47F5-9360-F2A28B8F9AB0}"/>
                </a:ext>
              </a:extLst>
            </p:cNvPr>
            <p:cNvSpPr/>
            <p:nvPr/>
          </p:nvSpPr>
          <p:spPr>
            <a:xfrm>
              <a:off x="8496246" y="2446244"/>
              <a:ext cx="2769474" cy="1485900"/>
            </a:xfrm>
            <a:prstGeom prst="roundRect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endParaRPr>
            </a:p>
          </p:txBody>
        </p:sp>
        <p:sp>
          <p:nvSpPr>
            <p:cNvPr id="19" name="Прямоугольник 18">
              <a:extLst>
                <a:ext uri="{FF2B5EF4-FFF2-40B4-BE49-F238E27FC236}">
                  <a16:creationId xmlns:a16="http://schemas.microsoft.com/office/drawing/2014/main" id="{9B3A15AA-F409-44CD-A31A-7E1ECB7BFDEB}"/>
                </a:ext>
              </a:extLst>
            </p:cNvPr>
            <p:cNvSpPr/>
            <p:nvPr/>
          </p:nvSpPr>
          <p:spPr>
            <a:xfrm>
              <a:off x="8610842" y="2665705"/>
              <a:ext cx="2556981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buSzPct val="100000"/>
                <a:defRPr sz="2000"/>
              </a:pPr>
              <a:r>
                <a:rPr lang="ru-RU" sz="1200" b="1" dirty="0">
                  <a:solidFill>
                    <a:schemeClr val="tx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СФОРМИРОВАЛИ ПРАВИЛЬНОЕ ОТНОШЕНИЕ СОТРУДНИКОВ </a:t>
              </a:r>
              <a:endParaRPr lang="ru-RU" sz="1200" b="1" dirty="0" smtClean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endParaRPr>
            </a:p>
            <a:p>
              <a:pPr algn="ctr">
                <a:buSzPct val="100000"/>
                <a:defRPr sz="2000"/>
              </a:pPr>
              <a:r>
                <a:rPr lang="ru-RU" sz="1200" b="1" dirty="0" smtClean="0">
                  <a:solidFill>
                    <a:schemeClr val="tx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К </a:t>
              </a:r>
              <a:r>
                <a:rPr lang="ru-RU" sz="1200" b="1" dirty="0">
                  <a:solidFill>
                    <a:schemeClr val="tx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КАТЕГОРИИ ЛОТЕРЕИ</a:t>
              </a:r>
            </a:p>
          </p:txBody>
        </p:sp>
      </p:grpSp>
      <p:sp>
        <p:nvSpPr>
          <p:cNvPr id="21" name="TextBox 1">
            <a:extLst>
              <a:ext uri="{FF2B5EF4-FFF2-40B4-BE49-F238E27FC236}">
                <a16:creationId xmlns:a16="http://schemas.microsoft.com/office/drawing/2014/main" id="{79A3A63F-C12D-491D-A046-CD33A20C6E80}"/>
              </a:ext>
            </a:extLst>
          </p:cNvPr>
          <p:cNvSpPr txBox="1"/>
          <p:nvPr/>
        </p:nvSpPr>
        <p:spPr>
          <a:xfrm>
            <a:off x="722490" y="685762"/>
            <a:ext cx="9971561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000"/>
            </a:pPr>
            <a:r>
              <a:rPr lang="ru-RU" sz="36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Кейс «Магнит»</a:t>
            </a:r>
          </a:p>
        </p:txBody>
      </p:sp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F77C088E-0650-446E-AACF-5146804FF313}"/>
              </a:ext>
            </a:extLst>
          </p:cNvPr>
          <p:cNvGrpSpPr/>
          <p:nvPr/>
        </p:nvGrpSpPr>
        <p:grpSpPr>
          <a:xfrm>
            <a:off x="4711263" y="2447765"/>
            <a:ext cx="2769474" cy="1485900"/>
            <a:chOff x="4711263" y="2447765"/>
            <a:chExt cx="2769474" cy="1485900"/>
          </a:xfrm>
        </p:grpSpPr>
        <p:sp>
          <p:nvSpPr>
            <p:cNvPr id="20" name="Прямоугольник: скругленные углы 19">
              <a:extLst>
                <a:ext uri="{FF2B5EF4-FFF2-40B4-BE49-F238E27FC236}">
                  <a16:creationId xmlns:a16="http://schemas.microsoft.com/office/drawing/2014/main" id="{DCA889AD-E370-45E4-93A1-16DF279D6A02}"/>
                </a:ext>
              </a:extLst>
            </p:cNvPr>
            <p:cNvSpPr/>
            <p:nvPr/>
          </p:nvSpPr>
          <p:spPr>
            <a:xfrm>
              <a:off x="4711263" y="2447765"/>
              <a:ext cx="2769474" cy="1485900"/>
            </a:xfrm>
            <a:prstGeom prst="roundRect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endParaRPr>
            </a:p>
          </p:txBody>
        </p:sp>
        <p:sp>
          <p:nvSpPr>
            <p:cNvPr id="18" name="Прямоугольник 17">
              <a:extLst>
                <a:ext uri="{FF2B5EF4-FFF2-40B4-BE49-F238E27FC236}">
                  <a16:creationId xmlns:a16="http://schemas.microsoft.com/office/drawing/2014/main" id="{B8F93575-95CF-4BC5-90DC-9C3E8AC4D36E}"/>
                </a:ext>
              </a:extLst>
            </p:cNvPr>
            <p:cNvSpPr/>
            <p:nvPr/>
          </p:nvSpPr>
          <p:spPr>
            <a:xfrm>
              <a:off x="4913833" y="2681362"/>
              <a:ext cx="2350077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buSzPct val="100000"/>
                <a:defRPr sz="2000"/>
              </a:pPr>
              <a:r>
                <a:rPr lang="ru-RU" b="1" dirty="0">
                  <a:solidFill>
                    <a:schemeClr val="tx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ДОНЕСЛИ МИССИЮ «СТОЛОТО»</a:t>
              </a:r>
            </a:p>
          </p:txBody>
        </p:sp>
      </p:grpSp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86579171-0884-4D32-AEA3-964691A7E344}"/>
              </a:ext>
            </a:extLst>
          </p:cNvPr>
          <p:cNvGrpSpPr/>
          <p:nvPr/>
        </p:nvGrpSpPr>
        <p:grpSpPr>
          <a:xfrm>
            <a:off x="928471" y="2446244"/>
            <a:ext cx="2769474" cy="1485900"/>
            <a:chOff x="928471" y="2446244"/>
            <a:chExt cx="2769474" cy="1485900"/>
          </a:xfrm>
        </p:grpSpPr>
        <p:sp>
          <p:nvSpPr>
            <p:cNvPr id="22" name="Прямоугольник: скругленные углы 21">
              <a:extLst>
                <a:ext uri="{FF2B5EF4-FFF2-40B4-BE49-F238E27FC236}">
                  <a16:creationId xmlns:a16="http://schemas.microsoft.com/office/drawing/2014/main" id="{905A9095-0C71-41F7-8AF6-F348036357FF}"/>
                </a:ext>
              </a:extLst>
            </p:cNvPr>
            <p:cNvSpPr/>
            <p:nvPr/>
          </p:nvSpPr>
          <p:spPr>
            <a:xfrm>
              <a:off x="928471" y="2446244"/>
              <a:ext cx="2769474" cy="1485900"/>
            </a:xfrm>
            <a:prstGeom prst="roundRect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ru-RU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endParaRPr>
            </a:p>
          </p:txBody>
        </p:sp>
        <p:sp>
          <p:nvSpPr>
            <p:cNvPr id="5" name="Прямоугольник 4">
              <a:extLst>
                <a:ext uri="{FF2B5EF4-FFF2-40B4-BE49-F238E27FC236}">
                  <a16:creationId xmlns:a16="http://schemas.microsoft.com/office/drawing/2014/main" id="{0B000A2F-6103-4075-82AF-DBA5996E6EB5}"/>
                </a:ext>
              </a:extLst>
            </p:cNvPr>
            <p:cNvSpPr/>
            <p:nvPr/>
          </p:nvSpPr>
          <p:spPr>
            <a:xfrm>
              <a:off x="1095413" y="2784110"/>
              <a:ext cx="2314885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buSzPct val="100000"/>
                <a:defRPr sz="2000"/>
              </a:pPr>
              <a:r>
                <a:rPr lang="ru-RU" b="1" dirty="0">
                  <a:solidFill>
                    <a:schemeClr val="tx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РАССКАЗАЛИ О ПРОДУКТЕ</a:t>
              </a: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F219D4BB-6E3F-884A-9D59-F373FF3375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931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07575BE-2B51-4B11-A45E-E2A3B154A3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89F52F58-E519-4FC3-81FD-F3E711C879EA}"/>
              </a:ext>
            </a:extLst>
          </p:cNvPr>
          <p:cNvSpPr txBox="1"/>
          <p:nvPr/>
        </p:nvSpPr>
        <p:spPr>
          <a:xfrm>
            <a:off x="244403" y="5949147"/>
            <a:ext cx="9642549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lnSpc>
                <a:spcPct val="90000"/>
              </a:lnSpc>
            </a:pPr>
            <a:r>
              <a:rPr lang="ru-RU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Ролик с эмоциями сотрудников магазинов. </a:t>
            </a:r>
          </a:p>
          <a:p>
            <a:pPr>
              <a:lnSpc>
                <a:spcPct val="90000"/>
              </a:lnSpc>
            </a:pPr>
            <a:r>
              <a:rPr lang="ru-RU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Старая Русса, Балаково, Тюмень</a:t>
            </a:r>
          </a:p>
        </p:txBody>
      </p:sp>
      <p:pic>
        <p:nvPicPr>
          <p:cNvPr id="2" name="3in1 (1)"/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9508" b="7840"/>
          <a:stretch/>
        </p:blipFill>
        <p:spPr>
          <a:xfrm>
            <a:off x="-1" y="0"/>
            <a:ext cx="12192001" cy="5668433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75F209D1-6821-4DBC-971D-88A01A96E35D}"/>
              </a:ext>
            </a:extLst>
          </p:cNvPr>
          <p:cNvSpPr/>
          <p:nvPr/>
        </p:nvSpPr>
        <p:spPr>
          <a:xfrm flipV="1">
            <a:off x="-2" y="5647069"/>
            <a:ext cx="12192002" cy="45719"/>
          </a:xfrm>
          <a:prstGeom prst="rect">
            <a:avLst/>
          </a:prstGeom>
          <a:solidFill>
            <a:srgbClr val="FFC000"/>
          </a:solidFill>
          <a:ln w="12700" cap="flat">
            <a:noFill/>
            <a:prstDash val="solid"/>
            <a:miter lim="8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78AC2F-305E-7B4E-8DF3-1727BC5AA9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8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8">
            <a:extLst>
              <a:ext uri="{FF2B5EF4-FFF2-40B4-BE49-F238E27FC236}">
                <a16:creationId xmlns:a16="http://schemas.microsoft.com/office/drawing/2014/main" id="{6130348C-61C4-48E8-98A9-DEE111352272}"/>
              </a:ext>
            </a:extLst>
          </p:cNvPr>
          <p:cNvSpPr txBox="1"/>
          <p:nvPr/>
        </p:nvSpPr>
        <p:spPr>
          <a:xfrm>
            <a:off x="659673" y="2077016"/>
            <a:ext cx="10650586" cy="22467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 sz="4400" b="1">
                <a:solidFill>
                  <a:srgbClr val="FF0000"/>
                </a:solidFill>
              </a:defRPr>
            </a:pPr>
            <a:r>
              <a:rPr sz="14000" dirty="0">
                <a:solidFill>
                  <a:srgbClr val="FFC000"/>
                </a:solidFill>
                <a:latin typeface="Arial Black" panose="020B0A04020102020204" pitchFamily="34" charset="0"/>
              </a:rPr>
              <a:t>1 000 000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30A8252-71AE-4570-9C8B-4DC0A6143942}"/>
              </a:ext>
            </a:extLst>
          </p:cNvPr>
          <p:cNvSpPr/>
          <p:nvPr/>
        </p:nvSpPr>
        <p:spPr>
          <a:xfrm>
            <a:off x="4533714" y="1073424"/>
            <a:ext cx="312457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 sz="2000"/>
            </a:pPr>
            <a:r>
              <a:rPr lang="ru-RU" sz="6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БОЛЕЕ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34C27469-B463-48F9-B00A-D08DCFD065E8}"/>
              </a:ext>
            </a:extLst>
          </p:cNvPr>
          <p:cNvSpPr/>
          <p:nvPr/>
        </p:nvSpPr>
        <p:spPr>
          <a:xfrm>
            <a:off x="1567183" y="4414971"/>
            <a:ext cx="94468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 sz="2000"/>
            </a:pPr>
            <a:r>
              <a:rPr lang="ru-RU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НОВЫХ УЧАСТНИКОВ ЛОТЕРЕЙ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22E940-62D2-1644-95F4-01A8EB07E4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3903" y="415252"/>
            <a:ext cx="1908267" cy="38566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Тема Offic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Тема Offic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Тема Offic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Тема Offic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1038</TotalTime>
  <Words>295</Words>
  <Application>Microsoft Office PowerPoint</Application>
  <PresentationFormat>Широкоэкранный</PresentationFormat>
  <Paragraphs>59</Paragraphs>
  <Slides>10</Slides>
  <Notes>3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7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10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Geometria Bold</vt:lpstr>
      <vt:lpstr>Impact</vt:lpstr>
      <vt:lpstr>Verdana</vt:lpstr>
      <vt:lpstr>Тема Office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Быстров Иван</dc:creator>
  <cp:lastModifiedBy>Крецул Евгения</cp:lastModifiedBy>
  <cp:revision>34</cp:revision>
  <dcterms:modified xsi:type="dcterms:W3CDTF">2021-03-31T08:05:24Z</dcterms:modified>
</cp:coreProperties>
</file>