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60" r:id="rId4"/>
    <p:sldId id="338" r:id="rId5"/>
    <p:sldId id="355" r:id="rId6"/>
    <p:sldId id="362" r:id="rId7"/>
    <p:sldId id="343" r:id="rId8"/>
    <p:sldId id="357" r:id="rId9"/>
    <p:sldId id="367" r:id="rId10"/>
    <p:sldId id="365" r:id="rId11"/>
    <p:sldId id="350" r:id="rId12"/>
    <p:sldId id="361" r:id="rId13"/>
    <p:sldId id="293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6" pos="529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.somova" initials="v" lastIdx="1" clrIdx="0">
    <p:extLst>
      <p:ext uri="{19B8F6BF-5375-455C-9EA6-DF929625EA0E}">
        <p15:presenceInfo xmlns:p15="http://schemas.microsoft.com/office/powerpoint/2012/main" userId="v.som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36"/>
    <a:srgbClr val="1F4586"/>
    <a:srgbClr val="484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7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>
        <p:guide orient="horz" pos="663"/>
        <p:guide pos="189"/>
        <p:guide orient="horz" pos="255"/>
        <p:guide orient="horz" pos="1389"/>
        <p:guide orient="horz" pos="3816"/>
        <p:guide pos="529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9059187237408E-2"/>
          <c:y val="7.0383958693056442E-2"/>
          <c:w val="0.93075096281565584"/>
          <c:h val="0.78172593501725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Финансовые показатели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79.2</c:v>
                </c:pt>
                <c:pt idx="2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7-4803-AFB7-37998745A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981263"/>
        <c:axId val="1467988335"/>
      </c:barChart>
      <c:catAx>
        <c:axId val="146798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7988335"/>
        <c:crosses val="autoZero"/>
        <c:auto val="1"/>
        <c:lblAlgn val="ctr"/>
        <c:lblOffset val="100"/>
        <c:noMultiLvlLbl val="0"/>
      </c:catAx>
      <c:valAx>
        <c:axId val="14679883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79812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E7AD-5090-480C-ACBE-648E1C43973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2B84-2CE1-4C11-9160-E6463E927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5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A916D-0E92-424E-8D08-5B007460F20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8BCB-EF02-4961-889E-C50FFCA39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9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8BCB-EF02-4961-889E-C50FFCA39A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F5E4A-3D25-304D-A0F7-E5986BF6D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B49225-6999-584F-BBA2-04D60012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0A6B6-26D5-F140-8323-254E643E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2FE93-F62E-0140-97E0-3AE80327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EFED3-761B-9C47-8EE6-B30145CA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5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C3931-20A9-A641-A983-DAF3CC15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6D38A-9CFB-1C49-9EAE-A25E559BB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92A83-7E8F-444F-9CB8-B9761CB9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C317C-3508-DD42-B7BC-929D780B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7BA8F-4A6F-5A41-96AE-CED331B9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5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A75F06-27AA-EC4C-8211-236E50108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7CAA7E-7933-A046-A159-A560CF156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17B2B-FDEE-7B43-932F-FB609D6A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C4998-1B0E-1F42-B14D-DDE096CE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193D0-5607-BD48-AA0E-4009965C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3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1D8FA-19EC-D249-50E4-FCFF05386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EDD0BF-B4E3-6C0E-CCA5-AE723B5EA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AB2C0-8D56-5BD4-3993-28B0E06D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448CD-B9DB-EB05-657A-AF9B0009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74A52-69C6-F672-840A-C33176C1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5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EFC1E-4D3C-1E8C-1555-6B0744B1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6116D-0C7C-4509-0610-DDF3F1FE9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AEE5FE-0864-DBAE-B0F8-1CF13CAC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F109D-E7B2-F2AA-ED70-F66DAD4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8DA60-E22F-E31E-482E-CF6BBA1E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9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CF363-7F09-B462-0084-10783365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9E2D8-566D-B618-160F-D2D791407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A6786-7289-1252-441B-BDEEF2DB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BF619-BA33-B0F7-F57C-E218C597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61BD0-9DC9-34A0-4BDC-B6E331D1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3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90D3-F056-33A3-5B12-8E9BB42B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EE042-8E9B-6D19-B767-13E0D147E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589BD-734C-576A-841C-620D378B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F4307-232A-B174-3953-70715D4F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3D394B-C03A-6C8D-C0FF-AFA82CD5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79426-627E-6D2C-C081-B240751B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046C-2D8D-96CB-3181-38D6A185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D7FE8-619D-A94D-0548-6E6E1B4EE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CA80F-080A-A8CA-264E-76A8270B0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450D95-1366-DEEC-8BD3-E7F2DC0C5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BD7228-B286-BFE4-5161-FAF9B826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8B6674-E2D5-DB02-E53A-D6064BB2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CC33D9-08C3-87E3-4A68-A8EB1563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2C5833-6F4A-ABE8-16C0-5987A597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1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5CBDC-B308-94F6-08ED-A711D870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2A76E7-5CC0-908D-F109-6822F910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AFBB1-C1D4-D26A-6FE5-39E77C45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C3800C-5EE6-71C3-A140-00A9E4C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0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2C9CC4-5F2D-BD78-32B2-CFFCC386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EBE761-3F13-C548-F3A4-E8D31E7A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9F727A-7455-E0F9-CB4E-6472F7B7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31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24C24-5B14-230F-5D68-72D6EB6C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035C67-27A8-A9BF-7D21-5904001C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682868-F3B6-79C9-FFD7-84C3C099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ED37-FD53-87BF-61A5-8E79CE0F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F3636-15F3-7ACD-789C-F89A7C07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61EFB1-D98F-1CFC-88E3-5F9B979D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F92AE-FCBE-934F-81CB-6782272B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C36F2-7F0C-0C41-AB53-80113197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333A9-24DB-C445-9467-5EA53139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B0BD4-7D04-3D49-86A1-D55319C2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944FD8-215C-DF47-9166-226F3450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14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C5E36-5831-89D4-6BDD-D811585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42B7AF-F9A1-E815-E659-E94F85FD9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9F2C07-0CF9-A40D-6496-72791AA24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A3660-0466-83B1-670D-E21F503D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8B3F0D-BE00-3A6A-4ECE-4FD37707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089AC9-123F-54DF-90F3-A0970AFE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2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B15C2-150F-694C-981A-17A54D9C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4A870-8962-F889-608A-9B7C12A6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87AFD-43F8-A764-0696-C86B3842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08E96-BBBC-C8E4-0EDB-564D2AA5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44A84-3784-38FC-8650-D619CAA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3F9F22-BDDA-3CB6-443A-C07E0B7CF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F2C45A-4631-8D36-DB62-6B17EF3C1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94BE4-8F63-4110-8278-5D881350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17EB0-7043-3A1E-59DD-8C7ADE31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9EE2D-6A10-5881-7CCE-A1CC53EC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FC41F-7212-3342-8710-A3432DA0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59A88-F3D8-FE46-924A-19F0433C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8E931-1F6A-6A41-841B-0F859712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C6B6A-2D79-6F46-9461-643651FB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F5EBA-4F82-304F-AB7B-3F31A9B0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8DE0-2B60-E248-A434-9ACF87D6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D47E1D-2D7D-814E-A5F0-CC302B9ED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E447FA-4F86-3941-8C65-9BF2BCE4E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44D19A-51A2-C74A-9400-E3E7C0DF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A58D3-AB8C-B046-B185-B28B2270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25FA3-68CC-3D4D-BF7A-461C86AD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7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95641-F2BD-7646-B016-85905FCC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34634-3EBF-3C4C-AB7D-3BB06BC4B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8FD-B729-4B44-9E84-7854DB2E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63CDE6-1F8D-1F43-A04E-7A5085330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8DB339-6424-B049-91BB-20E44C844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36CC5C-D8FE-8548-9795-8A6D1B5D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6F73E5-0133-EC4B-BA0C-412BCF0C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A4D95-404F-AB41-A42E-369CC07F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08B59-EAEE-B84A-BC4D-C66FA0E2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94977B-BA7C-E847-944C-7A9792B0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00420-A6B4-C141-904A-29F45752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922988-73E1-7B4E-ACEF-42D98036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5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EB5482-EE52-3C45-A4AB-43979389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34F37-E2F2-5846-94D8-A9FEDDBD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06EDEB-C144-1B46-8A36-EEE6F358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4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9A233-7673-F44D-BF80-416488BA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F6960-7862-C447-934A-716DD2AC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B38DD-7A6E-2044-9EAE-4FBD82EC6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5F728-5AD7-2542-BED6-7E003A25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D16670-86B6-0747-AD50-5386F8C7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BBEE50-C6DD-AD4B-B730-C50B2505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9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F6904-54F3-E04A-BCB0-A7036681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2F019A-3304-C84D-A7F8-9FD65A3C3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CA1A12-2292-714A-86B4-812E7D02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39DEA-8707-314B-B203-A4C9F0CB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8C5A0-DDCA-2B44-B9DE-A0AC5D5B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B64746-6294-B346-B878-DC13B75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A8C10-61CC-A040-9AE9-297BC390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4E1EB1-CC97-3644-976A-94A00A062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8480C-1158-314B-89CC-D9FE078E9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1597-AD76-4C42-A98C-53A707B1A8F3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68DA6-18F1-0242-A09F-1068AB30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C5132-A31A-8740-B3FC-DA524D78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8EFF-50AD-6E4A-9E7A-9C2510FC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99940-A243-9B51-3B41-1013F0B9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F998D-14E3-7388-AFD6-083FAA3CA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71E94-CB1E-5027-BFEF-767BAA8BA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6D31-CD72-4836-A491-12EFE1CC2D1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4AED1-0867-4775-F163-BDF0A13C5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80BEC-1861-864B-27B2-A0BC3DF01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7761-FCB5-42D6-92C2-A5940674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2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40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B3A22A-657E-4DA6-8994-72547DDB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89" y="557195"/>
            <a:ext cx="4399914" cy="6006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9DA418-EB78-2B44-ABA8-EBD4516E19DA}"/>
              </a:ext>
            </a:extLst>
          </p:cNvPr>
          <p:cNvSpPr txBox="1"/>
          <p:nvPr/>
        </p:nvSpPr>
        <p:spPr>
          <a:xfrm>
            <a:off x="312842" y="2529588"/>
            <a:ext cx="511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</a:t>
            </a:r>
          </a:p>
          <a:p>
            <a:r>
              <a:rPr lang="ru-RU" sz="3200" b="1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</a:t>
            </a:r>
            <a:r>
              <a:rPr lang="ru-RU" sz="3200" b="1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ридического рынка: вызовы 2023-2024</a:t>
            </a:r>
            <a:endParaRPr lang="ru-RU" sz="3200" b="1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CFAAF-9B33-6A4F-8B8B-70FFD0D31D00}"/>
              </a:ext>
            </a:extLst>
          </p:cNvPr>
          <p:cNvSpPr txBox="1"/>
          <p:nvPr/>
        </p:nvSpPr>
        <p:spPr>
          <a:xfrm>
            <a:off x="312842" y="5935615"/>
            <a:ext cx="1898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Дмитрий </a:t>
            </a:r>
            <a:r>
              <a:rPr lang="ru-RU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Марканов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C06F3-092C-3049-B84C-162DB224B016}"/>
              </a:ext>
            </a:extLst>
          </p:cNvPr>
          <p:cNvSpPr txBox="1"/>
          <p:nvPr/>
        </p:nvSpPr>
        <p:spPr>
          <a:xfrm>
            <a:off x="312842" y="6202848"/>
            <a:ext cx="500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84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Управляющий партнёр </a:t>
            </a:r>
            <a:r>
              <a:rPr lang="en-US" sz="1200" dirty="0" smtClean="0">
                <a:solidFill>
                  <a:srgbClr val="484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PATENTUS</a:t>
            </a:r>
            <a:r>
              <a:rPr lang="ru-RU" sz="1200" dirty="0" smtClean="0">
                <a:solidFill>
                  <a:srgbClr val="484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1200" dirty="0" smtClean="0">
                <a:solidFill>
                  <a:srgbClr val="484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патентный поверенный</a:t>
            </a:r>
            <a:endParaRPr lang="ru-RU" sz="1200" dirty="0">
              <a:solidFill>
                <a:srgbClr val="484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FBD076-456A-43DA-BEA6-3241C0292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379" y="635568"/>
            <a:ext cx="4140000" cy="11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31AB8B-6D46-69BD-EA41-ADC575F5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86" y="6095226"/>
            <a:ext cx="1800000" cy="488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97622-2777-E22B-BD03-98101FB94DC0}"/>
              </a:ext>
            </a:extLst>
          </p:cNvPr>
          <p:cNvSpPr txBox="1"/>
          <p:nvPr/>
        </p:nvSpPr>
        <p:spPr>
          <a:xfrm>
            <a:off x="620262" y="268225"/>
            <a:ext cx="77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Интересные случаи 2023-2024 гг.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2633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7640A036-EB15-4FB8-9862-1FA0A30E24F2}"/>
              </a:ext>
            </a:extLst>
          </p:cNvPr>
          <p:cNvSpPr/>
          <p:nvPr/>
        </p:nvSpPr>
        <p:spPr>
          <a:xfrm>
            <a:off x="402302" y="1625317"/>
            <a:ext cx="5050643" cy="1809259"/>
          </a:xfrm>
          <a:prstGeom prst="roundRect">
            <a:avLst/>
          </a:prstGeom>
          <a:noFill/>
          <a:ln>
            <a:solidFill>
              <a:srgbClr val="1F45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PATENTUS, </a:t>
            </a:r>
            <a:r>
              <a:rPr lang="ru-RU" sz="1600" b="1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Арбитраж.ру</a:t>
            </a:r>
            <a:r>
              <a:rPr lang="ru-RU" sz="1600" b="1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Китсинг</a:t>
            </a:r>
            <a:r>
              <a:rPr lang="ru-RU" sz="1600" b="1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партнёры и BENEFIT </a:t>
            </a:r>
            <a:r>
              <a:rPr lang="ru-RU" sz="1600" b="1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Litigation</a:t>
            </a:r>
            <a:r>
              <a:rPr lang="ru-RU" sz="1600" b="1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объявили о создании группы </a:t>
            </a:r>
            <a:r>
              <a:rPr lang="ru-RU" sz="1600" b="1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BigFishLaw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3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интеллектуальная собственность, </a:t>
            </a:r>
            <a:r>
              <a:rPr lang="ru-RU" sz="13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уголовное и страховое право, банкротство и споры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solidFill>
                <a:srgbClr val="1F458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: скругленные углы 11">
            <a:extLst>
              <a:ext uri="{FF2B5EF4-FFF2-40B4-BE49-F238E27FC236}">
                <a16:creationId xmlns:a16="http://schemas.microsoft.com/office/drawing/2014/main" id="{7640A036-EB15-4FB8-9862-1FA0A30E24F2}"/>
              </a:ext>
            </a:extLst>
          </p:cNvPr>
          <p:cNvSpPr/>
          <p:nvPr/>
        </p:nvSpPr>
        <p:spPr>
          <a:xfrm>
            <a:off x="5452945" y="3748759"/>
            <a:ext cx="5281102" cy="1726490"/>
          </a:xfrm>
          <a:prstGeom prst="roundRect">
            <a:avLst/>
          </a:prstGeom>
          <a:noFill/>
          <a:ln>
            <a:solidFill>
              <a:srgbClr val="1F45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Крупнейший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многие годы переход юристов в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Verba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Legal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слияние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команд 4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партнеров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>
              <a:defRPr/>
            </a:pPr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юристов, 18 практик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выручка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218,3 млн руб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за 2023 год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E79430-2BCB-3D4C-B288-082344007FF7}"/>
              </a:ext>
            </a:extLst>
          </p:cNvPr>
          <p:cNvSpPr txBox="1"/>
          <p:nvPr/>
        </p:nvSpPr>
        <p:spPr>
          <a:xfrm>
            <a:off x="724215" y="294571"/>
            <a:ext cx="868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PATENTUS</a:t>
            </a:r>
            <a:r>
              <a:rPr lang="ru-RU" sz="36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ФИНАНСОВЫЕ РЕЗУЛЬТАТЫ</a:t>
            </a:r>
            <a:r>
              <a:rPr lang="en-US" sz="36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36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2022-2024 гг.</a:t>
            </a:r>
            <a:endParaRPr lang="ru-RU" sz="3600" b="1" dirty="0">
              <a:solidFill>
                <a:srgbClr val="F263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F00378-BEA6-E041-B310-5904717C0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338" y="6318298"/>
            <a:ext cx="1254599" cy="247506"/>
          </a:xfrm>
          <a:prstGeom prst="rect">
            <a:avLst/>
          </a:prstGeom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20718951"/>
              </p:ext>
            </p:extLst>
          </p:nvPr>
        </p:nvGraphicFramePr>
        <p:xfrm>
          <a:off x="541337" y="1494901"/>
          <a:ext cx="10565277" cy="439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99218" y="5562236"/>
            <a:ext cx="843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Рульфы</a:t>
            </a:r>
            <a:r>
              <a:rPr lang="ru-RU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которые адаптируются, – тоже растут</a:t>
            </a:r>
            <a:endParaRPr lang="ru-RU" b="1" dirty="0">
              <a:solidFill>
                <a:srgbClr val="F26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86000" y="-157398"/>
            <a:ext cx="12564000" cy="7172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08000"/>
              </a:lnSpc>
            </a:pPr>
            <a:r>
              <a:rPr lang="en-US" sz="8600" b="1" cap="all" spc="100" dirty="0">
                <a:ln w="19050">
                  <a:solidFill>
                    <a:srgbClr val="F26336"/>
                  </a:solidFill>
                </a:ln>
                <a:solidFill>
                  <a:srgbClr val="1F458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PATENTUSPATENTUSPATENTUSPATENTUSPATENTUSPATENTUSPATENTUSPATENTUSPATENTUS</a:t>
            </a:r>
            <a:endParaRPr lang="ru-RU" sz="8600" b="1" cap="all" spc="100" dirty="0">
              <a:ln w="19050">
                <a:solidFill>
                  <a:srgbClr val="F26336"/>
                </a:solidFill>
              </a:ln>
              <a:solidFill>
                <a:srgbClr val="1F458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Presentation01_26.08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14" y="657000"/>
            <a:ext cx="11125973" cy="5544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AAA310-B002-43BA-8B47-3FEFA298C3BE}"/>
              </a:ext>
            </a:extLst>
          </p:cNvPr>
          <p:cNvSpPr/>
          <p:nvPr/>
        </p:nvSpPr>
        <p:spPr>
          <a:xfrm>
            <a:off x="1555334" y="1421391"/>
            <a:ext cx="908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ПОДПИСЫВАЙТЕСЬ, ЧТОБЫ БЫТЬ В КУРСЕ</a:t>
            </a:r>
            <a:endParaRPr lang="ru-RU" sz="2800" dirty="0">
              <a:solidFill>
                <a:srgbClr val="F263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4ADA1A-895C-45A3-9C78-95FF4E096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6"/>
          <a:stretch/>
        </p:blipFill>
        <p:spPr>
          <a:xfrm>
            <a:off x="2553259" y="2207363"/>
            <a:ext cx="2908726" cy="343605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E8CFD6-53A2-44B2-B3FB-593E16B7E4FC}"/>
              </a:ext>
            </a:extLst>
          </p:cNvPr>
          <p:cNvGrpSpPr/>
          <p:nvPr/>
        </p:nvGrpSpPr>
        <p:grpSpPr>
          <a:xfrm>
            <a:off x="6938741" y="2227099"/>
            <a:ext cx="2700000" cy="3309797"/>
            <a:chOff x="7787406" y="1760610"/>
            <a:chExt cx="2700000" cy="33097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40604" y="4547187"/>
              <a:ext cx="23936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1F458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НАШ САЙТ</a:t>
              </a:r>
              <a:endParaRPr lang="ru-RU" sz="28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8C460BA-F3E6-46E1-8859-5421024F0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406" y="1760610"/>
              <a:ext cx="2700000" cy="27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7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666" y="6074230"/>
            <a:ext cx="1800000" cy="48813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CFCB54-0349-4937-8883-0590A22B1D28}"/>
              </a:ext>
            </a:extLst>
          </p:cNvPr>
          <p:cNvCxnSpPr/>
          <p:nvPr/>
        </p:nvCxnSpPr>
        <p:spPr>
          <a:xfrm flipV="1">
            <a:off x="838623" y="5803381"/>
            <a:ext cx="8640959" cy="19886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320638-A6A2-4081-89CD-C386E28416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82728"/>
          <a:stretch/>
        </p:blipFill>
        <p:spPr>
          <a:xfrm>
            <a:off x="9695606" y="5441459"/>
            <a:ext cx="633727" cy="72384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C3F25B5-4EDF-48D1-A684-AAFA4F71CE56}"/>
              </a:ext>
            </a:extLst>
          </p:cNvPr>
          <p:cNvCxnSpPr/>
          <p:nvPr/>
        </p:nvCxnSpPr>
        <p:spPr>
          <a:xfrm flipV="1">
            <a:off x="10487694" y="5803381"/>
            <a:ext cx="864096" cy="6269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7BCE8F-8762-4E1C-816B-D106DBBCA37D}"/>
              </a:ext>
            </a:extLst>
          </p:cNvPr>
          <p:cNvSpPr txBox="1"/>
          <p:nvPr/>
        </p:nvSpPr>
        <p:spPr>
          <a:xfrm>
            <a:off x="1778429" y="1086109"/>
            <a:ext cx="288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E3C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сентябрь 2023 года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B2D5F6-FD4A-4E90-85B1-789340193AC9}"/>
              </a:ext>
            </a:extLst>
          </p:cNvPr>
          <p:cNvSpPr txBox="1"/>
          <p:nvPr/>
        </p:nvSpPr>
        <p:spPr>
          <a:xfrm>
            <a:off x="1807004" y="468474"/>
            <a:ext cx="10620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16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</a:t>
            </a:r>
            <a:r>
              <a:rPr lang="en-US" sz="3600" b="1" dirty="0" err="1">
                <a:solidFill>
                  <a:srgbClr val="F16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</a:t>
            </a:r>
            <a:r>
              <a:rPr lang="en-US" sz="3600" b="1" dirty="0" err="1">
                <a:solidFill>
                  <a:srgbClr val="1E3C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</a:t>
            </a:r>
            <a:r>
              <a:rPr lang="en-US" sz="3600" b="1" dirty="0" err="1">
                <a:solidFill>
                  <a:srgbClr val="F162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1623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" descr="Арбитраж.ру">
            <a:extLst>
              <a:ext uri="{FF2B5EF4-FFF2-40B4-BE49-F238E27FC236}">
                <a16:creationId xmlns:a16="http://schemas.microsoft.com/office/drawing/2014/main" id="{93947935-70E6-43D1-897C-A3B3816FB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/>
          <a:stretch/>
        </p:blipFill>
        <p:spPr bwMode="auto">
          <a:xfrm>
            <a:off x="1066800" y="1776208"/>
            <a:ext cx="3240000" cy="17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584447-5441-4A2D-8A86-0C6B830A3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297"/>
          <a:stretch/>
        </p:blipFill>
        <p:spPr>
          <a:xfrm>
            <a:off x="7199400" y="1928608"/>
            <a:ext cx="3240000" cy="13172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CBBEED-3246-47F3-8529-5C527A071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78357"/>
          <a:stretch/>
        </p:blipFill>
        <p:spPr>
          <a:xfrm>
            <a:off x="685800" y="358974"/>
            <a:ext cx="990600" cy="124122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E535025-3BEC-4383-B07E-A0879B3FF841}"/>
              </a:ext>
            </a:extLst>
          </p:cNvPr>
          <p:cNvGrpSpPr/>
          <p:nvPr/>
        </p:nvGrpSpPr>
        <p:grpSpPr>
          <a:xfrm>
            <a:off x="4252708" y="2004808"/>
            <a:ext cx="3100592" cy="3100592"/>
            <a:chOff x="4252708" y="2362200"/>
            <a:chExt cx="3100592" cy="31005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DDCD20-CA6D-4BF6-89A9-395C3DAD84A7}"/>
                </a:ext>
              </a:extLst>
            </p:cNvPr>
            <p:cNvSpPr txBox="1"/>
            <p:nvPr/>
          </p:nvSpPr>
          <p:spPr>
            <a:xfrm>
              <a:off x="4351895" y="3039775"/>
              <a:ext cx="299591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i="0" u="none" strike="noStrike" kern="1200" cap="none" spc="0" normalizeH="0" baseline="0" noProof="0" dirty="0">
                  <a:ln>
                    <a:noFill/>
                  </a:ln>
                  <a:solidFill>
                    <a:srgbClr val="1E3C8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выручка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3C8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0,5 </a:t>
              </a: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3C8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млрд+ </a:t>
              </a:r>
              <a:r>
                <a:rPr kumimoji="0" lang="ru-RU" sz="3600" i="0" u="none" strike="noStrike" kern="1200" cap="none" spc="0" normalizeH="0" baseline="0" noProof="0" dirty="0">
                  <a:ln>
                    <a:noFill/>
                  </a:ln>
                  <a:solidFill>
                    <a:srgbClr val="1E3C8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FD404A6-2DCC-427B-B789-11E44E073383}"/>
                </a:ext>
              </a:extLst>
            </p:cNvPr>
            <p:cNvSpPr/>
            <p:nvPr/>
          </p:nvSpPr>
          <p:spPr>
            <a:xfrm>
              <a:off x="4252708" y="2362200"/>
              <a:ext cx="3100592" cy="3100592"/>
            </a:xfrm>
            <a:prstGeom prst="ellipse">
              <a:avLst/>
            </a:prstGeom>
            <a:noFill/>
            <a:ln w="38100">
              <a:solidFill>
                <a:srgbClr val="F16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17A6FA3-5D2A-4C0B-8923-BC5F875FB6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3" y="3825206"/>
            <a:ext cx="3240000" cy="895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8427CB2-7CB7-418A-B09C-26F60323DA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3825206"/>
            <a:ext cx="2520000" cy="12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66" y="6074230"/>
            <a:ext cx="1800000" cy="488136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9EC81514-9B5A-45BF-9765-F60893A3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31" y="1718901"/>
            <a:ext cx="5315901" cy="355674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Linklaters</a:t>
            </a: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Gowlings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Baker </a:t>
            </a:r>
            <a:r>
              <a:rPr lang="en-US" sz="2400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Botts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EY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Law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Borenius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Freshfields</a:t>
            </a: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Bruckhaus </a:t>
            </a:r>
            <a:r>
              <a:rPr lang="en-US" sz="2400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Deringer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CFCB54-0349-4937-8883-0590A22B1D28}"/>
              </a:ext>
            </a:extLst>
          </p:cNvPr>
          <p:cNvCxnSpPr/>
          <p:nvPr/>
        </p:nvCxnSpPr>
        <p:spPr>
          <a:xfrm flipV="1">
            <a:off x="838623" y="5803381"/>
            <a:ext cx="8640959" cy="19886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C3F25B5-4EDF-48D1-A684-AAFA4F71CE56}"/>
              </a:ext>
            </a:extLst>
          </p:cNvPr>
          <p:cNvCxnSpPr/>
          <p:nvPr/>
        </p:nvCxnSpPr>
        <p:spPr>
          <a:xfrm flipV="1">
            <a:off x="10487694" y="5803381"/>
            <a:ext cx="864096" cy="6269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70C789-2CBE-4BA8-8821-BCFEA86C3C21}"/>
              </a:ext>
            </a:extLst>
          </p:cNvPr>
          <p:cNvSpPr txBox="1"/>
          <p:nvPr/>
        </p:nvSpPr>
        <p:spPr>
          <a:xfrm>
            <a:off x="308666" y="273991"/>
            <a:ext cx="10097206" cy="646331"/>
          </a:xfrm>
          <a:prstGeom prst="rect">
            <a:avLst/>
          </a:prstGeom>
          <a:solidFill>
            <a:srgbClr val="1F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 Ушедшие </a:t>
            </a:r>
            <a:r>
              <a:rPr lang="ru-RU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ильфы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5B7E1B-9184-4273-8500-9C3FA93BF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82728"/>
          <a:stretch/>
        </p:blipFill>
        <p:spPr>
          <a:xfrm>
            <a:off x="9695606" y="5441459"/>
            <a:ext cx="633727" cy="7238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58107" y="1718901"/>
            <a:ext cx="5772464" cy="317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Allen &amp; </a:t>
            </a:r>
            <a:r>
              <a:rPr lang="en-US" sz="2400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Overy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Clifford Chance 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Cleary Gottlieb Steen &amp; Hamilton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Morgan Lewis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Kept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DLA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F9419-71B2-479E-AF9C-13BF2FE3EB39}"/>
              </a:ext>
            </a:extLst>
          </p:cNvPr>
          <p:cNvSpPr txBox="1"/>
          <p:nvPr/>
        </p:nvSpPr>
        <p:spPr>
          <a:xfrm>
            <a:off x="308666" y="961602"/>
            <a:ext cx="2902885" cy="522259"/>
          </a:xfrm>
          <a:prstGeom prst="rect">
            <a:avLst/>
          </a:prstGeom>
          <a:solidFill>
            <a:srgbClr val="F26336"/>
          </a:solidFill>
        </p:spPr>
        <p:txBody>
          <a:bodyPr wrap="square" anchor="ctr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компаний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66" y="6074230"/>
            <a:ext cx="1800000" cy="488136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9EC81514-9B5A-45BF-9765-F60893A3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31" y="1718901"/>
            <a:ext cx="5672740" cy="355674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Norton Rose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Akin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Gump Strauss </a:t>
            </a:r>
            <a:r>
              <a:rPr lang="en-US" sz="2400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Hauer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Feld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 Case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Eversheds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Sutherland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Hogan </a:t>
            </a:r>
            <a:r>
              <a:rPr lang="en-US" sz="2400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Lovells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Baker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McKenzie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CFCB54-0349-4937-8883-0590A22B1D28}"/>
              </a:ext>
            </a:extLst>
          </p:cNvPr>
          <p:cNvCxnSpPr/>
          <p:nvPr/>
        </p:nvCxnSpPr>
        <p:spPr>
          <a:xfrm flipV="1">
            <a:off x="838623" y="5803381"/>
            <a:ext cx="8640959" cy="19886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C3F25B5-4EDF-48D1-A684-AAFA4F71CE56}"/>
              </a:ext>
            </a:extLst>
          </p:cNvPr>
          <p:cNvCxnSpPr/>
          <p:nvPr/>
        </p:nvCxnSpPr>
        <p:spPr>
          <a:xfrm flipV="1">
            <a:off x="10487694" y="5803381"/>
            <a:ext cx="864096" cy="6269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70C789-2CBE-4BA8-8821-BCFEA86C3C21}"/>
              </a:ext>
            </a:extLst>
          </p:cNvPr>
          <p:cNvSpPr txBox="1"/>
          <p:nvPr/>
        </p:nvSpPr>
        <p:spPr>
          <a:xfrm>
            <a:off x="308666" y="273991"/>
            <a:ext cx="10097206" cy="646331"/>
          </a:xfrm>
          <a:prstGeom prst="rect">
            <a:avLst/>
          </a:prstGeom>
          <a:solidFill>
            <a:srgbClr val="1F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2.2. Ушедшие </a:t>
            </a:r>
            <a:r>
              <a:rPr lang="ru-RU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ильфы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5B7E1B-9184-4273-8500-9C3FA93BF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82728"/>
          <a:stretch/>
        </p:blipFill>
        <p:spPr>
          <a:xfrm>
            <a:off x="9695606" y="5441459"/>
            <a:ext cx="633727" cy="7238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8317" y="1718901"/>
            <a:ext cx="5493683" cy="317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Dentos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Bryan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Cave Leighton </a:t>
            </a:r>
            <a:r>
              <a:rPr lang="en-US" sz="2400" dirty="0" err="1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Paisner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Skadden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Arps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Herbert </a:t>
            </a:r>
            <a:r>
              <a:rPr lang="en-US" sz="2400" dirty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Smith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Debevoise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CMS</a:t>
            </a:r>
            <a:endParaRPr lang="en-US" sz="24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F9419-71B2-479E-AF9C-13BF2FE3EB39}"/>
              </a:ext>
            </a:extLst>
          </p:cNvPr>
          <p:cNvSpPr txBox="1"/>
          <p:nvPr/>
        </p:nvSpPr>
        <p:spPr>
          <a:xfrm>
            <a:off x="308666" y="961602"/>
            <a:ext cx="2880583" cy="522259"/>
          </a:xfrm>
          <a:prstGeom prst="rect">
            <a:avLst/>
          </a:prstGeom>
          <a:solidFill>
            <a:srgbClr val="F26336"/>
          </a:solidFill>
        </p:spPr>
        <p:txBody>
          <a:bodyPr wrap="square" anchor="ctr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компаний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C0A907-BA3E-4F38-B4E8-C28C4504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638"/>
            <a:ext cx="8311455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F4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Прогнозы специалистов</a:t>
            </a:r>
            <a:endParaRPr lang="ru-RU" sz="2800" b="1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EC81514-9B5A-45BF-9765-F60893A3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417639"/>
            <a:ext cx="10976596" cy="45482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Уход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международных игроков открыл для российских консультантов новые возможности для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работы.</a:t>
            </a:r>
            <a:endParaRPr lang="ru-RU" sz="2000" dirty="0">
              <a:solidFill>
                <a:srgbClr val="1F4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После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ухода международных фирм с рынка многим казалось, что их российские коллективы поглотят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рульфы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Международные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юридические фирмы не просто меняют вывески, а действительно проходят путь полной трансформации 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«локализации».</a:t>
            </a:r>
            <a:endParaRPr lang="ru-RU" sz="1600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Рынок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будет в дальнейшем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трансформироваться, специалисты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прогнозирут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дробление и объединение команд партнеров из ушедших с рынка международных фирм, переходы юристов 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экспертов.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Однако, хотя новые и старые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рульфы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подхватили часть клиентской работы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ильфов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пока заместить их во всех практиках, а особенно в международном сегменте, полноценно не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смогли.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246AD9-F47A-D969-9D46-4264B073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86" y="6095226"/>
            <a:ext cx="1800000" cy="4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66" y="6074230"/>
            <a:ext cx="1800000" cy="48813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CFCB54-0349-4937-8883-0590A22B1D28}"/>
              </a:ext>
            </a:extLst>
          </p:cNvPr>
          <p:cNvCxnSpPr/>
          <p:nvPr/>
        </p:nvCxnSpPr>
        <p:spPr>
          <a:xfrm flipV="1">
            <a:off x="838623" y="5803381"/>
            <a:ext cx="8640959" cy="19886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C3F25B5-4EDF-48D1-A684-AAFA4F71CE56}"/>
              </a:ext>
            </a:extLst>
          </p:cNvPr>
          <p:cNvCxnSpPr/>
          <p:nvPr/>
        </p:nvCxnSpPr>
        <p:spPr>
          <a:xfrm flipV="1">
            <a:off x="10487694" y="5803381"/>
            <a:ext cx="864096" cy="6269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70C789-2CBE-4BA8-8821-BCFEA86C3C21}"/>
              </a:ext>
            </a:extLst>
          </p:cNvPr>
          <p:cNvSpPr txBox="1"/>
          <p:nvPr/>
        </p:nvSpPr>
        <p:spPr>
          <a:xfrm>
            <a:off x="308662" y="329206"/>
            <a:ext cx="10097206" cy="646331"/>
          </a:xfrm>
          <a:prstGeom prst="rect">
            <a:avLst/>
          </a:prstGeom>
          <a:solidFill>
            <a:srgbClr val="1F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3.1. Новые </a:t>
            </a:r>
            <a:r>
              <a:rPr lang="ru-RU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рульфы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57D27E-01B7-4903-B489-C8626037BB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82728"/>
          <a:stretch/>
        </p:blipFill>
        <p:spPr>
          <a:xfrm>
            <a:off x="9695606" y="5441459"/>
            <a:ext cx="633727" cy="723845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00852"/>
              </p:ext>
            </p:extLst>
          </p:nvPr>
        </p:nvGraphicFramePr>
        <p:xfrm>
          <a:off x="308666" y="1051322"/>
          <a:ext cx="10909465" cy="432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72">
                  <a:extLst>
                    <a:ext uri="{9D8B030D-6E8A-4147-A177-3AD203B41FA5}">
                      <a16:colId xmlns:a16="http://schemas.microsoft.com/office/drawing/2014/main" val="3731528556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2107330017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val="2503028292"/>
                    </a:ext>
                  </a:extLst>
                </a:gridCol>
                <a:gridCol w="1694985">
                  <a:extLst>
                    <a:ext uri="{9D8B030D-6E8A-4147-A177-3AD203B41FA5}">
                      <a16:colId xmlns:a16="http://schemas.microsoft.com/office/drawing/2014/main" val="1499615511"/>
                    </a:ext>
                  </a:extLst>
                </a:gridCol>
                <a:gridCol w="3702205">
                  <a:extLst>
                    <a:ext uri="{9D8B030D-6E8A-4147-A177-3AD203B41FA5}">
                      <a16:colId xmlns:a16="http://schemas.microsoft.com/office/drawing/2014/main" val="2781472231"/>
                    </a:ext>
                  </a:extLst>
                </a:gridCol>
                <a:gridCol w="2219093">
                  <a:extLst>
                    <a:ext uri="{9D8B030D-6E8A-4147-A177-3AD203B41FA5}">
                      <a16:colId xmlns:a16="http://schemas.microsoft.com/office/drawing/2014/main" val="451044165"/>
                    </a:ext>
                  </a:extLst>
                </a:gridCol>
              </a:tblGrid>
              <a:tr h="468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Компания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юристов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практик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Оборот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Рейтинг Право-300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086392"/>
                  </a:ext>
                </a:extLst>
              </a:tr>
              <a:tr h="735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Denuo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2,7 млрд руб.  (на +279%)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«Интеллектуальная собственность»,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«Частный капитал», «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Санкционное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право», «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Комплаенс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», «Корпоративное право/Слияния и поглощения (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)»,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Бывший</a:t>
                      </a:r>
                      <a:r>
                        <a:rPr lang="ru-RU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DLA Piper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876396"/>
                  </a:ext>
                </a:extLst>
              </a:tr>
              <a:tr h="735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Melling</a:t>
                      </a:r>
                      <a:r>
                        <a:rPr lang="en-US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Voitishkin</a:t>
                      </a:r>
                      <a:r>
                        <a:rPr lang="en-US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&amp; Partners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открытом доступе нет сведений о выручке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 место по выручке и 3 место по кол-ву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юристов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«Интеллектуальная собственность»,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Частный капитал», «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Санкционное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право», «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Комплаенс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Бывший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Baker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McKenzie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136328"/>
                  </a:ext>
                </a:extLst>
              </a:tr>
              <a:tr h="1112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Chance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2 млрд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(на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+246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Корпоративное право/Слияния и поглощения (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)», «Международный арбитраж»,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Рекомендованные юристы», «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Санкционное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право»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Объединили сотрудников нескольких бывших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ильфов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Clifford Chance, Allen &amp; </a:t>
                      </a:r>
                      <a:r>
                        <a:rPr lang="en-US" sz="12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Overy</a:t>
                      </a:r>
                      <a:r>
                        <a:rPr lang="en-US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Linklaters</a:t>
                      </a:r>
                      <a:r>
                        <a:rPr lang="en-US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Morgan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381314"/>
                  </a:ext>
                </a:extLst>
              </a:tr>
              <a:tr h="7354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Alumni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Partners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1,6 млрд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(на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+39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«Рекомендованные юристы», «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Санкционное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право», «Интеллектуальная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собственность», 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Корпоративное право/Слияния и поглощения (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Бывшие</a:t>
                      </a: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Bryan Cave Leighton </a:t>
                      </a:r>
                      <a:r>
                        <a:rPr lang="en-US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Paisner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372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0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66" y="6074230"/>
            <a:ext cx="1800000" cy="488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70C789-2CBE-4BA8-8821-BCFEA86C3C21}"/>
              </a:ext>
            </a:extLst>
          </p:cNvPr>
          <p:cNvSpPr txBox="1"/>
          <p:nvPr/>
        </p:nvSpPr>
        <p:spPr>
          <a:xfrm>
            <a:off x="308662" y="329206"/>
            <a:ext cx="10097206" cy="646331"/>
          </a:xfrm>
          <a:prstGeom prst="rect">
            <a:avLst/>
          </a:prstGeom>
          <a:solidFill>
            <a:srgbClr val="1F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3.2. Новые </a:t>
            </a:r>
            <a:r>
              <a:rPr lang="ru-RU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рульфы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288044"/>
              </p:ext>
            </p:extLst>
          </p:nvPr>
        </p:nvGraphicFramePr>
        <p:xfrm>
          <a:off x="308666" y="1190714"/>
          <a:ext cx="10719893" cy="454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567">
                  <a:extLst>
                    <a:ext uri="{9D8B030D-6E8A-4147-A177-3AD203B41FA5}">
                      <a16:colId xmlns:a16="http://schemas.microsoft.com/office/drawing/2014/main" val="3731528556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val="2107330017"/>
                    </a:ext>
                  </a:extLst>
                </a:gridCol>
                <a:gridCol w="941007">
                  <a:extLst>
                    <a:ext uri="{9D8B030D-6E8A-4147-A177-3AD203B41FA5}">
                      <a16:colId xmlns:a16="http://schemas.microsoft.com/office/drawing/2014/main" val="2503028292"/>
                    </a:ext>
                  </a:extLst>
                </a:gridCol>
                <a:gridCol w="1529425">
                  <a:extLst>
                    <a:ext uri="{9D8B030D-6E8A-4147-A177-3AD203B41FA5}">
                      <a16:colId xmlns:a16="http://schemas.microsoft.com/office/drawing/2014/main" val="1499615511"/>
                    </a:ext>
                  </a:extLst>
                </a:gridCol>
                <a:gridCol w="3687516">
                  <a:extLst>
                    <a:ext uri="{9D8B030D-6E8A-4147-A177-3AD203B41FA5}">
                      <a16:colId xmlns:a16="http://schemas.microsoft.com/office/drawing/2014/main" val="2781472231"/>
                    </a:ext>
                  </a:extLst>
                </a:gridCol>
                <a:gridCol w="2305827">
                  <a:extLst>
                    <a:ext uri="{9D8B030D-6E8A-4147-A177-3AD203B41FA5}">
                      <a16:colId xmlns:a16="http://schemas.microsoft.com/office/drawing/2014/main" val="451044165"/>
                    </a:ext>
                  </a:extLst>
                </a:gridCol>
              </a:tblGrid>
              <a:tr h="431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Компания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юристов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практик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Оборот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Рейтинг Право-300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086392"/>
                  </a:ext>
                </a:extLst>
              </a:tr>
              <a:tr h="965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Stonebridge Legal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до 878,8 млн руб. (на +276%)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«Рекомендованные юристы», «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Санкционное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право», «Международный арбитраж»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Бывшие</a:t>
                      </a:r>
                      <a:r>
                        <a:rPr lang="ru-RU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Freshfields</a:t>
                      </a:r>
                      <a:r>
                        <a:rPr lang="en-US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Bruckhaus </a:t>
                      </a:r>
                      <a:r>
                        <a:rPr lang="en-US" sz="12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Deringer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087207"/>
                  </a:ext>
                </a:extLst>
              </a:tr>
              <a:tr h="965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Birch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Legal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601 млн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(на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39%)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«Банкротство»,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«Интеллектуальная собственность»,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«Корпоративное право/Слияния и поглощения (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группа»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Бывший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Eversheds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Sutherland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60560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Orion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Partners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1,9 млрд руб.  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(+207 %)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Корпоративное право / слияния и поглощения»,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Международный арбитраж», «Финансовое/банковское право», «Частный капитал»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Объединили сотрудников нескольких бывших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ильфов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Linklaters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Herbert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Smith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Freehills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Cleary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Gottlieb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Clifford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Chance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 др.)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136328"/>
                  </a:ext>
                </a:extLst>
              </a:tr>
              <a:tr h="9011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Legal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 2023 г. выручка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выросла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579,1 млн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(на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+190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«Частный капитал», «Рекомендованные юристы»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Бывший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Hogan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Lovells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38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666" y="6074230"/>
            <a:ext cx="1800000" cy="488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70C789-2CBE-4BA8-8821-BCFEA86C3C21}"/>
              </a:ext>
            </a:extLst>
          </p:cNvPr>
          <p:cNvSpPr txBox="1"/>
          <p:nvPr/>
        </p:nvSpPr>
        <p:spPr>
          <a:xfrm>
            <a:off x="308662" y="329206"/>
            <a:ext cx="10097206" cy="646331"/>
          </a:xfrm>
          <a:prstGeom prst="rect">
            <a:avLst/>
          </a:prstGeom>
          <a:solidFill>
            <a:srgbClr val="1F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3.3. Новые </a:t>
            </a:r>
            <a:r>
              <a:rPr lang="ru-RU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рульфы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03199"/>
              </p:ext>
            </p:extLst>
          </p:nvPr>
        </p:nvGraphicFramePr>
        <p:xfrm>
          <a:off x="308662" y="1095855"/>
          <a:ext cx="11165940" cy="495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931">
                  <a:extLst>
                    <a:ext uri="{9D8B030D-6E8A-4147-A177-3AD203B41FA5}">
                      <a16:colId xmlns:a16="http://schemas.microsoft.com/office/drawing/2014/main" val="3731528556"/>
                    </a:ext>
                  </a:extLst>
                </a:gridCol>
                <a:gridCol w="964062">
                  <a:extLst>
                    <a:ext uri="{9D8B030D-6E8A-4147-A177-3AD203B41FA5}">
                      <a16:colId xmlns:a16="http://schemas.microsoft.com/office/drawing/2014/main" val="2107330017"/>
                    </a:ext>
                  </a:extLst>
                </a:gridCol>
                <a:gridCol w="980162">
                  <a:extLst>
                    <a:ext uri="{9D8B030D-6E8A-4147-A177-3AD203B41FA5}">
                      <a16:colId xmlns:a16="http://schemas.microsoft.com/office/drawing/2014/main" val="2503028292"/>
                    </a:ext>
                  </a:extLst>
                </a:gridCol>
                <a:gridCol w="1593063">
                  <a:extLst>
                    <a:ext uri="{9D8B030D-6E8A-4147-A177-3AD203B41FA5}">
                      <a16:colId xmlns:a16="http://schemas.microsoft.com/office/drawing/2014/main" val="1499615511"/>
                    </a:ext>
                  </a:extLst>
                </a:gridCol>
                <a:gridCol w="3840951">
                  <a:extLst>
                    <a:ext uri="{9D8B030D-6E8A-4147-A177-3AD203B41FA5}">
                      <a16:colId xmlns:a16="http://schemas.microsoft.com/office/drawing/2014/main" val="2781472231"/>
                    </a:ext>
                  </a:extLst>
                </a:gridCol>
                <a:gridCol w="2401771">
                  <a:extLst>
                    <a:ext uri="{9D8B030D-6E8A-4147-A177-3AD203B41FA5}">
                      <a16:colId xmlns:a16="http://schemas.microsoft.com/office/drawing/2014/main" val="451044165"/>
                    </a:ext>
                  </a:extLst>
                </a:gridCol>
              </a:tblGrid>
              <a:tr h="427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Компания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юристов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практик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Оборот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Рейтинг Право-300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086392"/>
                  </a:ext>
                </a:extLst>
              </a:tr>
              <a:tr h="1727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ELWI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  <a:b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открытом доступе информации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«Рекомендованные юристы», «Корпоративное право/Слияния и поглощения (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группа»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Сохранили практики и клиентов ведущей международной фирмы </a:t>
                      </a:r>
                      <a:r>
                        <a:rPr lang="ru-RU" sz="12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Latham</a:t>
                      </a:r>
                      <a:r>
                        <a:rPr lang="ru-RU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Watkins</a:t>
                      </a:r>
                      <a:endParaRPr lang="ru-RU" sz="12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Присоединение</a:t>
                      </a:r>
                      <a:r>
                        <a:rPr lang="ru-RU" sz="1200" b="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партнёра Сергея Чапаева и советника Валентина </a:t>
                      </a:r>
                      <a:r>
                        <a:rPr lang="ru-RU" sz="1200" b="0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Юрчика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732172"/>
                  </a:ext>
                </a:extLst>
              </a:tr>
              <a:tr h="81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Nordic Star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  <a:b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открытом доступе информации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«Рекомендованные юристы», «Корпоративное право/Слияния и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поглощения (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группа»,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«Интеллектуальная собственность»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Бывший</a:t>
                      </a:r>
                      <a:r>
                        <a:rPr lang="ru-RU" sz="12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Borenius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085667"/>
                  </a:ext>
                </a:extLst>
              </a:tr>
              <a:tr h="959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Seamless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Legal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  <a:b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открытом доступе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 место по выручке и 18 место по кол-ву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юристов,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«Рекомендованные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юристы», «Корпоративное право/Слияния и поглощения (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Интеллектуальная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собственность»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Преемник </a:t>
                      </a:r>
                      <a:r>
                        <a:rPr lang="ru-RU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497337"/>
                  </a:ext>
                </a:extLst>
              </a:tr>
              <a:tr h="967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BALAYAN | GROUP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нет </a:t>
                      </a:r>
                      <a:b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открытом доступе информации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ТМТ (телекоммуникации, медиа и технологии), «Рекомендованные юристы», «Корпоративное право/Слияния и</a:t>
                      </a:r>
                      <a:r>
                        <a:rPr lang="ru-RU" sz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поглощения (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группа»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Бывшие сотрудники </a:t>
                      </a:r>
                      <a:r>
                        <a:rPr lang="en-US" sz="1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Hogan </a:t>
                      </a:r>
                      <a:r>
                        <a:rPr lang="en-US" sz="12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Lovells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49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CCEE38-041E-4939-9F7D-16011CCD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623" y="6074230"/>
            <a:ext cx="1800000" cy="48813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C0A907-BA3E-4F38-B4E8-C28C4504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45" y="2239114"/>
            <a:ext cx="4320000" cy="1800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</a:t>
            </a:r>
            <a:r>
              <a:rPr lang="ru-RU" sz="28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новые </a:t>
            </a:r>
            <a:r>
              <a:rPr lang="ru-RU" sz="2800" b="1" dirty="0" err="1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рульфы</a:t>
            </a:r>
            <a:r>
              <a:rPr lang="ru-RU" sz="2800" b="1" dirty="0" smtClean="0">
                <a:solidFill>
                  <a:srgbClr val="F263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так быстро и активно развиваются?</a:t>
            </a:r>
            <a:endParaRPr lang="ru-RU" sz="2800" b="1" dirty="0">
              <a:solidFill>
                <a:srgbClr val="F2633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EC81514-9B5A-45BF-9765-F60893A3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0" y="424149"/>
            <a:ext cx="6615121" cy="5524600"/>
          </a:xfrm>
        </p:spPr>
        <p:txBody>
          <a:bodyPr>
            <a:noAutofit/>
          </a:bodyPr>
          <a:lstStyle/>
          <a:p>
            <a:pPr marL="857250" lvl="1" indent="-400050">
              <a:lnSpc>
                <a:spcPct val="110000"/>
              </a:lnSpc>
              <a:buFont typeface="+mj-lt"/>
              <a:buAutoNum type="romanUcPeriod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независимость от «головных» офисов = больше свободы: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lphaLcParenR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свобода в выборе маркетинговой политики и клиентов;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lphaLcParenR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гибкость в ценообразовании;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lphaLcParenR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активное присоединение команд (открытие новых практик, например, ГЧП, санкции, управление капиталом);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lphaLcParenR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быстрая адаптивность (предложение новых услуг).</a:t>
            </a:r>
          </a:p>
          <a:p>
            <a:pPr lvl="1">
              <a:lnSpc>
                <a:spcPct val="110000"/>
              </a:lnSpc>
            </a:pPr>
            <a:endParaRPr lang="ru-RU" sz="17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II.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сервис и стандарты качества остались прежними: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lphaLcParenR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лиенты уходят за командой (отдельными специалистами);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lphaLcParenR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личный бренд (случай Мерк).</a:t>
            </a:r>
          </a:p>
          <a:p>
            <a:pPr lvl="1">
              <a:lnSpc>
                <a:spcPct val="110000"/>
              </a:lnSpc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CFCB54-0349-4937-8883-0590A22B1D28}"/>
              </a:ext>
            </a:extLst>
          </p:cNvPr>
          <p:cNvCxnSpPr/>
          <p:nvPr/>
        </p:nvCxnSpPr>
        <p:spPr>
          <a:xfrm flipV="1">
            <a:off x="838623" y="5803381"/>
            <a:ext cx="8640959" cy="19886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320638-A6A2-4081-89CD-C386E28416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82728"/>
          <a:stretch/>
        </p:blipFill>
        <p:spPr>
          <a:xfrm>
            <a:off x="9695606" y="5441459"/>
            <a:ext cx="633727" cy="72384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C3F25B5-4EDF-48D1-A684-AAFA4F71CE56}"/>
              </a:ext>
            </a:extLst>
          </p:cNvPr>
          <p:cNvCxnSpPr/>
          <p:nvPr/>
        </p:nvCxnSpPr>
        <p:spPr>
          <a:xfrm flipV="1">
            <a:off x="10487694" y="5803381"/>
            <a:ext cx="864096" cy="6269"/>
          </a:xfrm>
          <a:prstGeom prst="line">
            <a:avLst/>
          </a:prstGeom>
          <a:ln w="19050">
            <a:solidFill>
              <a:srgbClr val="F26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917</Words>
  <Application>Microsoft Office PowerPoint</Application>
  <PresentationFormat>Широкоэкранный</PresentationFormat>
  <Paragraphs>167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Arial</vt:lpstr>
      <vt:lpstr>Courier New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Прогнозы специалистов</vt:lpstr>
      <vt:lpstr>Презентация PowerPoint</vt:lpstr>
      <vt:lpstr>Презентация PowerPoint</vt:lpstr>
      <vt:lpstr>Презентация PowerPoint</vt:lpstr>
      <vt:lpstr>Почему новые рульфы так быстро и активно развиваются?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Viktoria Afanaseva</cp:lastModifiedBy>
  <cp:revision>144</cp:revision>
  <dcterms:created xsi:type="dcterms:W3CDTF">2021-09-02T15:42:12Z</dcterms:created>
  <dcterms:modified xsi:type="dcterms:W3CDTF">2024-09-18T11:09:44Z</dcterms:modified>
</cp:coreProperties>
</file>