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88" r:id="rId4"/>
    <p:sldId id="270" r:id="rId5"/>
    <p:sldId id="289" r:id="rId6"/>
    <p:sldId id="285" r:id="rId7"/>
    <p:sldId id="290" r:id="rId8"/>
    <p:sldId id="273" r:id="rId9"/>
    <p:sldId id="291" r:id="rId10"/>
    <p:sldId id="295" r:id="rId11"/>
    <p:sldId id="292" r:id="rId12"/>
    <p:sldId id="294" r:id="rId13"/>
  </p:sldIdLst>
  <p:sldSz cx="9145588" cy="6859588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000000"/>
          </p15:clr>
        </p15:guide>
        <p15:guide id="2" pos="2881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hdu4dlElnFgknQWVtB8p8dbiJ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1D9E69-E67E-4BFD-A584-A51FAB2BF4CF}">
  <a:tblStyle styleId="{191D9E69-E67E-4BFD-A584-A51FAB2BF4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69" autoAdjust="0"/>
  </p:normalViewPr>
  <p:slideViewPr>
    <p:cSldViewPr snapToGrid="0">
      <p:cViewPr varScale="1">
        <p:scale>
          <a:sx n="133" d="100"/>
          <a:sy n="133" d="100"/>
        </p:scale>
        <p:origin x="2048" y="7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15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64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2b6928f0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2b6928f0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81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2b6928f0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2b6928f0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94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 ИТ-компаний уже пересматривается и многие компании уже исключены (банки, страховые компании, телеком-операторы и другие)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65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2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53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50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61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Warehouse Management System (WMS)</a:t>
            </a:r>
          </a:p>
        </p:txBody>
      </p:sp>
    </p:spTree>
    <p:extLst>
      <p:ext uri="{BB962C8B-B14F-4D97-AF65-F5344CB8AC3E}">
        <p14:creationId xmlns:p14="http://schemas.microsoft.com/office/powerpoint/2010/main" val="40768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 txBox="1">
            <a:spLocks noGrp="1"/>
          </p:cNvSpPr>
          <p:nvPr>
            <p:ph type="ctrTitle"/>
          </p:nvPr>
        </p:nvSpPr>
        <p:spPr>
          <a:xfrm>
            <a:off x="685920" y="2130922"/>
            <a:ext cx="7773750" cy="147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ubTitle" idx="1"/>
          </p:nvPr>
        </p:nvSpPr>
        <p:spPr>
          <a:xfrm>
            <a:off x="1371839" y="3887100"/>
            <a:ext cx="6401912" cy="17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457281" y="274705"/>
            <a:ext cx="8231029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body" idx="1"/>
          </p:nvPr>
        </p:nvSpPr>
        <p:spPr>
          <a:xfrm>
            <a:off x="457281" y="1600575"/>
            <a:ext cx="823102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47" lvl="1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19" lvl="2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93" lvl="3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66" lvl="4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40" lvl="5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13" lvl="6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87" lvl="7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60" lvl="8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>
            <a:spLocks noGrp="1"/>
          </p:cNvSpPr>
          <p:nvPr>
            <p:ph type="title"/>
          </p:nvPr>
        </p:nvSpPr>
        <p:spPr>
          <a:xfrm>
            <a:off x="457281" y="274705"/>
            <a:ext cx="8231029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1219412" y="3201141"/>
            <a:ext cx="10893729" cy="905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438124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marL="914347" lvl="1" indent="-40637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519" lvl="2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693" lvl="3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099"/>
            </a:lvl4pPr>
            <a:lvl5pPr marL="2285866" lvl="4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099"/>
            </a:lvl5pPr>
            <a:lvl6pPr marL="2743040" lvl="5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6pPr>
            <a:lvl7pPr marL="3200213" lvl="6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7pPr>
            <a:lvl8pPr marL="3657387" lvl="7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8pPr>
            <a:lvl9pPr marL="4114560" lvl="8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body" idx="2"/>
          </p:nvPr>
        </p:nvSpPr>
        <p:spPr>
          <a:xfrm>
            <a:off x="12265568" y="3201141"/>
            <a:ext cx="10893728" cy="905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438124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marL="914347" lvl="1" indent="-40637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519" lvl="2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693" lvl="3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099"/>
            </a:lvl4pPr>
            <a:lvl5pPr marL="2285866" lvl="4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099"/>
            </a:lvl5pPr>
            <a:lvl6pPr marL="2743040" lvl="5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6pPr>
            <a:lvl7pPr marL="3200213" lvl="6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7pPr>
            <a:lvl8pPr marL="3657387" lvl="7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8pPr>
            <a:lvl9pPr marL="4114560" lvl="8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8"/>
          <p:cNvSpPr txBox="1">
            <a:spLocks noGrp="1"/>
          </p:cNvSpPr>
          <p:nvPr>
            <p:ph type="title"/>
          </p:nvPr>
        </p:nvSpPr>
        <p:spPr>
          <a:xfrm>
            <a:off x="457281" y="274705"/>
            <a:ext cx="8231029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1"/>
          </p:nvPr>
        </p:nvSpPr>
        <p:spPr>
          <a:xfrm>
            <a:off x="457279" y="1535470"/>
            <a:ext cx="4040890" cy="6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b" anchorCtr="0">
            <a:normAutofit/>
          </a:bodyPr>
          <a:lstStyle>
            <a:lvl1pPr marL="457173" lvl="0" indent="-228587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347" lvl="1" indent="-22858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2pPr>
            <a:lvl3pPr marL="1371519" lvl="2" indent="-228587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99" b="1"/>
            </a:lvl3pPr>
            <a:lvl4pPr marL="1828693" lvl="3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4pPr>
            <a:lvl5pPr marL="2285866" lvl="4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5pPr>
            <a:lvl6pPr marL="2743040" lvl="5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6pPr>
            <a:lvl7pPr marL="3200213" lvl="6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7pPr>
            <a:lvl8pPr marL="3657387" lvl="7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8pPr>
            <a:lvl9pPr marL="4114560" lvl="8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body" idx="2"/>
          </p:nvPr>
        </p:nvSpPr>
        <p:spPr>
          <a:xfrm>
            <a:off x="457279" y="2175383"/>
            <a:ext cx="4040890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40637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47" lvl="1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99"/>
            </a:lvl2pPr>
            <a:lvl3pPr marL="1371519" lvl="2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3pPr>
            <a:lvl4pPr marL="1828693" lvl="3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899"/>
            </a:lvl4pPr>
            <a:lvl5pPr marL="2285866" lvl="4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899"/>
            </a:lvl5pPr>
            <a:lvl6pPr marL="2743040" lvl="5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6pPr>
            <a:lvl7pPr marL="3200213" lvl="6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7pPr>
            <a:lvl8pPr marL="3657387" lvl="7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8pPr>
            <a:lvl9pPr marL="4114560" lvl="8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3"/>
          </p:nvPr>
        </p:nvSpPr>
        <p:spPr>
          <a:xfrm>
            <a:off x="4645833" y="1535470"/>
            <a:ext cx="4042477" cy="63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b" anchorCtr="0">
            <a:normAutofit/>
          </a:bodyPr>
          <a:lstStyle>
            <a:lvl1pPr marL="457173" lvl="0" indent="-228587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347" lvl="1" indent="-22858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2pPr>
            <a:lvl3pPr marL="1371519" lvl="2" indent="-228587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099" b="1"/>
            </a:lvl3pPr>
            <a:lvl4pPr marL="1828693" lvl="3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4pPr>
            <a:lvl5pPr marL="2285866" lvl="4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5pPr>
            <a:lvl6pPr marL="2743040" lvl="5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6pPr>
            <a:lvl7pPr marL="3200213" lvl="6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7pPr>
            <a:lvl8pPr marL="3657387" lvl="7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8pPr>
            <a:lvl9pPr marL="4114560" lvl="8" indent="-22858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899" b="1"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body" idx="4"/>
          </p:nvPr>
        </p:nvSpPr>
        <p:spPr>
          <a:xfrm>
            <a:off x="4645833" y="2175383"/>
            <a:ext cx="4042477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40637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347" lvl="1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99"/>
            </a:lvl2pPr>
            <a:lvl3pPr marL="1371519" lvl="2" indent="-361929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099"/>
            </a:lvl3pPr>
            <a:lvl4pPr marL="1828693" lvl="3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899"/>
            </a:lvl4pPr>
            <a:lvl5pPr marL="2285866" lvl="4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899"/>
            </a:lvl5pPr>
            <a:lvl6pPr marL="2743040" lvl="5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6pPr>
            <a:lvl7pPr marL="3200213" lvl="6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7pPr>
            <a:lvl8pPr marL="3657387" lvl="7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8pPr>
            <a:lvl9pPr marL="4114560" lvl="8" indent="-34922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899"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 txBox="1">
            <a:spLocks noGrp="1"/>
          </p:cNvSpPr>
          <p:nvPr>
            <p:ph type="title"/>
          </p:nvPr>
        </p:nvSpPr>
        <p:spPr>
          <a:xfrm>
            <a:off x="457281" y="274705"/>
            <a:ext cx="8231029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>
            <a:spLocks noGrp="1"/>
          </p:cNvSpPr>
          <p:nvPr>
            <p:ph type="title"/>
          </p:nvPr>
        </p:nvSpPr>
        <p:spPr>
          <a:xfrm>
            <a:off x="457279" y="273117"/>
            <a:ext cx="3008836" cy="116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399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body" idx="1"/>
          </p:nvPr>
        </p:nvSpPr>
        <p:spPr>
          <a:xfrm>
            <a:off x="3575671" y="273116"/>
            <a:ext cx="5112638" cy="585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469873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347" lvl="1" indent="-438124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2pPr>
            <a:lvl3pPr marL="1371519" lvl="2" indent="-40637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693" lvl="3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99"/>
            </a:lvl4pPr>
            <a:lvl5pPr marL="2285866" lvl="4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399"/>
            </a:lvl5pPr>
            <a:lvl6pPr marL="2743040" lvl="5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6pPr>
            <a:lvl7pPr marL="3200213" lvl="6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7pPr>
            <a:lvl8pPr marL="3657387" lvl="7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8pPr>
            <a:lvl9pPr marL="4114560" lvl="8" indent="-38097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2"/>
          </p:nvPr>
        </p:nvSpPr>
        <p:spPr>
          <a:xfrm>
            <a:off x="457279" y="1435434"/>
            <a:ext cx="3008836" cy="469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22858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9"/>
            </a:lvl1pPr>
            <a:lvl2pPr marL="914347" lvl="1" indent="-228587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19" lvl="2" indent="-228587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693" lvl="3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866" lvl="4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040" lvl="5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13" lvl="6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387" lvl="7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60" lvl="8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1"/>
          <p:cNvSpPr txBox="1">
            <a:spLocks noGrp="1"/>
          </p:cNvSpPr>
          <p:nvPr>
            <p:ph type="title"/>
          </p:nvPr>
        </p:nvSpPr>
        <p:spPr>
          <a:xfrm>
            <a:off x="1792601" y="4801716"/>
            <a:ext cx="5487353" cy="56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399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>
            <a:spLocks noGrp="1"/>
          </p:cNvSpPr>
          <p:nvPr>
            <p:ph type="pic" idx="2"/>
          </p:nvPr>
        </p:nvSpPr>
        <p:spPr>
          <a:xfrm>
            <a:off x="1792601" y="612921"/>
            <a:ext cx="5487353" cy="4115753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51"/>
          <p:cNvSpPr txBox="1">
            <a:spLocks noGrp="1"/>
          </p:cNvSpPr>
          <p:nvPr>
            <p:ph type="body" idx="1"/>
          </p:nvPr>
        </p:nvSpPr>
        <p:spPr>
          <a:xfrm>
            <a:off x="1792601" y="5368581"/>
            <a:ext cx="5487353" cy="80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228587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99"/>
            </a:lvl1pPr>
            <a:lvl2pPr marL="914347" lvl="1" indent="-228587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19" lvl="2" indent="-228587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693" lvl="3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866" lvl="4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040" lvl="5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13" lvl="6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387" lvl="7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60" lvl="8" indent="-22858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2"/>
          <p:cNvSpPr txBox="1">
            <a:spLocks noGrp="1"/>
          </p:cNvSpPr>
          <p:nvPr>
            <p:ph type="title"/>
          </p:nvPr>
        </p:nvSpPr>
        <p:spPr>
          <a:xfrm>
            <a:off x="457281" y="274705"/>
            <a:ext cx="8231029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body" idx="1"/>
          </p:nvPr>
        </p:nvSpPr>
        <p:spPr>
          <a:xfrm rot="5400000">
            <a:off x="2309290" y="-251438"/>
            <a:ext cx="4527011" cy="823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47" lvl="1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19" lvl="2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93" lvl="3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66" lvl="4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40" lvl="5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13" lvl="6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87" lvl="7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60" lvl="8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3"/>
          <p:cNvSpPr txBox="1">
            <a:spLocks noGrp="1"/>
          </p:cNvSpPr>
          <p:nvPr>
            <p:ph type="title"/>
          </p:nvPr>
        </p:nvSpPr>
        <p:spPr>
          <a:xfrm rot="5400000">
            <a:off x="14563536" y="3660990"/>
            <a:ext cx="11707348" cy="548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body" idx="1"/>
          </p:nvPr>
        </p:nvSpPr>
        <p:spPr>
          <a:xfrm rot="5400000">
            <a:off x="3517379" y="-1748565"/>
            <a:ext cx="11707348" cy="1630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173" lvl="0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47" lvl="1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19" lvl="2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93" lvl="3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866" lvl="4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040" lvl="5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13" lvl="6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87" lvl="7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60" lvl="8" indent="-34288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457281" y="274705"/>
            <a:ext cx="8231029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457281" y="1600575"/>
            <a:ext cx="823102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normAutofit/>
          </a:bodyPr>
          <a:lstStyle>
            <a:lvl1pPr marL="457200" marR="0" lvl="0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457280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3124744" y="6357823"/>
            <a:ext cx="289610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6554338" y="6357823"/>
            <a:ext cx="2133971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346" y="1243"/>
            <a:ext cx="5809010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4"/>
          <p:cNvPicPr preferRelativeResize="0"/>
          <p:nvPr/>
        </p:nvPicPr>
        <p:blipFill rotWithShape="1">
          <a:blip r:embed="rId4">
            <a:alphaModFix/>
          </a:blip>
          <a:srcRect r="17026"/>
          <a:stretch/>
        </p:blipFill>
        <p:spPr>
          <a:xfrm>
            <a:off x="4343163" y="5216"/>
            <a:ext cx="4819987" cy="684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703" y="681710"/>
            <a:ext cx="1630217" cy="35645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4"/>
          <p:cNvSpPr txBox="1"/>
          <p:nvPr/>
        </p:nvSpPr>
        <p:spPr>
          <a:xfrm>
            <a:off x="509884" y="1916611"/>
            <a:ext cx="6585929" cy="347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>
              <a:buSzPts val="3000"/>
            </a:pPr>
            <a:r>
              <a:rPr lang="ru-RU" sz="5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ПО для </a:t>
            </a:r>
            <a:endParaRPr lang="ru-RU" sz="5000" b="1" dirty="0" smtClean="0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3000"/>
            </a:pPr>
            <a:r>
              <a:rPr lang="ru-RU" sz="5000" b="1" dirty="0" smtClean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логистики </a:t>
            </a:r>
            <a:endParaRPr lang="ru-RU" sz="5000" b="1" dirty="0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SzPts val="3000"/>
            </a:pPr>
            <a:r>
              <a:rPr lang="ru-RU" sz="5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на </a:t>
            </a:r>
            <a:r>
              <a:rPr lang="en-US" sz="5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low</a:t>
            </a:r>
            <a:r>
              <a:rPr lang="ru-RU" sz="5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-US" sz="5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code</a:t>
            </a:r>
          </a:p>
          <a:p>
            <a:pPr>
              <a:buSzPts val="3000"/>
            </a:pPr>
            <a:r>
              <a:rPr lang="ru-RU" sz="3500" dirty="0">
                <a:latin typeface="Roboto"/>
                <a:ea typeface="Roboto"/>
                <a:cs typeface="Roboto"/>
                <a:sym typeface="Roboto"/>
              </a:rPr>
              <a:t>с перспективой </a:t>
            </a:r>
            <a:endParaRPr lang="ru-RU" sz="3500" dirty="0" smtClean="0">
              <a:latin typeface="Roboto"/>
              <a:ea typeface="Roboto"/>
              <a:cs typeface="Roboto"/>
              <a:sym typeface="Roboto"/>
            </a:endParaRPr>
          </a:p>
          <a:p>
            <a:pPr>
              <a:buSzPts val="3000"/>
            </a:pPr>
            <a:r>
              <a:rPr lang="ru-RU" sz="3500" dirty="0" smtClean="0">
                <a:latin typeface="Roboto"/>
                <a:ea typeface="Roboto"/>
                <a:cs typeface="Roboto"/>
                <a:sym typeface="Roboto"/>
              </a:rPr>
              <a:t>заработать </a:t>
            </a:r>
            <a:r>
              <a:rPr lang="ru-RU" sz="3500" dirty="0">
                <a:latin typeface="Roboto"/>
                <a:ea typeface="Roboto"/>
                <a:cs typeface="Roboto"/>
                <a:sym typeface="Wingdings" panose="05000000000000000000" pitchFamily="2" charset="2"/>
              </a:rPr>
              <a:t></a:t>
            </a:r>
            <a:endParaRPr sz="35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54;p56">
            <a:extLst>
              <a:ext uri="{FF2B5EF4-FFF2-40B4-BE49-F238E27FC236}">
                <a16:creationId xmlns:a16="http://schemas.microsoft.com/office/drawing/2014/main" id="{A06C5AF0-195D-412D-B4EA-6C27B6AEE8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270837" y="1241"/>
            <a:ext cx="2823030" cy="686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1412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48;p82"/>
          <p:cNvSpPr txBox="1"/>
          <p:nvPr/>
        </p:nvSpPr>
        <p:spPr>
          <a:xfrm>
            <a:off x="471964" y="217672"/>
            <a:ext cx="8399308" cy="63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en-US" sz="35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ru-RU" sz="35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MS</a:t>
            </a:r>
            <a:endParaRPr lang="ru-RU" sz="35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9705" y="1575770"/>
            <a:ext cx="8165316" cy="4807500"/>
            <a:chOff x="1644206" y="471462"/>
            <a:chExt cx="10030297" cy="590554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/>
            <a:srcRect b="19575"/>
            <a:stretch/>
          </p:blipFill>
          <p:spPr>
            <a:xfrm>
              <a:off x="1654045" y="3517039"/>
              <a:ext cx="4718753" cy="2850241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/>
            <a:srcRect t="1" b="21229"/>
            <a:stretch/>
          </p:blipFill>
          <p:spPr>
            <a:xfrm>
              <a:off x="1644206" y="471462"/>
              <a:ext cx="4732197" cy="2801895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/>
            <a:srcRect b="15446"/>
            <a:stretch/>
          </p:blipFill>
          <p:spPr>
            <a:xfrm>
              <a:off x="6574397" y="3517039"/>
              <a:ext cx="5100106" cy="2859970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/>
            <a:srcRect b="20679"/>
            <a:stretch/>
          </p:blipFill>
          <p:spPr>
            <a:xfrm>
              <a:off x="6578002" y="471462"/>
              <a:ext cx="5096501" cy="2806760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1763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8;p82"/>
          <p:cNvSpPr txBox="1"/>
          <p:nvPr/>
        </p:nvSpPr>
        <p:spPr>
          <a:xfrm>
            <a:off x="471964" y="217671"/>
            <a:ext cx="9734839" cy="170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Делаем CRM для себя </a:t>
            </a:r>
            <a:endParaRPr lang="en-US" sz="3500" b="1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35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DMS и TMS – </a:t>
            </a:r>
            <a:endParaRPr lang="en-US" sz="3500" b="1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35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собираем </a:t>
            </a:r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рабочую группу</a:t>
            </a:r>
          </a:p>
        </p:txBody>
      </p:sp>
      <p:sp>
        <p:nvSpPr>
          <p:cNvPr id="5" name="Google Shape;155;p82">
            <a:extLst>
              <a:ext uri="{FF2B5EF4-FFF2-40B4-BE49-F238E27FC236}">
                <a16:creationId xmlns:a16="http://schemas.microsoft.com/office/drawing/2014/main" id="{443B0E4E-029C-44C9-B377-FF4B43207472}"/>
              </a:ext>
            </a:extLst>
          </p:cNvPr>
          <p:cNvSpPr txBox="1"/>
          <p:nvPr/>
        </p:nvSpPr>
        <p:spPr>
          <a:xfrm>
            <a:off x="471964" y="2096424"/>
            <a:ext cx="7794732" cy="55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ru-RU" sz="3000" b="1" dirty="0">
                <a:solidFill>
                  <a:srgbClr val="00B050"/>
                </a:solidFill>
                <a:latin typeface="Roboto"/>
                <a:ea typeface="Roboto"/>
                <a:sym typeface="Roboto"/>
              </a:rPr>
              <a:t>Мы предлагаем</a:t>
            </a:r>
          </a:p>
        </p:txBody>
      </p:sp>
      <p:sp>
        <p:nvSpPr>
          <p:cNvPr id="6" name="Google Shape;155;p82">
            <a:extLst>
              <a:ext uri="{FF2B5EF4-FFF2-40B4-BE49-F238E27FC236}">
                <a16:creationId xmlns:a16="http://schemas.microsoft.com/office/drawing/2014/main" id="{BDCBABEF-AE97-85D8-2D83-E6FB3ADC2F25}"/>
              </a:ext>
            </a:extLst>
          </p:cNvPr>
          <p:cNvSpPr txBox="1"/>
          <p:nvPr/>
        </p:nvSpPr>
        <p:spPr>
          <a:xfrm>
            <a:off x="467230" y="2773976"/>
            <a:ext cx="10484144" cy="378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000" b="1" dirty="0" smtClean="0">
                <a:solidFill>
                  <a:srgbClr val="00B050"/>
                </a:solidFill>
                <a:latin typeface="Roboto"/>
                <a:ea typeface="Roboto"/>
                <a:sym typeface="Roboto"/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тех, кому нужны логистические продукты </a:t>
            </a:r>
            <a:endParaRPr lang="en-US" sz="2000" dirty="0" smtClean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>
              <a:buClr>
                <a:srgbClr val="00B050"/>
              </a:buClr>
            </a:pP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WMS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DMS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TMS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) – </a:t>
            </a:r>
            <a:r>
              <a:rPr lang="ru-RU" sz="2000" b="1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купить </a:t>
            </a: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наш </a:t>
            </a:r>
            <a:r>
              <a:rPr lang="en-US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template </a:t>
            </a:r>
            <a:endParaRPr lang="en-US" sz="2000" b="1" dirty="0" smtClean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>
              <a:buClr>
                <a:srgbClr val="00B050"/>
              </a:buClr>
            </a:pPr>
            <a:r>
              <a:rPr lang="en-US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вместе </a:t>
            </a: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с абоненткой </a:t>
            </a:r>
            <a:r>
              <a:rPr lang="en-US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low-code </a:t>
            </a: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платформы 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И ТРАТИТЬ МЕНЬШЕ</a:t>
            </a:r>
          </a:p>
          <a:p>
            <a:pPr>
              <a:buClr>
                <a:srgbClr val="00B050"/>
              </a:buClr>
            </a:pPr>
            <a:endParaRPr lang="ru-RU" sz="2000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>
              <a:buClr>
                <a:srgbClr val="00B050"/>
              </a:buClr>
            </a:pPr>
            <a:r>
              <a:rPr lang="ru-RU" sz="2000" b="1" dirty="0">
                <a:solidFill>
                  <a:srgbClr val="00B050"/>
                </a:solidFill>
                <a:latin typeface="Roboto"/>
                <a:ea typeface="Roboto"/>
                <a:sym typeface="Roboto"/>
              </a:rPr>
              <a:t>2. </a:t>
            </a: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Пересобрать ваш основной продукт на базе </a:t>
            </a:r>
            <a:endParaRPr lang="en-US" sz="2000" b="1" dirty="0" smtClean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>
              <a:buClr>
                <a:srgbClr val="00B050"/>
              </a:buClr>
            </a:pPr>
            <a:r>
              <a:rPr lang="en-US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low-code</a:t>
            </a: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-платформы </a:t>
            </a:r>
            <a:r>
              <a:rPr lang="en-US" sz="2000" b="1" dirty="0" err="1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Scalaxi</a:t>
            </a:r>
            <a:r>
              <a:rPr lang="ru-RU" sz="2000" b="1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и вашей </a:t>
            </a:r>
            <a:endParaRPr lang="en-US" sz="2000" b="1" dirty="0" smtClean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>
              <a:buClr>
                <a:srgbClr val="00B050"/>
              </a:buClr>
            </a:pPr>
            <a:r>
              <a:rPr lang="en-US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профессиональной </a:t>
            </a: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экспертизы. </a:t>
            </a:r>
          </a:p>
          <a:p>
            <a:pPr>
              <a:buClr>
                <a:srgbClr val="00B050"/>
              </a:buClr>
            </a:pPr>
            <a:r>
              <a:rPr lang="ru-RU" sz="2000" b="1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Впоследствии продукт можно быстро и глубоко 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</a:t>
            </a:r>
            <a:r>
              <a:rPr lang="ru-RU" sz="2000" dirty="0" err="1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кастомизировать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под средних и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маленьких</a:t>
            </a:r>
            <a:endParaRPr lang="en-US" sz="2000" dirty="0" smtClean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>
              <a:buClr>
                <a:srgbClr val="00B050"/>
              </a:buClr>
            </a:pP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клиентов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ЗАРАБАТЫВАТЬ 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IT-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ВЫРУЧКУ</a:t>
            </a:r>
          </a:p>
          <a:p>
            <a:pPr>
              <a:buClr>
                <a:srgbClr val="00B050"/>
              </a:buCl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7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585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7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20;p10">
            <a:extLst>
              <a:ext uri="{FF2B5EF4-FFF2-40B4-BE49-F238E27FC236}">
                <a16:creationId xmlns:a16="http://schemas.microsoft.com/office/drawing/2014/main" id="{38C38B0E-08B1-4302-A310-DD555B5AD0EF}"/>
              </a:ext>
            </a:extLst>
          </p:cNvPr>
          <p:cNvSpPr/>
          <p:nvPr/>
        </p:nvSpPr>
        <p:spPr>
          <a:xfrm>
            <a:off x="-2111922" y="3981712"/>
            <a:ext cx="5824720" cy="2470372"/>
          </a:xfrm>
          <a:prstGeom prst="parallelogram">
            <a:avLst>
              <a:gd name="adj" fmla="val 3483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 </a:t>
            </a:r>
            <a:endParaRPr sz="17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248;p16">
            <a:extLst>
              <a:ext uri="{FF2B5EF4-FFF2-40B4-BE49-F238E27FC236}">
                <a16:creationId xmlns:a16="http://schemas.microsoft.com/office/drawing/2014/main" id="{A62F6BFA-4DF8-4955-96CA-0CA0F5F31811}"/>
              </a:ext>
            </a:extLst>
          </p:cNvPr>
          <p:cNvSpPr txBox="1"/>
          <p:nvPr/>
        </p:nvSpPr>
        <p:spPr>
          <a:xfrm>
            <a:off x="411556" y="434538"/>
            <a:ext cx="12419098" cy="81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60911" rIns="121856" bIns="60911" anchor="t" anchorCtr="0">
            <a:spAutoFit/>
          </a:bodyPr>
          <a:lstStyle/>
          <a:p>
            <a:r>
              <a:rPr lang="ru-RU" sz="4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Ольга Сгибнева</a:t>
            </a:r>
          </a:p>
        </p:txBody>
      </p:sp>
      <p:sp>
        <p:nvSpPr>
          <p:cNvPr id="5" name="Google Shape;248;p16">
            <a:extLst>
              <a:ext uri="{FF2B5EF4-FFF2-40B4-BE49-F238E27FC236}">
                <a16:creationId xmlns:a16="http://schemas.microsoft.com/office/drawing/2014/main" id="{631D5A4E-CC13-DC23-1C3F-973A0E628D7C}"/>
              </a:ext>
            </a:extLst>
          </p:cNvPr>
          <p:cNvSpPr txBox="1"/>
          <p:nvPr/>
        </p:nvSpPr>
        <p:spPr>
          <a:xfrm>
            <a:off x="411556" y="1169178"/>
            <a:ext cx="12419098" cy="104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60911" rIns="121856" bIns="60911" anchor="t" anchorCtr="0">
            <a:spAutoFit/>
          </a:bodyPr>
          <a:lstStyle/>
          <a:p>
            <a:r>
              <a:rPr lang="ru-RU" sz="3000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Директор </a:t>
            </a:r>
          </a:p>
          <a:p>
            <a:r>
              <a:rPr lang="ru-RU" sz="3000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по инновациям СДЭК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3632A43-A169-5833-90E3-3C01C850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7" y="4337064"/>
            <a:ext cx="1759667" cy="17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AE630-4E0F-75B4-489C-6248C6E53FC4}"/>
              </a:ext>
            </a:extLst>
          </p:cNvPr>
          <p:cNvSpPr txBox="1"/>
          <p:nvPr/>
        </p:nvSpPr>
        <p:spPr>
          <a:xfrm>
            <a:off x="918429" y="2517117"/>
            <a:ext cx="1691489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1" dirty="0"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US" sz="2501" dirty="0" err="1">
                <a:latin typeface="Roboto" panose="02000000000000000000" pitchFamily="2" charset="0"/>
                <a:ea typeface="Roboto" panose="02000000000000000000" pitchFamily="2" charset="0"/>
              </a:rPr>
              <a:t>All_ga_S</a:t>
            </a:r>
            <a:endParaRPr lang="ru-RU" sz="250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FD8480-1004-03D1-B804-CAD068734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42" y="2664267"/>
            <a:ext cx="356616" cy="3566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B8570A-2CEC-457C-8A92-469CB4943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41" y="3196714"/>
            <a:ext cx="370403" cy="370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5AE630-4E0F-75B4-489C-6248C6E53FC4}"/>
              </a:ext>
            </a:extLst>
          </p:cNvPr>
          <p:cNvSpPr txBox="1"/>
          <p:nvPr/>
        </p:nvSpPr>
        <p:spPr>
          <a:xfrm>
            <a:off x="918430" y="3094300"/>
            <a:ext cx="3918060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1" dirty="0">
                <a:latin typeface="Roboto" panose="02000000000000000000" pitchFamily="2" charset="0"/>
                <a:ea typeface="Roboto" panose="02000000000000000000" pitchFamily="2" charset="0"/>
              </a:rPr>
              <a:t>sgibnevaolga@gmail.com</a:t>
            </a:r>
            <a:endParaRPr lang="ru-RU" sz="250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Google Shape;146;p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2807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36555D-7E39-9C34-B96B-1EF4D882B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678" y="1096323"/>
            <a:ext cx="4109185" cy="57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3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2807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20;p10">
            <a:extLst>
              <a:ext uri="{FF2B5EF4-FFF2-40B4-BE49-F238E27FC236}">
                <a16:creationId xmlns:a16="http://schemas.microsoft.com/office/drawing/2014/main" id="{38C38B0E-08B1-4302-A310-DD555B5AD0EF}"/>
              </a:ext>
            </a:extLst>
          </p:cNvPr>
          <p:cNvSpPr/>
          <p:nvPr/>
        </p:nvSpPr>
        <p:spPr>
          <a:xfrm>
            <a:off x="-2043495" y="4830521"/>
            <a:ext cx="8798558" cy="1621562"/>
          </a:xfrm>
          <a:prstGeom prst="parallelogram">
            <a:avLst>
              <a:gd name="adj" fmla="val 3483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 </a:t>
            </a:r>
            <a:endParaRPr sz="17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248;p16">
            <a:extLst>
              <a:ext uri="{FF2B5EF4-FFF2-40B4-BE49-F238E27FC236}">
                <a16:creationId xmlns:a16="http://schemas.microsoft.com/office/drawing/2014/main" id="{A62F6BFA-4DF8-4955-96CA-0CA0F5F31811}"/>
              </a:ext>
            </a:extLst>
          </p:cNvPr>
          <p:cNvSpPr txBox="1"/>
          <p:nvPr/>
        </p:nvSpPr>
        <p:spPr>
          <a:xfrm>
            <a:off x="411556" y="204966"/>
            <a:ext cx="12419098" cy="66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60911" rIns="121856" bIns="60911" anchor="t" anchorCtr="0">
            <a:spAutoFit/>
          </a:bodyPr>
          <a:lstStyle/>
          <a:p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Ольга Сгибнева</a:t>
            </a:r>
          </a:p>
        </p:txBody>
      </p:sp>
      <p:sp>
        <p:nvSpPr>
          <p:cNvPr id="5" name="Google Shape;248;p16">
            <a:extLst>
              <a:ext uri="{FF2B5EF4-FFF2-40B4-BE49-F238E27FC236}">
                <a16:creationId xmlns:a16="http://schemas.microsoft.com/office/drawing/2014/main" id="{631D5A4E-CC13-DC23-1C3F-973A0E628D7C}"/>
              </a:ext>
            </a:extLst>
          </p:cNvPr>
          <p:cNvSpPr txBox="1"/>
          <p:nvPr/>
        </p:nvSpPr>
        <p:spPr>
          <a:xfrm>
            <a:off x="411556" y="759811"/>
            <a:ext cx="12419098" cy="44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60911" rIns="121856" bIns="60911" anchor="t" anchorCtr="0">
            <a:spAutoFit/>
          </a:bodyPr>
          <a:lstStyle/>
          <a:p>
            <a:r>
              <a:rPr lang="ru-RU" sz="2070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Директор по инновациям СДЭК</a:t>
            </a:r>
          </a:p>
        </p:txBody>
      </p:sp>
      <p:sp>
        <p:nvSpPr>
          <p:cNvPr id="6" name="Google Shape;248;p16">
            <a:extLst>
              <a:ext uri="{FF2B5EF4-FFF2-40B4-BE49-F238E27FC236}">
                <a16:creationId xmlns:a16="http://schemas.microsoft.com/office/drawing/2014/main" id="{13F596BB-D8D1-D253-27AD-217929933476}"/>
              </a:ext>
            </a:extLst>
          </p:cNvPr>
          <p:cNvSpPr txBox="1"/>
          <p:nvPr/>
        </p:nvSpPr>
        <p:spPr>
          <a:xfrm>
            <a:off x="411557" y="1549830"/>
            <a:ext cx="6364492" cy="286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60911" rIns="121856" bIns="60911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 лет работы </a:t>
            </a: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 стратегическом маркетинге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и запуске и управлении новыми  продуктами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Вхожу в топ-100 директоров </a:t>
            </a:r>
            <a:endParaRPr lang="ru-RU" sz="1800" b="1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по </a:t>
            </a:r>
            <a:r>
              <a:rPr lang="ru-RU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маркетингу России,</a:t>
            </a:r>
          </a:p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топ-1 в категории «Транспорт»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(по версии Российской Ассоциации </a:t>
            </a:r>
            <a:endParaRPr lang="ru-RU" sz="18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Менеджеров</a:t>
            </a: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за </a:t>
            </a: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2019-21 гг.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Аккредитованный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Независимый Директор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36555D-7E39-9C34-B96B-1EF4D882B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467" y="1704327"/>
            <a:ext cx="3677976" cy="5185946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3632A43-A169-5833-90E3-3C01C850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89" y="5102871"/>
            <a:ext cx="1034747" cy="10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5AE630-4E0F-75B4-489C-6248C6E53FC4}"/>
              </a:ext>
            </a:extLst>
          </p:cNvPr>
          <p:cNvSpPr txBox="1"/>
          <p:nvPr/>
        </p:nvSpPr>
        <p:spPr>
          <a:xfrm>
            <a:off x="969263" y="5122752"/>
            <a:ext cx="1266693" cy="39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</a:rPr>
              <a:t>All_ga_S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FD8480-1004-03D1-B804-CAD068734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65" y="5198689"/>
            <a:ext cx="356616" cy="3566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B8570A-2CEC-457C-8A92-469CB4943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64" y="5723148"/>
            <a:ext cx="370403" cy="370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5AE630-4E0F-75B4-489C-6248C6E53FC4}"/>
              </a:ext>
            </a:extLst>
          </p:cNvPr>
          <p:cNvSpPr txBox="1"/>
          <p:nvPr/>
        </p:nvSpPr>
        <p:spPr>
          <a:xfrm>
            <a:off x="969263" y="5692072"/>
            <a:ext cx="2868093" cy="39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sgibnevaolga@gmail.com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2"/>
          <p:cNvSpPr txBox="1"/>
          <p:nvPr/>
        </p:nvSpPr>
        <p:spPr>
          <a:xfrm>
            <a:off x="433664" y="217672"/>
            <a:ext cx="8399308" cy="63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 чём поговорим?</a:t>
            </a:r>
          </a:p>
        </p:txBody>
      </p:sp>
      <p:sp>
        <p:nvSpPr>
          <p:cNvPr id="2" name="Google Shape;155;p82">
            <a:extLst>
              <a:ext uri="{FF2B5EF4-FFF2-40B4-BE49-F238E27FC236}">
                <a16:creationId xmlns:a16="http://schemas.microsoft.com/office/drawing/2014/main" id="{8CB82BDD-4CDD-EAD9-E39D-DB77BCE8D764}"/>
              </a:ext>
            </a:extLst>
          </p:cNvPr>
          <p:cNvSpPr txBox="1"/>
          <p:nvPr/>
        </p:nvSpPr>
        <p:spPr>
          <a:xfrm>
            <a:off x="1483111" y="1678583"/>
            <a:ext cx="9353191" cy="8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2501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Зачем нужна </a:t>
            </a: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своя разработка </a:t>
            </a:r>
          </a:p>
          <a:p>
            <a:pPr lvl="0">
              <a:buClr>
                <a:schemeClr val="bg1"/>
              </a:buClr>
            </a:pP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на </a:t>
            </a:r>
            <a:r>
              <a:rPr lang="ru-RU" sz="2501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low-code</a:t>
            </a: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логистам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64" y="1584950"/>
            <a:ext cx="131374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99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lang="ru-RU" sz="5999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Google Shape;155;p82">
            <a:extLst>
              <a:ext uri="{FF2B5EF4-FFF2-40B4-BE49-F238E27FC236}">
                <a16:creationId xmlns:a16="http://schemas.microsoft.com/office/drawing/2014/main" id="{8CB82BDD-4CDD-EAD9-E39D-DB77BCE8D764}"/>
              </a:ext>
            </a:extLst>
          </p:cNvPr>
          <p:cNvSpPr txBox="1"/>
          <p:nvPr/>
        </p:nvSpPr>
        <p:spPr>
          <a:xfrm>
            <a:off x="1483111" y="3030750"/>
            <a:ext cx="7426299" cy="8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2501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Что мы сделали, </a:t>
            </a:r>
          </a:p>
          <a:p>
            <a:pPr lvl="0">
              <a:buClr>
                <a:schemeClr val="bg1"/>
              </a:buClr>
            </a:pP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и как это работает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664" y="2945770"/>
            <a:ext cx="131374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99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lang="ru-RU" sz="5999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Google Shape;155;p82">
            <a:extLst>
              <a:ext uri="{FF2B5EF4-FFF2-40B4-BE49-F238E27FC236}">
                <a16:creationId xmlns:a16="http://schemas.microsoft.com/office/drawing/2014/main" id="{8CB82BDD-4CDD-EAD9-E39D-DB77BCE8D764}"/>
              </a:ext>
            </a:extLst>
          </p:cNvPr>
          <p:cNvSpPr txBox="1"/>
          <p:nvPr/>
        </p:nvSpPr>
        <p:spPr>
          <a:xfrm>
            <a:off x="1483111" y="4391571"/>
            <a:ext cx="6650735" cy="95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2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Как зарабатывать</a:t>
            </a:r>
            <a:r>
              <a:rPr lang="ru-RU" sz="2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lvl="0">
              <a:buClr>
                <a:schemeClr val="bg1"/>
              </a:buClr>
            </a:pPr>
            <a:r>
              <a:rPr lang="ru-RU" sz="2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а не только тратить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664" y="4306588"/>
            <a:ext cx="131374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99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lang="ru-RU" sz="5999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585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54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585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2"/>
          <p:cNvSpPr txBox="1"/>
          <p:nvPr/>
        </p:nvSpPr>
        <p:spPr>
          <a:xfrm>
            <a:off x="524245" y="5262408"/>
            <a:ext cx="10027254" cy="101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Многие зарегистрировали свои 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IT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-компании, </a:t>
            </a:r>
            <a:endParaRPr lang="ru-RU" sz="2000" dirty="0" smtClean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теперь нужно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создавать </a:t>
            </a:r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IT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-продукты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и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зарабатывать выручку именно с них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0" name="Google Shape;155;p82">
            <a:extLst>
              <a:ext uri="{FF2B5EF4-FFF2-40B4-BE49-F238E27FC236}">
                <a16:creationId xmlns:a16="http://schemas.microsoft.com/office/drawing/2014/main" id="{08A1B14C-B66B-405C-BE85-BA067CE42D09}"/>
              </a:ext>
            </a:extLst>
          </p:cNvPr>
          <p:cNvSpPr txBox="1"/>
          <p:nvPr/>
        </p:nvSpPr>
        <p:spPr>
          <a:xfrm>
            <a:off x="524245" y="1672364"/>
            <a:ext cx="11221970" cy="101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Необходимость быстрого апгрейда ПО 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 по основным профильным бизнес-процессам 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(как правило, собственная разработка х-летней давности)</a:t>
            </a:r>
          </a:p>
        </p:txBody>
      </p:sp>
      <p:sp>
        <p:nvSpPr>
          <p:cNvPr id="11" name="Google Shape;155;p82">
            <a:extLst>
              <a:ext uri="{FF2B5EF4-FFF2-40B4-BE49-F238E27FC236}">
                <a16:creationId xmlns:a16="http://schemas.microsoft.com/office/drawing/2014/main" id="{621304E4-C12B-49F5-AEB0-87263EFC1100}"/>
              </a:ext>
            </a:extLst>
          </p:cNvPr>
          <p:cNvSpPr txBox="1"/>
          <p:nvPr/>
        </p:nvSpPr>
        <p:spPr>
          <a:xfrm>
            <a:off x="524246" y="2969065"/>
            <a:ext cx="10917716" cy="101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rgbClr val="00B050"/>
              </a:buClr>
            </a:pPr>
            <a:r>
              <a:rPr lang="ru-RU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Запуск новых относительно процессов и продуктов </a:t>
            </a:r>
          </a:p>
          <a:p>
            <a:pPr lvl="0"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(например, фулфилмент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), масштабирование  </a:t>
            </a:r>
            <a:endParaRPr lang="ru-RU" sz="2000" dirty="0" smtClean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на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растущем рынке </a:t>
            </a:r>
            <a:endParaRPr lang="en-US" sz="2000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4" name="Google Shape;155;p82">
            <a:extLst>
              <a:ext uri="{FF2B5EF4-FFF2-40B4-BE49-F238E27FC236}">
                <a16:creationId xmlns:a16="http://schemas.microsoft.com/office/drawing/2014/main" id="{8C6B9A3B-E45D-8533-AD3B-A8F6966CB57A}"/>
              </a:ext>
            </a:extLst>
          </p:cNvPr>
          <p:cNvSpPr txBox="1"/>
          <p:nvPr/>
        </p:nvSpPr>
        <p:spPr>
          <a:xfrm>
            <a:off x="524245" y="4265766"/>
            <a:ext cx="9451409" cy="70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rgbClr val="00B050"/>
              </a:buClr>
            </a:pPr>
            <a:r>
              <a:rPr lang="ru-RU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Готовые продукты требуют серьёзной </a:t>
            </a:r>
            <a:r>
              <a:rPr lang="ru-RU" sz="2000" dirty="0" err="1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кастомизации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</a:p>
          <a:p>
            <a:pPr lvl="0"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под компанию, либо вообще не подходят</a:t>
            </a:r>
            <a:endParaRPr lang="en-US" sz="2000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12" name="Google Shape;148;p82"/>
          <p:cNvSpPr txBox="1"/>
          <p:nvPr/>
        </p:nvSpPr>
        <p:spPr>
          <a:xfrm>
            <a:off x="433664" y="217671"/>
            <a:ext cx="8274672" cy="116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Ситуация с ПО для </a:t>
            </a:r>
            <a:r>
              <a:rPr lang="ru-RU" sz="35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core</a:t>
            </a:r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-бизнеса в логистике (WMS, DMS, TMS)</a:t>
            </a:r>
          </a:p>
        </p:txBody>
      </p:sp>
    </p:spTree>
    <p:extLst>
      <p:ext uri="{BB962C8B-B14F-4D97-AF65-F5344CB8AC3E}">
        <p14:creationId xmlns:p14="http://schemas.microsoft.com/office/powerpoint/2010/main" val="5303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0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2"/>
          <p:cNvSpPr txBox="1"/>
          <p:nvPr/>
        </p:nvSpPr>
        <p:spPr>
          <a:xfrm>
            <a:off x="433664" y="217673"/>
            <a:ext cx="8399308" cy="63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Что мы решили с этим сделать?</a:t>
            </a:r>
          </a:p>
        </p:txBody>
      </p:sp>
      <p:sp>
        <p:nvSpPr>
          <p:cNvPr id="2" name="Google Shape;155;p82">
            <a:extLst>
              <a:ext uri="{FF2B5EF4-FFF2-40B4-BE49-F238E27FC236}">
                <a16:creationId xmlns:a16="http://schemas.microsoft.com/office/drawing/2014/main" id="{8CB82BDD-4CDD-EAD9-E39D-DB77BCE8D764}"/>
              </a:ext>
            </a:extLst>
          </p:cNvPr>
          <p:cNvSpPr txBox="1"/>
          <p:nvPr/>
        </p:nvSpPr>
        <p:spPr>
          <a:xfrm>
            <a:off x="1483111" y="1528259"/>
            <a:ext cx="9353191" cy="8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>
              <a:buClr>
                <a:schemeClr val="bg1"/>
              </a:buClr>
            </a:pP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Взять свой </a:t>
            </a:r>
          </a:p>
          <a:p>
            <a:pPr>
              <a:buClr>
                <a:schemeClr val="bg1"/>
              </a:buClr>
            </a:pPr>
            <a:r>
              <a:rPr lang="en-US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core-</a:t>
            </a: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продукт/бизнес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64" y="1434627"/>
            <a:ext cx="131374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99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lang="ru-RU" sz="5999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Google Shape;155;p82">
            <a:extLst>
              <a:ext uri="{FF2B5EF4-FFF2-40B4-BE49-F238E27FC236}">
                <a16:creationId xmlns:a16="http://schemas.microsoft.com/office/drawing/2014/main" id="{8CB82BDD-4CDD-EAD9-E39D-DB77BCE8D764}"/>
              </a:ext>
            </a:extLst>
          </p:cNvPr>
          <p:cNvSpPr txBox="1"/>
          <p:nvPr/>
        </p:nvSpPr>
        <p:spPr>
          <a:xfrm>
            <a:off x="1483111" y="2879068"/>
            <a:ext cx="6813513" cy="163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Переупаковывать его в систему </a:t>
            </a:r>
            <a:endParaRPr lang="ru-RU" sz="2501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bg1"/>
              </a:buClr>
            </a:pPr>
            <a:r>
              <a:rPr lang="ru-RU" sz="250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IT-продуктов </a:t>
            </a: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не только для себя, </a:t>
            </a:r>
            <a:endParaRPr lang="ru-RU" sz="2501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bg1"/>
              </a:buClr>
            </a:pPr>
            <a:r>
              <a:rPr lang="ru-RU" sz="250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но </a:t>
            </a: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и для среднего и малого бизнеса </a:t>
            </a:r>
            <a:endParaRPr lang="ru-RU" sz="2501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bg1"/>
              </a:buClr>
            </a:pPr>
            <a:r>
              <a:rPr lang="ru-RU" sz="250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своих </a:t>
            </a:r>
            <a:r>
              <a:rPr lang="ru-RU" sz="2501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франчайзи</a:t>
            </a:r>
            <a:r>
              <a:rPr lang="ru-RU" sz="250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и не только</a:t>
            </a:r>
            <a:endParaRPr lang="ru-RU" sz="250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64" y="2784511"/>
            <a:ext cx="131374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99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lang="ru-RU" sz="5999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Google Shape;155;p82">
            <a:extLst>
              <a:ext uri="{FF2B5EF4-FFF2-40B4-BE49-F238E27FC236}">
                <a16:creationId xmlns:a16="http://schemas.microsoft.com/office/drawing/2014/main" id="{8CB82BDD-4CDD-EAD9-E39D-DB77BCE8D764}"/>
              </a:ext>
            </a:extLst>
          </p:cNvPr>
          <p:cNvSpPr txBox="1"/>
          <p:nvPr/>
        </p:nvSpPr>
        <p:spPr>
          <a:xfrm>
            <a:off x="1483111" y="4999576"/>
            <a:ext cx="6650735" cy="86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chemeClr val="bg1"/>
              </a:buClr>
            </a:pPr>
            <a:r>
              <a:rPr lang="ru-RU" sz="25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Делать массовые продажи </a:t>
            </a:r>
            <a:r>
              <a:rPr lang="ru-RU" sz="2500" dirty="0" err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Templat</a:t>
            </a:r>
            <a:r>
              <a:rPr lang="ru-RU" sz="25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ru-RU" sz="2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ru-RU" sz="2500" b="1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chemeClr val="bg1"/>
              </a:buClr>
            </a:pPr>
            <a:r>
              <a:rPr lang="ru-RU" sz="25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 </a:t>
            </a:r>
            <a:r>
              <a:rPr lang="ru-RU" sz="25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небольшим чеком и зарабатывать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64" y="4905018"/>
            <a:ext cx="131374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999" b="1" dirty="0">
                <a:solidFill>
                  <a:schemeClr val="bg1">
                    <a:lumMod val="9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lang="ru-RU" sz="5999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585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8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585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5;p82">
            <a:extLst>
              <a:ext uri="{FF2B5EF4-FFF2-40B4-BE49-F238E27FC236}">
                <a16:creationId xmlns:a16="http://schemas.microsoft.com/office/drawing/2014/main" id="{BDCBABEF-AE97-85D8-2D83-E6FB3ADC2F25}"/>
              </a:ext>
            </a:extLst>
          </p:cNvPr>
          <p:cNvSpPr txBox="1"/>
          <p:nvPr/>
        </p:nvSpPr>
        <p:spPr>
          <a:xfrm>
            <a:off x="557269" y="1323687"/>
            <a:ext cx="4239032" cy="19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Кешбэк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-сервис</a:t>
            </a:r>
          </a:p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Сервис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для продавцов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</a:t>
            </a:r>
            <a:r>
              <a:rPr lang="ru-RU" sz="2000" dirty="0" err="1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маркетплейсов</a:t>
            </a:r>
            <a:endParaRPr lang="en-US" sz="2000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520;p10">
            <a:extLst>
              <a:ext uri="{FF2B5EF4-FFF2-40B4-BE49-F238E27FC236}">
                <a16:creationId xmlns:a16="http://schemas.microsoft.com/office/drawing/2014/main" id="{38C38B0E-08B1-4302-A310-DD555B5AD0EF}"/>
              </a:ext>
            </a:extLst>
          </p:cNvPr>
          <p:cNvSpPr/>
          <p:nvPr/>
        </p:nvSpPr>
        <p:spPr>
          <a:xfrm>
            <a:off x="-3393552" y="3207580"/>
            <a:ext cx="10364057" cy="3135063"/>
          </a:xfrm>
          <a:prstGeom prst="parallelogram">
            <a:avLst>
              <a:gd name="adj" fmla="val 3483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 </a:t>
            </a:r>
            <a:endParaRPr sz="17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55;p82">
            <a:extLst>
              <a:ext uri="{FF2B5EF4-FFF2-40B4-BE49-F238E27FC236}">
                <a16:creationId xmlns:a16="http://schemas.microsoft.com/office/drawing/2014/main" id="{CEA456EB-B568-442F-8D4E-7B2DEC788801}"/>
              </a:ext>
            </a:extLst>
          </p:cNvPr>
          <p:cNvSpPr txBox="1"/>
          <p:nvPr/>
        </p:nvSpPr>
        <p:spPr>
          <a:xfrm>
            <a:off x="557269" y="3479963"/>
            <a:ext cx="8744708" cy="255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ru-RU" sz="2501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MVP – 2-4 недели, </a:t>
            </a:r>
            <a:endParaRPr lang="ru-RU" sz="2501" b="1" dirty="0" smtClean="0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2501" b="1" dirty="0" smtClean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1-3 </a:t>
            </a:r>
            <a:r>
              <a:rPr lang="ru-RU" sz="2501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разработчика </a:t>
            </a:r>
            <a:r>
              <a:rPr lang="ru-RU" sz="2501" b="1" dirty="0" err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low-code</a:t>
            </a:r>
            <a:r>
              <a:rPr lang="ru-RU" sz="1999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1999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1999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(переученные бизнес-аналитики)</a:t>
            </a:r>
            <a:br>
              <a:rPr lang="ru-RU" sz="1999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ru-RU" sz="1999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2501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Возможность дальше развивать </a:t>
            </a:r>
          </a:p>
          <a:p>
            <a:r>
              <a:rPr lang="ru-RU" sz="2501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и масштабировать продукт</a:t>
            </a:r>
            <a:r>
              <a:rPr lang="ru-RU" sz="1999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r>
              <a:rPr lang="ru-RU" sz="1999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не меняя среду разработки</a:t>
            </a:r>
          </a:p>
        </p:txBody>
      </p:sp>
      <p:sp>
        <p:nvSpPr>
          <p:cNvPr id="14" name="Google Shape;155;p82">
            <a:extLst>
              <a:ext uri="{FF2B5EF4-FFF2-40B4-BE49-F238E27FC236}">
                <a16:creationId xmlns:a16="http://schemas.microsoft.com/office/drawing/2014/main" id="{27BB1A20-CABB-4E3B-B652-C1D8247C309D}"/>
              </a:ext>
            </a:extLst>
          </p:cNvPr>
          <p:cNvSpPr txBox="1"/>
          <p:nvPr/>
        </p:nvSpPr>
        <p:spPr>
          <a:xfrm>
            <a:off x="4208773" y="1323687"/>
            <a:ext cx="5288120" cy="132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Агрегатор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доставок</a:t>
            </a:r>
          </a:p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881" indent="-34288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Сервис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продажи </a:t>
            </a:r>
          </a:p>
          <a:p>
            <a:pPr>
              <a:buClr>
                <a:srgbClr val="00B050"/>
              </a:buClr>
            </a:pP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    восстановленной </a:t>
            </a:r>
            <a:r>
              <a:rPr lang="ru-RU" sz="2000" dirty="0">
                <a:solidFill>
                  <a:schemeClr val="tx1"/>
                </a:solidFill>
                <a:latin typeface="Roboto"/>
                <a:ea typeface="Roboto"/>
                <a:sym typeface="Roboto"/>
              </a:rPr>
              <a:t>техники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1" name="Google Shape;148;p82"/>
          <p:cNvSpPr txBox="1"/>
          <p:nvPr/>
        </p:nvSpPr>
        <p:spPr>
          <a:xfrm>
            <a:off x="471964" y="217673"/>
            <a:ext cx="8399308" cy="63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Тест гипотез и новые продукты </a:t>
            </a:r>
          </a:p>
        </p:txBody>
      </p:sp>
    </p:spTree>
    <p:extLst>
      <p:ext uri="{BB962C8B-B14F-4D97-AF65-F5344CB8AC3E}">
        <p14:creationId xmlns:p14="http://schemas.microsoft.com/office/powerpoint/2010/main" val="330698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8;p82"/>
          <p:cNvSpPr txBox="1"/>
          <p:nvPr/>
        </p:nvSpPr>
        <p:spPr>
          <a:xfrm>
            <a:off x="471964" y="217672"/>
            <a:ext cx="8399308" cy="63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WMS как новый продукт</a:t>
            </a:r>
          </a:p>
        </p:txBody>
      </p:sp>
      <p:sp>
        <p:nvSpPr>
          <p:cNvPr id="8" name="Google Shape;248;p16">
            <a:extLst>
              <a:ext uri="{FF2B5EF4-FFF2-40B4-BE49-F238E27FC236}">
                <a16:creationId xmlns:a16="http://schemas.microsoft.com/office/drawing/2014/main" id="{631D5A4E-CC13-DC23-1C3F-973A0E628D7C}"/>
              </a:ext>
            </a:extLst>
          </p:cNvPr>
          <p:cNvSpPr txBox="1"/>
          <p:nvPr/>
        </p:nvSpPr>
        <p:spPr>
          <a:xfrm>
            <a:off x="471965" y="769638"/>
            <a:ext cx="12419098" cy="43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60911" rIns="121856" bIns="60911" anchor="t" anchorCtr="0">
            <a:spAutoFit/>
          </a:bodyPr>
          <a:lstStyle/>
          <a:p>
            <a:r>
              <a:rPr lang="ru-RU" sz="1999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(хотя экспертиза есть)</a:t>
            </a:r>
          </a:p>
        </p:txBody>
      </p:sp>
      <p:sp>
        <p:nvSpPr>
          <p:cNvPr id="9" name="Google Shape;155;p82"/>
          <p:cNvSpPr txBox="1"/>
          <p:nvPr/>
        </p:nvSpPr>
        <p:spPr>
          <a:xfrm>
            <a:off x="480776" y="1400489"/>
            <a:ext cx="7794732" cy="93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en-US" sz="3500" b="1" dirty="0">
                <a:solidFill>
                  <a:srgbClr val="00B050"/>
                </a:solidFill>
                <a:latin typeface="Roboto"/>
                <a:ea typeface="Roboto"/>
                <a:sym typeface="Roboto"/>
              </a:rPr>
              <a:t>Smart</a:t>
            </a:r>
            <a:r>
              <a:rPr lang="ru-RU" sz="3500" b="1" dirty="0">
                <a:solidFill>
                  <a:srgbClr val="00B050"/>
                </a:solidFill>
                <a:latin typeface="Roboto"/>
                <a:ea typeface="Roboto"/>
                <a:sym typeface="Roboto"/>
              </a:rPr>
              <a:t>-склад </a:t>
            </a:r>
          </a:p>
          <a:p>
            <a:r>
              <a:rPr lang="ru-RU" sz="2000" dirty="0">
                <a:solidFill>
                  <a:srgbClr val="00B050"/>
                </a:solidFill>
                <a:latin typeface="Roboto"/>
                <a:ea typeface="Roboto"/>
                <a:sym typeface="Roboto"/>
              </a:rPr>
              <a:t>(близко к тому, что делает </a:t>
            </a:r>
            <a:r>
              <a:rPr lang="en-US" sz="2000" dirty="0">
                <a:solidFill>
                  <a:srgbClr val="00B050"/>
                </a:solidFill>
                <a:latin typeface="Roboto"/>
                <a:ea typeface="Roboto"/>
                <a:sym typeface="Roboto"/>
              </a:rPr>
              <a:t>Amazon)</a:t>
            </a:r>
            <a:endParaRPr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C2722-F94C-47ED-BA4F-9DB8FDB3762D}"/>
              </a:ext>
            </a:extLst>
          </p:cNvPr>
          <p:cNvSpPr txBox="1"/>
          <p:nvPr/>
        </p:nvSpPr>
        <p:spPr>
          <a:xfrm>
            <a:off x="516672" y="3575141"/>
            <a:ext cx="10057380" cy="186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4" indent="-285734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формирования модели складов </a:t>
            </a:r>
          </a:p>
          <a:p>
            <a:pPr>
              <a:lnSpc>
                <a:spcPct val="80000"/>
              </a:lnSpc>
              <a:buClr>
                <a:srgbClr val="00B050"/>
              </a:buClr>
            </a:pP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(от </a:t>
            </a:r>
            <a:r>
              <a:rPr lang="ru-RU" sz="1599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микросклада</a:t>
            </a: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до крупного многофункционального хаба) </a:t>
            </a:r>
          </a:p>
          <a:p>
            <a:pPr>
              <a:lnSpc>
                <a:spcPct val="80000"/>
              </a:lnSpc>
              <a:buClr>
                <a:srgbClr val="00B050"/>
              </a:buClr>
            </a:pPr>
            <a:endParaRPr lang="ru-RU" sz="1599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34" indent="-285734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Клиенты</a:t>
            </a:r>
          </a:p>
          <a:p>
            <a:pPr marL="285734" indent="-285734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1599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34" indent="-285734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Товары</a:t>
            </a:r>
          </a:p>
          <a:p>
            <a:pPr marL="285734" indent="-285734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ru-RU" sz="1599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34" indent="-285734">
              <a:lnSpc>
                <a:spcPct val="8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Транзакции – внутри цепочек поставок </a:t>
            </a:r>
            <a:endParaRPr lang="ru-RU" sz="1599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</a:pP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599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(+ </a:t>
            </a:r>
            <a:r>
              <a:rPr lang="ru-RU" sz="1599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интеграция с логистическими системами)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6671" y="2547491"/>
            <a:ext cx="10802294" cy="92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99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Децентрализованная система управления складами </a:t>
            </a:r>
            <a:endParaRPr lang="ru-RU" sz="1799" b="1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799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ru-RU" sz="1799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дарксторы</a:t>
            </a:r>
            <a:r>
              <a:rPr lang="ru-RU" sz="1799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склады </a:t>
            </a:r>
            <a:r>
              <a:rPr lang="ru-RU" sz="1799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фулфилмента</a:t>
            </a:r>
            <a:r>
              <a:rPr lang="ru-RU" sz="1799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т. </a:t>
            </a:r>
            <a:r>
              <a:rPr lang="ru-RU" sz="1799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п.)  </a:t>
            </a:r>
            <a:endParaRPr lang="ru-RU" sz="1799" b="1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799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</a:t>
            </a:r>
            <a:r>
              <a:rPr lang="ru-RU" sz="1799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базе собственных складов и складов </a:t>
            </a:r>
            <a:r>
              <a:rPr lang="ru-RU" sz="1799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франчайзи</a:t>
            </a:r>
            <a:r>
              <a:rPr lang="ru-RU" sz="1799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-партнёров</a:t>
            </a:r>
            <a:endParaRPr lang="ru-RU" sz="1799" b="1" dirty="0">
              <a:solidFill>
                <a:schemeClr val="tx1"/>
              </a:solidFill>
            </a:endParaRPr>
          </a:p>
        </p:txBody>
      </p:sp>
      <p:pic>
        <p:nvPicPr>
          <p:cNvPr id="12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585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20;p10">
            <a:extLst>
              <a:ext uri="{FF2B5EF4-FFF2-40B4-BE49-F238E27FC236}">
                <a16:creationId xmlns:a16="http://schemas.microsoft.com/office/drawing/2014/main" id="{516446C3-6EF9-41D1-866F-4CA5374FE149}"/>
              </a:ext>
            </a:extLst>
          </p:cNvPr>
          <p:cNvSpPr/>
          <p:nvPr/>
        </p:nvSpPr>
        <p:spPr>
          <a:xfrm>
            <a:off x="-1260434" y="5704702"/>
            <a:ext cx="9309580" cy="691015"/>
          </a:xfrm>
          <a:prstGeom prst="parallelogram">
            <a:avLst>
              <a:gd name="adj" fmla="val 34833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 </a:t>
            </a:r>
            <a:endParaRPr sz="17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8608C-D914-454A-AA20-80022AB21ADA}"/>
              </a:ext>
            </a:extLst>
          </p:cNvPr>
          <p:cNvSpPr txBox="1"/>
          <p:nvPr/>
        </p:nvSpPr>
        <p:spPr>
          <a:xfrm>
            <a:off x="531034" y="5772285"/>
            <a:ext cx="7202613" cy="477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1" b="1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3 </a:t>
            </a:r>
            <a:r>
              <a:rPr lang="en-US" sz="2501" b="1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phyton</a:t>
            </a:r>
            <a:r>
              <a:rPr lang="ru-RU" sz="2501" b="1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-разработчика</a:t>
            </a:r>
            <a:r>
              <a:rPr lang="en-US" sz="2501" b="1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 low-code</a:t>
            </a:r>
            <a:r>
              <a:rPr lang="ru-RU" sz="2501" b="1" dirty="0">
                <a:solidFill>
                  <a:schemeClr val="bg1"/>
                </a:solidFill>
                <a:latin typeface="Roboto"/>
                <a:ea typeface="Roboto"/>
                <a:sym typeface="Roboto"/>
              </a:rPr>
              <a:t> (за 3 месяца)</a:t>
            </a:r>
            <a:endParaRPr lang="ru-RU" sz="2501" b="1" dirty="0"/>
          </a:p>
        </p:txBody>
      </p:sp>
    </p:spTree>
    <p:extLst>
      <p:ext uri="{BB962C8B-B14F-4D97-AF65-F5344CB8AC3E}">
        <p14:creationId xmlns:p14="http://schemas.microsoft.com/office/powerpoint/2010/main" val="56032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54;p56">
            <a:extLst>
              <a:ext uri="{FF2B5EF4-FFF2-40B4-BE49-F238E27FC236}">
                <a16:creationId xmlns:a16="http://schemas.microsoft.com/office/drawing/2014/main" id="{A06C5AF0-195D-412D-B4EA-6C27B6AEE8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270837" y="1241"/>
            <a:ext cx="2823030" cy="686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1412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/>
          <p:cNvGrpSpPr/>
          <p:nvPr/>
        </p:nvGrpSpPr>
        <p:grpSpPr>
          <a:xfrm>
            <a:off x="607947" y="1589428"/>
            <a:ext cx="8127074" cy="4798701"/>
            <a:chOff x="670240" y="493869"/>
            <a:chExt cx="6685393" cy="394744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240" y="493869"/>
              <a:ext cx="3150637" cy="1875493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379" y="493869"/>
              <a:ext cx="3400254" cy="1876698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240" y="2528694"/>
              <a:ext cx="3150637" cy="1908626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7"/>
            <a:srcRect b="1673"/>
            <a:stretch/>
          </p:blipFill>
          <p:spPr>
            <a:xfrm>
              <a:off x="3955379" y="2528694"/>
              <a:ext cx="3400254" cy="1912623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Google Shape;148;p82"/>
          <p:cNvSpPr txBox="1"/>
          <p:nvPr/>
        </p:nvSpPr>
        <p:spPr>
          <a:xfrm>
            <a:off x="471964" y="217672"/>
            <a:ext cx="8399308" cy="63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WMS</a:t>
            </a:r>
            <a:endParaRPr lang="ru-RU" sz="35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1117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3135" y="2482"/>
            <a:ext cx="2822662" cy="6864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48;p82"/>
          <p:cNvSpPr txBox="1"/>
          <p:nvPr/>
        </p:nvSpPr>
        <p:spPr>
          <a:xfrm>
            <a:off x="438451" y="217672"/>
            <a:ext cx="8399308" cy="63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lvl="0"/>
            <a:r>
              <a:rPr lang="ru-RU" sz="3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Какие сложности/ошибки?</a:t>
            </a:r>
          </a:p>
        </p:txBody>
      </p:sp>
      <p:sp>
        <p:nvSpPr>
          <p:cNvPr id="12" name="Google Shape;155;p82">
            <a:extLst>
              <a:ext uri="{FF2B5EF4-FFF2-40B4-BE49-F238E27FC236}">
                <a16:creationId xmlns:a16="http://schemas.microsoft.com/office/drawing/2014/main" id="{08A1B14C-B66B-405C-BE85-BA067CE42D09}"/>
              </a:ext>
            </a:extLst>
          </p:cNvPr>
          <p:cNvSpPr txBox="1"/>
          <p:nvPr/>
        </p:nvSpPr>
        <p:spPr>
          <a:xfrm>
            <a:off x="529032" y="1244143"/>
            <a:ext cx="11221970" cy="48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lvl="0">
              <a:buClr>
                <a:srgbClr val="00B050"/>
              </a:buClr>
            </a:pPr>
            <a:r>
              <a:rPr lang="ru-RU" sz="2200" b="1" dirty="0" smtClean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Делали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WMS под свои задачи с учётом </a:t>
            </a:r>
            <a:endParaRPr lang="en-US" sz="22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en-US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наших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особенностей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не универсальных)</a:t>
            </a:r>
          </a:p>
          <a:p>
            <a:pPr lvl="0">
              <a:buClr>
                <a:srgbClr val="00B050"/>
              </a:buClr>
            </a:pPr>
            <a:endParaRPr lang="ru-RU" sz="2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ru-RU" sz="22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Бизнес-процессы первичны, </a:t>
            </a:r>
            <a:endParaRPr lang="en-US" sz="22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en-US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автоматизация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вторична</a:t>
            </a:r>
          </a:p>
          <a:p>
            <a:pPr lvl="0">
              <a:buClr>
                <a:srgbClr val="00B050"/>
              </a:buClr>
            </a:pPr>
            <a:endParaRPr lang="ru-RU" sz="2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ru-RU" sz="22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Совмещение больших и </a:t>
            </a:r>
            <a:r>
              <a:rPr lang="ru-RU" sz="22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микроскладов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ФФ </a:t>
            </a:r>
            <a:endParaRPr lang="en-US" sz="22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en-US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одном ПО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разные процессы)</a:t>
            </a:r>
          </a:p>
          <a:p>
            <a:pPr lvl="0">
              <a:buClr>
                <a:srgbClr val="00B050"/>
              </a:buClr>
            </a:pPr>
            <a:endParaRPr lang="ru-RU" sz="2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ru-RU" sz="22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Отказаться от того, что есть сейчас, </a:t>
            </a:r>
            <a:endParaRPr lang="en-US" sz="22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en-US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плохо, но работает</a:t>
            </a:r>
          </a:p>
          <a:p>
            <a:pPr lvl="0">
              <a:buClr>
                <a:srgbClr val="00B050"/>
              </a:buClr>
            </a:pPr>
            <a:endParaRPr lang="ru-RU" sz="22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ru-RU" sz="22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5. 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Тест пользователями </a:t>
            </a:r>
            <a:endParaRPr lang="en-US" sz="2200" dirty="0" smtClean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buClr>
                <a:srgbClr val="00B050"/>
              </a:buClr>
            </a:pPr>
            <a:r>
              <a:rPr lang="en-US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ru-RU" sz="22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франчайзи</a:t>
            </a:r>
            <a:r>
              <a:rPr lang="ru-RU" sz="2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СДЭК) </a:t>
            </a:r>
          </a:p>
        </p:txBody>
      </p:sp>
    </p:spTree>
    <p:extLst>
      <p:ext uri="{BB962C8B-B14F-4D97-AF65-F5344CB8AC3E}">
        <p14:creationId xmlns:p14="http://schemas.microsoft.com/office/powerpoint/2010/main" val="267368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519</Words>
  <Application>Microsoft Office PowerPoint</Application>
  <PresentationFormat>Произвольный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Wingdings</vt:lpstr>
      <vt:lpstr>Arial</vt:lpstr>
      <vt:lpstr>Times New Roman</vt:lpstr>
      <vt:lpstr>Roboto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 Windows</cp:lastModifiedBy>
  <cp:revision>48</cp:revision>
  <dcterms:created xsi:type="dcterms:W3CDTF">2019-08-14T13:48:27Z</dcterms:created>
  <dcterms:modified xsi:type="dcterms:W3CDTF">2023-05-15T17:16:39Z</dcterms:modified>
</cp:coreProperties>
</file>