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9" r:id="rId2"/>
  </p:sldMasterIdLst>
  <p:notesMasterIdLst>
    <p:notesMasterId r:id="rId10"/>
  </p:notesMasterIdLst>
  <p:handoutMasterIdLst>
    <p:handoutMasterId r:id="rId11"/>
  </p:handoutMasterIdLst>
  <p:sldIdLst>
    <p:sldId id="421" r:id="rId3"/>
    <p:sldId id="441" r:id="rId4"/>
    <p:sldId id="440" r:id="rId5"/>
    <p:sldId id="438" r:id="rId6"/>
    <p:sldId id="442" r:id="rId7"/>
    <p:sldId id="443" r:id="rId8"/>
    <p:sldId id="280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1pPr>
    <a:lvl2pPr marL="0" marR="0" indent="4572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2pPr>
    <a:lvl3pPr marL="0" marR="0" indent="9144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3pPr>
    <a:lvl4pPr marL="0" marR="0" indent="13716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4pPr>
    <a:lvl5pPr marL="0" marR="0" indent="18288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5pPr>
    <a:lvl6pPr marL="0" marR="0" indent="22860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6pPr>
    <a:lvl7pPr marL="0" marR="0" indent="27432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7pPr>
    <a:lvl8pPr marL="0" marR="0" indent="32004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8pPr>
    <a:lvl9pPr marL="0" marR="0" indent="365760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4C3D"/>
        </a:solidFill>
        <a:effectLst/>
        <a:uFillTx/>
        <a:latin typeface="+mn-lt"/>
        <a:ea typeface="+mn-ea"/>
        <a:cs typeface="+mn-cs"/>
        <a:sym typeface="Verdana"/>
      </a:defRPr>
    </a:lvl9pPr>
  </p:defaultTextStyle>
  <p:extLst>
    <p:ext uri="{521415D9-36F7-43E2-AB2F-B90AF26B5E84}">
      <p14:sectionLst xmlns:p14="http://schemas.microsoft.com/office/powerpoint/2010/main">
        <p14:section name="Обложки (на русском)" id="{09870C44-7CF1-4467-915A-8417FA5C86C6}">
          <p14:sldIdLst>
            <p14:sldId id="421"/>
          </p14:sldIdLst>
        </p14:section>
        <p14:section name="Содержимое" id="{435D92DA-67D8-48BA-BDC4-3CB110A4E3E4}">
          <p14:sldIdLst>
            <p14:sldId id="441"/>
            <p14:sldId id="440"/>
            <p14:sldId id="438"/>
            <p14:sldId id="442"/>
            <p14:sldId id="443"/>
          </p14:sldIdLst>
        </p14:section>
        <p14:section name="Завершающий слайд (русский)" id="{ACB4FB06-AA83-4A37-9484-CC1243624DD9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39" userDrawn="1">
          <p15:clr>
            <a:srgbClr val="A4A3A4"/>
          </p15:clr>
        </p15:guide>
        <p15:guide id="2" pos="3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D96"/>
    <a:srgbClr val="54E2A1"/>
    <a:srgbClr val="C3F5D9"/>
    <a:srgbClr val="2A2F52"/>
    <a:srgbClr val="AAAAE2"/>
    <a:srgbClr val="F9F9F9"/>
    <a:srgbClr val="D0D0EF"/>
    <a:srgbClr val="E3E9ED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1992" autoAdjust="0"/>
  </p:normalViewPr>
  <p:slideViewPr>
    <p:cSldViewPr snapToGrid="0">
      <p:cViewPr varScale="1">
        <p:scale>
          <a:sx n="53" d="100"/>
          <a:sy n="53" d="100"/>
        </p:scale>
        <p:origin x="624" y="90"/>
      </p:cViewPr>
      <p:guideLst>
        <p:guide orient="horz" pos="4139"/>
        <p:guide pos="3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746845-C424-11E5-E370-308AAFE2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40D74-4599-B1EE-9EB6-4EE295BB9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C8F9-83ED-2443-B237-6215D7331BD0}" type="datetimeFigureOut">
              <a:rPr lang="en-RU" smtClean="0"/>
              <a:t>04/16/2026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9497C-0C14-03CF-A587-3BA2BD359A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F46AF-2439-C0C9-ADBD-3DD125AC7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3C62A-D0D9-A541-BDB6-514B314C58A6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906138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73" name="Shape 2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5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1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1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9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 photo_1">
    <p:bg>
      <p:bgPr>
        <a:solidFill>
          <a:srgbClr val="6A8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27274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6A85C7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148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1999" y="0"/>
            <a:ext cx="12192001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6293841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_photo_2">
    <p:bg>
      <p:bgPr>
        <a:solidFill>
          <a:srgbClr val="B3C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98A51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B3C0D0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 descr="Изображение выглядит как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C34C943-942C-D6CE-D33B-42D0A5C1C3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0"/>
            <a:ext cx="12228160" cy="1371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E7D4D6-D315-F101-9952-5F642EF18C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 photo_1">
    <p:bg>
      <p:bgPr>
        <a:solidFill>
          <a:srgbClr val="C7C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25344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C7CACF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148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 descr="Изображение выглядит как небо, внешний, гор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DD5EEF71-7F33-E5DD-0B22-44B5F61C4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77360" y="1"/>
            <a:ext cx="1220664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35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97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 photo_1">
    <p:bg>
      <p:bgPr>
        <a:solidFill>
          <a:srgbClr val="C7CA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25344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C7CACF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10" name="Рисунок 9" descr="Изображение выглядит как небо, внешний, гор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DD5EEF71-7F33-E5DD-0B22-44B5F61C4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77360" y="1"/>
            <a:ext cx="12206640" cy="1371600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2C2936-9F28-1A8A-003E-2A354A013D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97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_photo_2">
    <p:bg>
      <p:bgPr>
        <a:solidFill>
          <a:srgbClr val="99A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0D0D1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99AFB9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 descr="Изображение выглядит как вода, небо, внешний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7AC77461-A2E7-6D2A-7451-97E005120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4596" y="0"/>
            <a:ext cx="12199404" cy="136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46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_photo_2">
    <p:bg>
      <p:bgPr>
        <a:solidFill>
          <a:srgbClr val="99A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0D0D1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99AFB9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5" name="Рисунок 4" descr="Изображение выглядит как вода, небо, внешний, закат&#10;&#10;Автоматически созданное описание">
            <a:extLst>
              <a:ext uri="{FF2B5EF4-FFF2-40B4-BE49-F238E27FC236}">
                <a16:creationId xmlns:a16="http://schemas.microsoft.com/office/drawing/2014/main" id="{4866450C-D1CE-D81C-780E-7F1FD9161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4596" y="0"/>
            <a:ext cx="12199404" cy="1368987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42CDDB-BEC0-DC70-05A5-FDA55608FD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86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photo_2">
    <p:bg>
      <p:bgPr>
        <a:solidFill>
          <a:srgbClr val="8D7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30351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8D7342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1DCD-6E89-0E1D-4B34-A9DEE0EF6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297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_photo_2">
    <p:bg>
      <p:bgPr>
        <a:solidFill>
          <a:srgbClr val="8D7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30351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8D7342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1DCD-6E89-0E1D-4B34-A9DEE0EF6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D3A8B-3EB0-81A5-4ACC-0F83E1B56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517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photo_2">
    <p:bg>
      <p:bgPr>
        <a:solidFill>
          <a:srgbClr val="A5A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2E452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A5A9A6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1DCD-6E89-0E1D-4B34-A9DEE0EF6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D3A8B-3EB0-81A5-4ACC-0F83E1B56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внешний, небо, расстояние&#10;&#10;Автоматически созданное описание">
            <a:extLst>
              <a:ext uri="{FF2B5EF4-FFF2-40B4-BE49-F238E27FC236}">
                <a16:creationId xmlns:a16="http://schemas.microsoft.com/office/drawing/2014/main" id="{D4C66606-2E0C-1AB1-A449-D13855010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1"/>
            <a:ext cx="12192001" cy="137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343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over_photo_2">
    <p:bg>
      <p:bgPr>
        <a:solidFill>
          <a:srgbClr val="A5A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2E452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A5A9A6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1DCD-6E89-0E1D-4B34-A9DEE0EF6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внешний, небо, расстояние&#10;&#10;Автоматически созданное описание">
            <a:extLst>
              <a:ext uri="{FF2B5EF4-FFF2-40B4-BE49-F238E27FC236}">
                <a16:creationId xmlns:a16="http://schemas.microsoft.com/office/drawing/2014/main" id="{D4C66606-2E0C-1AB1-A449-D13855010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1"/>
            <a:ext cx="12192001" cy="13715999"/>
          </a:xfrm>
          <a:prstGeom prst="rect">
            <a:avLst/>
          </a:prstGeom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F76A021E-8A56-C1F5-4FBE-58911CC229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457682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ver_photo_2">
    <p:bg>
      <p:bgPr>
        <a:solidFill>
          <a:srgbClr val="9D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CA592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9DCDEB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1DCD-6E89-0E1D-4B34-A9DEE0EF6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D3A8B-3EB0-81A5-4ACC-0F83E1B561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ебо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C857689-0359-13C0-DFC0-308F29E0B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65874" y="0"/>
            <a:ext cx="1221812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75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 photo_1">
    <p:bg>
      <p:bgPr>
        <a:solidFill>
          <a:srgbClr val="6A8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27274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6A85C7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1999" y="0"/>
            <a:ext cx="12192001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FFC014-5262-24BD-F81C-F38641106D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2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over_photo_2">
    <p:bg>
      <p:bgPr>
        <a:solidFill>
          <a:srgbClr val="9DC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CA592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9DCDEB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F1DCD-6E89-0E1D-4B34-A9DEE0EF61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1" cy="13716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ебо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C857689-0359-13C0-DFC0-308F29E0B3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165874" y="0"/>
            <a:ext cx="12218126" cy="13716000"/>
          </a:xfrm>
          <a:prstGeom prst="rect">
            <a:avLst/>
          </a:prstGeom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CEB1760C-1632-7763-7B32-DE606EA5E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94869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over_photo_2">
    <p:bg>
      <p:bgPr>
        <a:solidFill>
          <a:srgbClr val="5AA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1220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5AA7C9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D3A8B-3EB0-81A5-4ACC-0F83E1B56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ода, внешний, природа, озеро&#10;&#10;Автоматически созданное описание">
            <a:extLst>
              <a:ext uri="{FF2B5EF4-FFF2-40B4-BE49-F238E27FC236}">
                <a16:creationId xmlns:a16="http://schemas.microsoft.com/office/drawing/2014/main" id="{2EDD69C5-0902-1712-7499-540DC5E1C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0"/>
            <a:ext cx="12548324" cy="13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4519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749" userDrawn="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over_photo_2">
    <p:bg>
      <p:bgPr>
        <a:solidFill>
          <a:srgbClr val="5AA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12203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5AA7C9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7" name="Рисунок 6" descr="Изображение выглядит как вода, внешний, природа, озеро&#10;&#10;Автоматически созданное описание">
            <a:extLst>
              <a:ext uri="{FF2B5EF4-FFF2-40B4-BE49-F238E27FC236}">
                <a16:creationId xmlns:a16="http://schemas.microsoft.com/office/drawing/2014/main" id="{2EDD69C5-0902-1712-7499-540DC5E1C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0"/>
            <a:ext cx="12548324" cy="13768252"/>
          </a:xfrm>
          <a:prstGeom prst="rect">
            <a:avLst/>
          </a:prstGeom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12AA710C-7F98-4AF4-6371-11AA6D9F17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991142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749" userDrawn="1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ver_photo_2">
    <p:bg>
      <p:bgPr>
        <a:solidFill>
          <a:srgbClr val="93C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01240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70A9BC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D3A8B-3EB0-81A5-4ACC-0F83E1B56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DAD6FC8-265E-E1B8-057A-37DB90A88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-2"/>
            <a:ext cx="12192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97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over_photo_2">
    <p:bg>
      <p:bgPr>
        <a:solidFill>
          <a:srgbClr val="93C0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01240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70A9BC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5" name="Рисунок 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DAD6FC8-265E-E1B8-057A-37DB90A88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-2"/>
            <a:ext cx="12192001" cy="13716001"/>
          </a:xfrm>
          <a:prstGeom prst="rect">
            <a:avLst/>
          </a:prstGeom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CDD94ADE-9A01-B109-894A-C474DDC441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82984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over_photo_2">
    <p:bg>
      <p:bgPr>
        <a:solidFill>
          <a:srgbClr val="B78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01240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B78186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6D3A8B-3EB0-81A5-4ACC-0F83E1B561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DAD6FC8-265E-E1B8-057A-37DB90A88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-2"/>
            <a:ext cx="12192001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077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over_photo_2">
    <p:bg>
      <p:bgPr>
        <a:solidFill>
          <a:srgbClr val="B781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01240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B78186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5" name="Рисунок 4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DAD6FC8-265E-E1B8-057A-37DB90A889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-2"/>
            <a:ext cx="12192001" cy="13716001"/>
          </a:xfrm>
          <a:prstGeom prst="rect">
            <a:avLst/>
          </a:prstGeom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7010A8D8-0FE1-B326-1D39-14D00CF4CC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46353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_ photo_1">
    <p:bg>
      <p:bgPr>
        <a:solidFill>
          <a:srgbClr val="D9BE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A37D6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D9BEAD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-1"/>
            <a:ext cx="12192001" cy="1373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BA008315-DD40-4156-9BB0-9F8E7C505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09115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_ photo_1">
    <p:bg>
      <p:bgPr>
        <a:solidFill>
          <a:srgbClr val="FDB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E8614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FDB968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-1"/>
            <a:ext cx="12192001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BA008315-DD40-4156-9BB0-9F8E7C505E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502606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_ photo_1">
    <p:bg>
      <p:bgPr>
        <a:solidFill>
          <a:srgbClr val="FDB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2854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FDB372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1" y="-1"/>
            <a:ext cx="12192000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DF31DB07-BDF1-4555-BF3B-7599477682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893018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hoto_2">
    <p:bg>
      <p:bgPr>
        <a:solidFill>
          <a:srgbClr val="C4D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">
            <a:extLst>
              <a:ext uri="{FF2B5EF4-FFF2-40B4-BE49-F238E27FC236}">
                <a16:creationId xmlns:a16="http://schemas.microsoft.com/office/drawing/2014/main" id="{8BEEBF10-42E7-CABC-D6DC-D29C93117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1"/>
          <a:stretch/>
        </p:blipFill>
        <p:spPr>
          <a:xfrm>
            <a:off x="12203911" y="0"/>
            <a:ext cx="12192804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68" name="Прямоугольник"/>
          <p:cNvSpPr/>
          <p:nvPr/>
        </p:nvSpPr>
        <p:spPr>
          <a:xfrm>
            <a:off x="0" y="6858000"/>
            <a:ext cx="24396715" cy="6862651"/>
          </a:xfrm>
          <a:prstGeom prst="rect">
            <a:avLst/>
          </a:prstGeom>
          <a:solidFill>
            <a:srgbClr val="57812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C4D245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FB82D2C6-577D-8D21-A7CA-2BB6DDDF70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220000">
            <a:off x="11119099" y="398184"/>
            <a:ext cx="14335325" cy="12921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97"/>
                </a:moveTo>
                <a:lnTo>
                  <a:pt x="20638" y="21600"/>
                </a:lnTo>
                <a:lnTo>
                  <a:pt x="21600" y="1203"/>
                </a:lnTo>
                <a:lnTo>
                  <a:pt x="962" y="0"/>
                </a:lnTo>
                <a:lnTo>
                  <a:pt x="0" y="2039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14136668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_ photo_1">
    <p:bg>
      <p:bgPr>
        <a:solidFill>
          <a:srgbClr val="5591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043B1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559159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1" y="-1"/>
            <a:ext cx="12192000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DF31DB07-BDF1-4555-BF3B-7599477682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84816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over_ photo_1">
    <p:bg>
      <p:bgPr>
        <a:solidFill>
          <a:srgbClr val="ABA9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6E626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ABA9AA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1" y="0"/>
            <a:ext cx="12191999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919A1535-BFD4-4B08-A504-982865E0F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02644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over_ photo_1">
    <p:bg>
      <p:bgPr>
        <a:solidFill>
          <a:srgbClr val="7AA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9A613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7AAFC4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1" y="0"/>
            <a:ext cx="12191999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919A1535-BFD4-4B08-A504-982865E0F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432544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over_ photo_1">
    <p:bg>
      <p:bgPr>
        <a:solidFill>
          <a:srgbClr val="A6B1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3B464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A6B1B3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1" y="0"/>
            <a:ext cx="12191999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728F5E6D-56A9-4533-BC3F-3D7151BB8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680254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over_ photo_1">
    <p:bg>
      <p:bgPr>
        <a:solidFill>
          <a:srgbClr val="D7C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1" y="6853349"/>
            <a:ext cx="24384001" cy="6862651"/>
          </a:xfrm>
          <a:prstGeom prst="rect">
            <a:avLst/>
          </a:prstGeom>
          <a:solidFill>
            <a:srgbClr val="98681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D7C25A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1" y="0"/>
            <a:ext cx="12191999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728F5E6D-56A9-4533-BC3F-3D7151BB8F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243273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over_ photo_1">
    <p:bg>
      <p:bgPr>
        <a:solidFill>
          <a:srgbClr val="CA9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-3" y="6853349"/>
            <a:ext cx="24384001" cy="6862651"/>
          </a:xfrm>
          <a:prstGeom prst="rect">
            <a:avLst/>
          </a:prstGeom>
          <a:solidFill>
            <a:srgbClr val="6949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CA9C7A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8" y="-4651"/>
            <a:ext cx="12192001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9EFCD060-4D4D-462F-88B3-43DF7F9AE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588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over_ photo_1">
    <p:bg>
      <p:bgPr>
        <a:solidFill>
          <a:srgbClr val="AAC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8000"/>
            <a:ext cx="24384001" cy="6862651"/>
          </a:xfrm>
          <a:prstGeom prst="rect">
            <a:avLst/>
          </a:prstGeom>
          <a:solidFill>
            <a:srgbClr val="8F65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AAC8D3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1999" y="0"/>
            <a:ext cx="12192002" cy="1371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9EFCD060-4D4D-462F-88B3-43DF7F9AE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5917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over_ photo_1">
    <p:bg>
      <p:bgPr>
        <a:solidFill>
          <a:srgbClr val="A1B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8000"/>
            <a:ext cx="24384001" cy="6862651"/>
          </a:xfrm>
          <a:prstGeom prst="rect">
            <a:avLst/>
          </a:prstGeom>
          <a:solidFill>
            <a:srgbClr val="3158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A1BFCA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0"/>
            <a:ext cx="12192000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522F8156-31B0-4723-9A4C-E0EABD433F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31987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over_ photo_1">
    <p:bg>
      <p:bgPr>
        <a:solidFill>
          <a:srgbClr val="30C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0" y="6853348"/>
            <a:ext cx="24384001" cy="6862651"/>
          </a:xfrm>
          <a:prstGeom prst="rect">
            <a:avLst/>
          </a:prstGeom>
          <a:solidFill>
            <a:srgbClr val="041E6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47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30C1F1"/>
                </a:solidFill>
              </a:defRPr>
            </a:lvl1pPr>
          </a:lstStyle>
          <a:p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</a:t>
            </a:r>
            <a:r>
              <a:rPr dirty="0"/>
              <a:t>.</a:t>
            </a:r>
            <a:r>
              <a:rPr lang="ru-RU" dirty="0"/>
              <a:t>ХХХХ</a:t>
            </a:r>
            <a:endParaRPr dirty="0"/>
          </a:p>
        </p:txBody>
      </p:sp>
      <p:pic>
        <p:nvPicPr>
          <p:cNvPr id="2" name="Изображение">
            <a:extLst>
              <a:ext uri="{FF2B5EF4-FFF2-40B4-BE49-F238E27FC236}">
                <a16:creationId xmlns:a16="http://schemas.microsoft.com/office/drawing/2014/main" id="{99227D3F-D326-B4E3-1CDD-B7DC8B513C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1"/>
            <a:ext cx="12192000" cy="1371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55D6AADE-B841-4667-97E5-B4C40A03D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126397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H2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76558" y="13029846"/>
            <a:ext cx="469554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177ADE07-55FF-8CAC-75E9-4CD57D955591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9744891" y="0"/>
            <a:ext cx="14639109" cy="13716000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030BB6DF-8BFC-D82F-C252-41F254359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77" y="836909"/>
            <a:ext cx="6543675" cy="69233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3675473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photo_2">
    <p:bg>
      <p:bgPr>
        <a:solidFill>
          <a:srgbClr val="C4D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">
            <a:extLst>
              <a:ext uri="{FF2B5EF4-FFF2-40B4-BE49-F238E27FC236}">
                <a16:creationId xmlns:a16="http://schemas.microsoft.com/office/drawing/2014/main" id="{8BEEBF10-42E7-CABC-D6DC-D29C93117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1"/>
          <a:stretch/>
        </p:blipFill>
        <p:spPr>
          <a:xfrm>
            <a:off x="12203911" y="0"/>
            <a:ext cx="12192804" cy="137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57812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C4D245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FB82D2C6-577D-8D21-A7CA-2BB6DDDF7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220000">
            <a:off x="11119099" y="398184"/>
            <a:ext cx="14335325" cy="12921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97"/>
                </a:moveTo>
                <a:lnTo>
                  <a:pt x="20638" y="21600"/>
                </a:lnTo>
                <a:lnTo>
                  <a:pt x="21600" y="1203"/>
                </a:lnTo>
                <a:lnTo>
                  <a:pt x="962" y="0"/>
                </a:lnTo>
                <a:lnTo>
                  <a:pt x="0" y="2039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853A78-6D6F-5DB1-72D4-71B74666D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139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H2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76558" y="13029846"/>
            <a:ext cx="469554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6" name="Рисунок 4">
            <a:extLst>
              <a:ext uri="{FF2B5EF4-FFF2-40B4-BE49-F238E27FC236}">
                <a16:creationId xmlns:a16="http://schemas.microsoft.com/office/drawing/2014/main" id="{177DE9B5-6685-20F2-9E3D-6F6395D7886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227357" y="0"/>
            <a:ext cx="12156643" cy="1284660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18227B7B-1C53-6D48-ECB6-30A2B9CD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77" y="836909"/>
            <a:ext cx="6543675" cy="69233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50559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6937B725-1411-0E16-497C-F3C0C6D3C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71869"/>
            <a:ext cx="24384000" cy="3535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72CF6603-60AE-E6AA-A342-F7646F93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77" y="836909"/>
            <a:ext cx="6543675" cy="69233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4323384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922A941D-353B-39EA-499D-70E3CC5C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77" y="836909"/>
            <a:ext cx="6543675" cy="69233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596758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H1_&#10;inversion">
    <p:bg>
      <p:bgPr>
        <a:solidFill>
          <a:srgbClr val="004C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76558" y="13029846"/>
            <a:ext cx="469554" cy="444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pic>
        <p:nvPicPr>
          <p:cNvPr id="237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571869"/>
            <a:ext cx="24384001" cy="35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Изображение" descr="Изображение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571869"/>
            <a:ext cx="24384001" cy="353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30B7C666-BEFB-633F-0780-033D306B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77" y="836909"/>
            <a:ext cx="6543675" cy="6923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76558" y="13029846"/>
            <a:ext cx="469554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DC1DEBC8-08D6-2FE9-4864-3F1ABE4E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777" y="836909"/>
            <a:ext cx="6543675" cy="69233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slide_maril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00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E84B57-7748-74EB-5173-4FD644B82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1F9AC-5A77-9FCE-7CD5-523FBB7A9342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Анализ…">
            <a:extLst>
              <a:ext uri="{FF2B5EF4-FFF2-40B4-BE49-F238E27FC236}">
                <a16:creationId xmlns:a16="http://schemas.microsoft.com/office/drawing/2014/main" id="{A9F03CA5-0661-6B12-67F7-7EF678168A87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111645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марилли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08FA11-0089-363A-2ABF-A17A81DBCE4A}"/>
              </a:ext>
            </a:extLst>
          </p:cNvPr>
          <p:cNvSpPr/>
          <p:nvPr userDrawn="1"/>
        </p:nvSpPr>
        <p:spPr>
          <a:xfrm>
            <a:off x="-44678" y="0"/>
            <a:ext cx="12424248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4D3C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707620-555B-9F3C-1153-E38D055C4617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00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274039D0-BE5D-7669-C0DF-D47A467F76A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599" y="3603164"/>
            <a:ext cx="906547" cy="9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19F09868-286D-532F-CF1C-492EEC008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199" y="12096545"/>
            <a:ext cx="6952136" cy="9333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3B9B7-8AA5-623D-2CD6-F2A6C0E88F43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Анализ…">
            <a:extLst>
              <a:ext uri="{FF2B5EF4-FFF2-40B4-BE49-F238E27FC236}">
                <a16:creationId xmlns:a16="http://schemas.microsoft.com/office/drawing/2014/main" id="{138D3E94-9970-4F2F-3DB9-EEC0942A2038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28150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 slide maril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00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E84B57-7748-74EB-5173-4FD644B82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2" name="Рисунок 8">
            <a:extLst>
              <a:ext uri="{FF2B5EF4-FFF2-40B4-BE49-F238E27FC236}">
                <a16:creationId xmlns:a16="http://schemas.microsoft.com/office/drawing/2014/main" id="{0319248A-AD61-524E-5CCC-697F8E38E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031" y="2037696"/>
            <a:ext cx="2213569" cy="216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531AA-AA33-CFF1-4255-96262710B6D7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Анализ…">
            <a:extLst>
              <a:ext uri="{FF2B5EF4-FFF2-40B4-BE49-F238E27FC236}">
                <a16:creationId xmlns:a16="http://schemas.microsoft.com/office/drawing/2014/main" id="{D9DBE9EB-DCDD-55C6-E021-177FB56A286E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497770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 slide марилли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00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B5F0C0E0-E969-3E0B-253C-FF9F33373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199" y="12096545"/>
            <a:ext cx="6952136" cy="9333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7F1D8-F661-24DB-958C-28076434EA0E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Анализ…">
            <a:extLst>
              <a:ext uri="{FF2B5EF4-FFF2-40B4-BE49-F238E27FC236}">
                <a16:creationId xmlns:a16="http://schemas.microsoft.com/office/drawing/2014/main" id="{6E9F0C16-7BB7-D6B5-EB44-A1B42EEA0D67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7E042E5-598E-B958-FF94-515787A6C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031" y="2037696"/>
            <a:ext cx="2213569" cy="216000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587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 sl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004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6CCEB3-9689-FE6F-AF1F-FCA06EC3C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3" name="Рисунок 8">
            <a:extLst>
              <a:ext uri="{FF2B5EF4-FFF2-40B4-BE49-F238E27FC236}">
                <a16:creationId xmlns:a16="http://schemas.microsoft.com/office/drawing/2014/main" id="{82F98523-A770-CD0E-E074-770CC59018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031" y="2037696"/>
            <a:ext cx="2213569" cy="216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D2FCA-1489-BA24-D3F4-6D593A55AB37}"/>
              </a:ext>
            </a:extLst>
          </p:cNvPr>
          <p:cNvSpPr txBox="1"/>
          <p:nvPr userDrawn="1"/>
        </p:nvSpPr>
        <p:spPr>
          <a:xfrm>
            <a:off x="14244542" y="783816"/>
            <a:ext cx="9330427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Follow us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Анализ…">
            <a:extLst>
              <a:ext uri="{FF2B5EF4-FFF2-40B4-BE49-F238E27FC236}">
                <a16:creationId xmlns:a16="http://schemas.microsoft.com/office/drawing/2014/main" id="{E70F57CC-D475-78AA-72F6-11D562E17100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en-US" sz="4800" dirty="0">
                <a:latin typeface="Verdana"/>
                <a:ea typeface="Verdana"/>
              </a:rPr>
              <a:t>Contact us </a:t>
            </a:r>
            <a:endParaRPr lang="ru-RU" sz="4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423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_photo_2">
    <p:bg>
      <p:bgPr>
        <a:solidFill>
          <a:srgbClr val="82B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42462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82BEE3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 descr="Изображение выглядит как гора, внешний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8C656489-4F39-5F18-137C-319D4BF8A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2181617" y="1"/>
            <a:ext cx="12249142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647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97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marill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9F97C6-C3B4-6449-D672-11CF48E12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5BFD4A-4744-A6C3-997D-00475631E159}"/>
              </a:ext>
            </a:extLst>
          </p:cNvPr>
          <p:cNvSpPr/>
          <p:nvPr userDrawn="1"/>
        </p:nvSpPr>
        <p:spPr>
          <a:xfrm>
            <a:off x="6016440" y="0"/>
            <a:ext cx="18367560" cy="13716000"/>
          </a:xfrm>
          <a:prstGeom prst="rect">
            <a:avLst/>
          </a:prstGeom>
          <a:solidFill>
            <a:srgbClr val="004D3C"/>
          </a:solidFill>
          <a:ln>
            <a:solidFill>
              <a:srgbClr val="004D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08FA11-0089-363A-2ABF-A17A81DBCE4A}"/>
              </a:ext>
            </a:extLst>
          </p:cNvPr>
          <p:cNvSpPr/>
          <p:nvPr userDrawn="1"/>
        </p:nvSpPr>
        <p:spPr>
          <a:xfrm>
            <a:off x="-44678" y="0"/>
            <a:ext cx="12236678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4D3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4A0197-4444-4BF0-1FA2-E76E82B63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83011-70A4-968C-DFCE-1C91E0A57094}"/>
              </a:ext>
            </a:extLst>
          </p:cNvPr>
          <p:cNvSpPr txBox="1"/>
          <p:nvPr userDrawn="1"/>
        </p:nvSpPr>
        <p:spPr>
          <a:xfrm>
            <a:off x="14244542" y="783816"/>
            <a:ext cx="9330427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Follow us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Анализ…">
            <a:extLst>
              <a:ext uri="{FF2B5EF4-FFF2-40B4-BE49-F238E27FC236}">
                <a16:creationId xmlns:a16="http://schemas.microsoft.com/office/drawing/2014/main" id="{6CEF12A5-3432-9E2C-2DF6-8480EAC35AFC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en-US" sz="4800" dirty="0">
                <a:latin typeface="Verdana"/>
                <a:ea typeface="Verdana"/>
              </a:rPr>
              <a:t>Contact us </a:t>
            </a:r>
            <a:endParaRPr lang="ru-RU" sz="4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540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marillion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27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090BBA-C38F-ADD3-6635-02D583F564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C5A10F-8910-A702-1D64-7D45315F3619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Анализ…">
            <a:extLst>
              <a:ext uri="{FF2B5EF4-FFF2-40B4-BE49-F238E27FC236}">
                <a16:creationId xmlns:a16="http://schemas.microsoft.com/office/drawing/2014/main" id="{F93931F0-5503-C113-D145-C4A36F19B9BE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3354443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мариллион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08FA11-0089-363A-2ABF-A17A81DBCE4A}"/>
              </a:ext>
            </a:extLst>
          </p:cNvPr>
          <p:cNvSpPr/>
          <p:nvPr userDrawn="1"/>
        </p:nvSpPr>
        <p:spPr>
          <a:xfrm>
            <a:off x="-44678" y="0"/>
            <a:ext cx="12424248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4D3C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707620-555B-9F3C-1153-E38D055C4617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27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19F09868-286D-532F-CF1C-492EEC008A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199" y="12096545"/>
            <a:ext cx="6952136" cy="9333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04510B-FDEA-ED8D-C8C4-809DAF8BBC26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Анализ…">
            <a:extLst>
              <a:ext uri="{FF2B5EF4-FFF2-40B4-BE49-F238E27FC236}">
                <a16:creationId xmlns:a16="http://schemas.microsoft.com/office/drawing/2014/main" id="{56DBEBEF-4AE1-849E-84D9-DBF5EB6054E7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88909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 slide marill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27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E84B57-7748-74EB-5173-4FD644B82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3" name="Рисунок 8">
            <a:extLst>
              <a:ext uri="{FF2B5EF4-FFF2-40B4-BE49-F238E27FC236}">
                <a16:creationId xmlns:a16="http://schemas.microsoft.com/office/drawing/2014/main" id="{AF6B7C37-53D2-5341-1162-C5FA055FC7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031" y="2037696"/>
            <a:ext cx="2213569" cy="216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8C7705-D4C7-7E35-C744-8D1A37FDBEE3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Анализ…">
            <a:extLst>
              <a:ext uri="{FF2B5EF4-FFF2-40B4-BE49-F238E27FC236}">
                <a16:creationId xmlns:a16="http://schemas.microsoft.com/office/drawing/2014/main" id="{EE30EF6A-162D-9BD5-5D76-71518B55AB72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73319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Contact slide marill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27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D1D692AF-30FF-BBBE-3312-65000A1E97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199" y="12096545"/>
            <a:ext cx="6952136" cy="9333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Рисунок 8">
            <a:extLst>
              <a:ext uri="{FF2B5EF4-FFF2-40B4-BE49-F238E27FC236}">
                <a16:creationId xmlns:a16="http://schemas.microsoft.com/office/drawing/2014/main" id="{E797FE0E-13B8-2263-5E2D-BD7E02D2CD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031" y="2037696"/>
            <a:ext cx="2213569" cy="216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D9085-0850-1170-2D3F-198EAC108AAD}"/>
              </a:ext>
            </a:extLst>
          </p:cNvPr>
          <p:cNvSpPr txBox="1"/>
          <p:nvPr userDrawn="1"/>
        </p:nvSpPr>
        <p:spPr>
          <a:xfrm>
            <a:off x="14244542" y="783816"/>
            <a:ext cx="9330427" cy="152349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Подписывайтесь на нас в социальных сетях: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Анализ…">
            <a:extLst>
              <a:ext uri="{FF2B5EF4-FFF2-40B4-BE49-F238E27FC236}">
                <a16:creationId xmlns:a16="http://schemas.microsoft.com/office/drawing/2014/main" id="{160FEB57-8568-E640-4A95-C1C0F66B1F4D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ru-RU" sz="4800" dirty="0">
                <a:latin typeface="Verdana"/>
                <a:ea typeface="Verdana"/>
              </a:rPr>
              <a:t>Наши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313186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Contact slid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619E80-A7FC-D0B0-2FB8-FAC2758C5F81}"/>
              </a:ext>
            </a:extLst>
          </p:cNvPr>
          <p:cNvSpPr/>
          <p:nvPr userDrawn="1"/>
        </p:nvSpPr>
        <p:spPr>
          <a:xfrm>
            <a:off x="12227357" y="0"/>
            <a:ext cx="12228161" cy="13716000"/>
          </a:xfrm>
          <a:prstGeom prst="rect">
            <a:avLst/>
          </a:prstGeom>
          <a:solidFill>
            <a:srgbClr val="27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6CCEB3-9689-FE6F-AF1F-FCA06EC3C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3" name="Рисунок 8">
            <a:extLst>
              <a:ext uri="{FF2B5EF4-FFF2-40B4-BE49-F238E27FC236}">
                <a16:creationId xmlns:a16="http://schemas.microsoft.com/office/drawing/2014/main" id="{BB6A61B1-314E-EA7A-BAE4-6E1B4D525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031" y="2037696"/>
            <a:ext cx="2213569" cy="216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70BCF-BCE4-551E-BD11-6778F8B9AB40}"/>
              </a:ext>
            </a:extLst>
          </p:cNvPr>
          <p:cNvSpPr txBox="1"/>
          <p:nvPr userDrawn="1"/>
        </p:nvSpPr>
        <p:spPr>
          <a:xfrm>
            <a:off x="14244542" y="783816"/>
            <a:ext cx="9330427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Follow us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Анализ…">
            <a:extLst>
              <a:ext uri="{FF2B5EF4-FFF2-40B4-BE49-F238E27FC236}">
                <a16:creationId xmlns:a16="http://schemas.microsoft.com/office/drawing/2014/main" id="{43BEAD93-919E-1788-48A3-3E50326D3711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en-US" sz="4800" dirty="0">
                <a:latin typeface="Verdana"/>
                <a:ea typeface="Verdana"/>
              </a:rPr>
              <a:t>Contact us </a:t>
            </a:r>
            <a:endParaRPr lang="ru-RU" sz="4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8192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marill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9F97C6-C3B4-6449-D672-11CF48E12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5BFD4A-4744-A6C3-997D-00475631E159}"/>
              </a:ext>
            </a:extLst>
          </p:cNvPr>
          <p:cNvSpPr/>
          <p:nvPr userDrawn="1"/>
        </p:nvSpPr>
        <p:spPr>
          <a:xfrm>
            <a:off x="6016440" y="0"/>
            <a:ext cx="18367560" cy="13716000"/>
          </a:xfrm>
          <a:prstGeom prst="rect">
            <a:avLst/>
          </a:prstGeom>
          <a:solidFill>
            <a:srgbClr val="27274C"/>
          </a:solidFill>
          <a:ln>
            <a:solidFill>
              <a:srgbClr val="272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08FA11-0089-363A-2ABF-A17A81DBCE4A}"/>
              </a:ext>
            </a:extLst>
          </p:cNvPr>
          <p:cNvSpPr/>
          <p:nvPr userDrawn="1"/>
        </p:nvSpPr>
        <p:spPr>
          <a:xfrm>
            <a:off x="-44678" y="0"/>
            <a:ext cx="12236678" cy="137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4D3C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19032F-6C22-118A-5E44-31219CF6E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794" y="9805601"/>
            <a:ext cx="9048805" cy="5089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6E64F2-6069-8693-A229-A8E905EF67D0}"/>
              </a:ext>
            </a:extLst>
          </p:cNvPr>
          <p:cNvSpPr txBox="1"/>
          <p:nvPr userDrawn="1"/>
        </p:nvSpPr>
        <p:spPr>
          <a:xfrm>
            <a:off x="14244542" y="783816"/>
            <a:ext cx="9330427" cy="78483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Follow us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Анализ…">
            <a:extLst>
              <a:ext uri="{FF2B5EF4-FFF2-40B4-BE49-F238E27FC236}">
                <a16:creationId xmlns:a16="http://schemas.microsoft.com/office/drawing/2014/main" id="{CDA70026-8E58-7F20-3769-0DE93BA56450}"/>
              </a:ext>
            </a:extLst>
          </p:cNvPr>
          <p:cNvSpPr txBox="1">
            <a:spLocks/>
          </p:cNvSpPr>
          <p:nvPr userDrawn="1"/>
        </p:nvSpPr>
        <p:spPr>
          <a:xfrm>
            <a:off x="801021" y="697730"/>
            <a:ext cx="2117407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31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FontTx/>
              <a:buNone/>
              <a:defRPr sz="7200"/>
            </a:pPr>
            <a:r>
              <a:rPr lang="en-US" sz="4800" dirty="0">
                <a:latin typeface="Verdana"/>
                <a:ea typeface="Verdana"/>
              </a:rPr>
              <a:t>Contact us </a:t>
            </a:r>
            <a:endParaRPr lang="ru-RU" sz="4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9503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_photo_2">
    <p:bg>
      <p:bgPr>
        <a:solidFill>
          <a:srgbClr val="82B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42462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82BEE3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2" name="Рисунок 1" descr="Изображение выглядит как гора, внешний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8C656489-4F39-5F18-137C-319D4BF8A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2181617" y="0"/>
            <a:ext cx="12249142" cy="13716001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10BB5-1E11-B8F1-C94C-5A0180F97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287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97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photo_2">
    <p:bg>
      <p:bgPr>
        <a:solidFill>
          <a:srgbClr val="92B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15321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92B7D2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 descr="Изображение выглядит как небо, внешний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14FF69F-170C-E2AF-7811-146226C10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617" y="0"/>
            <a:ext cx="1220238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681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_photo_2">
    <p:bg>
      <p:bgPr>
        <a:solidFill>
          <a:srgbClr val="92B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15321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92B7D2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3" name="Рисунок 2" descr="Изображение выглядит как небо, внешний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014FF69F-170C-E2AF-7811-146226C10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81617" y="0"/>
            <a:ext cx="12202383" cy="13716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C9F70E-6E5D-990A-2B7C-C7F33E30A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10" y="2816579"/>
            <a:ext cx="12867813" cy="72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493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photo_2">
    <p:bg>
      <p:bgPr>
        <a:solidFill>
          <a:srgbClr val="B3C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"/>
          <p:cNvSpPr/>
          <p:nvPr/>
        </p:nvSpPr>
        <p:spPr>
          <a:xfrm>
            <a:off x="0" y="6853349"/>
            <a:ext cx="24384001" cy="6862651"/>
          </a:xfrm>
          <a:prstGeom prst="rect">
            <a:avLst/>
          </a:prstGeom>
          <a:solidFill>
            <a:srgbClr val="98A51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1" name="12.07.2022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63478" y="12478417"/>
            <a:ext cx="2019784" cy="47416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ts val="3200"/>
              </a:lnSpc>
              <a:buSzTx/>
              <a:buNone/>
              <a:defRPr>
                <a:solidFill>
                  <a:srgbClr val="B3C0D0"/>
                </a:solidFill>
              </a:defRPr>
            </a:lvl1pPr>
          </a:lstStyle>
          <a:p>
            <a:r>
              <a:rPr lang="ru-RU" dirty="0"/>
              <a:t>ХХ.ХХ.ХХХХ</a:t>
            </a:r>
          </a:p>
        </p:txBody>
      </p:sp>
      <p:pic>
        <p:nvPicPr>
          <p:cNvPr id="172" name="Изображение" descr="Изображение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4" y="5513846"/>
            <a:ext cx="10349037" cy="1701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 descr="Изображение выглядит как трава&#10;&#10;Автоматически созданное описание">
            <a:extLst>
              <a:ext uri="{FF2B5EF4-FFF2-40B4-BE49-F238E27FC236}">
                <a16:creationId xmlns:a16="http://schemas.microsoft.com/office/drawing/2014/main" id="{EC34C943-942C-D6CE-D33B-42D0A5C1C3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0" y="0"/>
            <a:ext cx="1222816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1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76558" y="13029846"/>
            <a:ext cx="469554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FE23BA-EB4A-717D-2022-3486885CC39F}"/>
              </a:ext>
            </a:extLst>
          </p:cNvPr>
          <p:cNvCxnSpPr/>
          <p:nvPr userDrawn="1"/>
        </p:nvCxnSpPr>
        <p:spPr>
          <a:xfrm>
            <a:off x="0" y="12848465"/>
            <a:ext cx="24384000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0B7A9F-79D6-7BB0-C825-F48A65853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84" y="12420462"/>
            <a:ext cx="2471424" cy="5364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2" r:id="rId2"/>
    <p:sldLayoutId id="2147483686" r:id="rId3"/>
    <p:sldLayoutId id="2147483693" r:id="rId4"/>
    <p:sldLayoutId id="2147483684" r:id="rId5"/>
    <p:sldLayoutId id="2147483702" r:id="rId6"/>
    <p:sldLayoutId id="2147483687" r:id="rId7"/>
    <p:sldLayoutId id="2147483695" r:id="rId8"/>
    <p:sldLayoutId id="2147483688" r:id="rId9"/>
    <p:sldLayoutId id="2147483696" r:id="rId10"/>
    <p:sldLayoutId id="2147483689" r:id="rId11"/>
    <p:sldLayoutId id="2147483697" r:id="rId12"/>
    <p:sldLayoutId id="2147483690" r:id="rId13"/>
    <p:sldLayoutId id="2147483698" r:id="rId14"/>
    <p:sldLayoutId id="2147483691" r:id="rId15"/>
    <p:sldLayoutId id="2147483699" r:id="rId16"/>
    <p:sldLayoutId id="2147483707" r:id="rId17"/>
    <p:sldLayoutId id="2147483710" r:id="rId18"/>
    <p:sldLayoutId id="2147483706" r:id="rId19"/>
    <p:sldLayoutId id="2147483711" r:id="rId20"/>
    <p:sldLayoutId id="2147483705" r:id="rId21"/>
    <p:sldLayoutId id="2147483709" r:id="rId22"/>
    <p:sldLayoutId id="2147483704" r:id="rId23"/>
    <p:sldLayoutId id="2147483712" r:id="rId24"/>
    <p:sldLayoutId id="2147483708" r:id="rId25"/>
    <p:sldLayoutId id="2147483713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675" r:id="rId39"/>
    <p:sldLayoutId id="2147483676" r:id="rId40"/>
    <p:sldLayoutId id="2147483674" r:id="rId41"/>
    <p:sldLayoutId id="2147483701" r:id="rId42"/>
    <p:sldLayoutId id="2147483670" r:id="rId43"/>
    <p:sldLayoutId id="2147483669" r:id="rId44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317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1pPr>
      <a:lvl2pPr marL="952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2pPr>
      <a:lvl3pPr marL="1587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3pPr>
      <a:lvl4pPr marL="2222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4pPr>
      <a:lvl5pPr marL="2857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5pPr>
      <a:lvl6pPr marL="3492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6pPr>
      <a:lvl7pPr marL="4127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7pPr>
      <a:lvl8pPr marL="4762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8pPr>
      <a:lvl9pPr marL="5397500" marR="0" indent="-3175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4C3D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B1EC4-3CE2-12C3-5DFE-F53796C5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8A5F1-5FF4-628B-DB88-B6D154B2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9AB18-0321-6F64-B8EF-47B149440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36CCA-9734-4629-94DF-EC55A760BC9A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FF9AE-4BD0-278F-5A15-4C46EFDC1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1624C-9EEB-7EC7-685C-888AA00EF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3403-119A-426B-9DA3-06339C742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9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4" r:id="rId2"/>
    <p:sldLayoutId id="2147483714" r:id="rId3"/>
    <p:sldLayoutId id="2147483716" r:id="rId4"/>
    <p:sldLayoutId id="2147483717" r:id="rId5"/>
    <p:sldLayoutId id="2147483677" r:id="rId6"/>
    <p:sldLayoutId id="2147483681" r:id="rId7"/>
    <p:sldLayoutId id="2147483703" r:id="rId8"/>
    <p:sldLayoutId id="2147483715" r:id="rId9"/>
    <p:sldLayoutId id="2147483718" r:id="rId10"/>
    <p:sldLayoutId id="214748371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arillionru" TargetMode="External"/><Relationship Id="rId2" Type="http://schemas.openxmlformats.org/officeDocument/2006/relationships/hyperlink" Target="https://marillion.ru/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A37572-BC71-3B5B-1489-8ED89FE489AB}"/>
              </a:ext>
            </a:extLst>
          </p:cNvPr>
          <p:cNvSpPr txBox="1"/>
          <p:nvPr/>
        </p:nvSpPr>
        <p:spPr>
          <a:xfrm>
            <a:off x="863478" y="8407261"/>
            <a:ext cx="10405157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dirty="0">
                <a:solidFill>
                  <a:schemeClr val="bg1"/>
                </a:solidFill>
              </a:rPr>
              <a:t>Новая реальность вознаграждения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в условиях меняющегося законодательства: баланс интересов компании и сотрудника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CF046-666D-79BD-D92A-91CC539A7BB9}"/>
              </a:ext>
            </a:extLst>
          </p:cNvPr>
          <p:cNvSpPr txBox="1"/>
          <p:nvPr/>
        </p:nvSpPr>
        <p:spPr>
          <a:xfrm>
            <a:off x="2954479" y="11125595"/>
            <a:ext cx="833801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5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rgbClr val="6A85C7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62997-9082-083A-74F5-03771F7533C6}"/>
              </a:ext>
            </a:extLst>
          </p:cNvPr>
          <p:cNvSpPr txBox="1"/>
          <p:nvPr/>
        </p:nvSpPr>
        <p:spPr>
          <a:xfrm>
            <a:off x="3302575" y="11565128"/>
            <a:ext cx="833801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54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Ольга Фомичева</a:t>
            </a:r>
            <a:r>
              <a:rPr lang="en-US" sz="2500" b="1" dirty="0">
                <a:solidFill>
                  <a:srgbClr val="FFFFFF">
                    <a:lumMod val="95000"/>
                  </a:srgbClr>
                </a:solidFill>
                <a:latin typeface="Verdana"/>
                <a:ea typeface="Verdana"/>
              </a:rPr>
              <a:t>  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Руководитель направления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Payroll &amp; HR</a:t>
            </a: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7999875-C021-41F5-C61A-636625C806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478" y="12478417"/>
            <a:ext cx="1891543" cy="47416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17.04.2026</a:t>
            </a:r>
          </a:p>
        </p:txBody>
      </p:sp>
    </p:spTree>
    <p:extLst>
      <p:ext uri="{BB962C8B-B14F-4D97-AF65-F5344CB8AC3E}">
        <p14:creationId xmlns:p14="http://schemas.microsoft.com/office/powerpoint/2010/main" val="15013409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Овал 70">
            <a:extLst>
              <a:ext uri="{FF2B5EF4-FFF2-40B4-BE49-F238E27FC236}">
                <a16:creationId xmlns:a16="http://schemas.microsoft.com/office/drawing/2014/main" id="{52D6FB31-A81B-D246-8CC6-805496C7BA87}"/>
              </a:ext>
            </a:extLst>
          </p:cNvPr>
          <p:cNvSpPr/>
          <p:nvPr/>
        </p:nvSpPr>
        <p:spPr>
          <a:xfrm>
            <a:off x="19467378" y="8036573"/>
            <a:ext cx="7595988" cy="7187660"/>
          </a:xfrm>
          <a:prstGeom prst="ellipse">
            <a:avLst/>
          </a:prstGeom>
          <a:gradFill flip="none" rotWithShape="1">
            <a:gsLst>
              <a:gs pos="100000">
                <a:srgbClr val="F9F9F9">
                  <a:alpha val="0"/>
                </a:srgbClr>
              </a:gs>
              <a:gs pos="0">
                <a:srgbClr val="D0D0E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9DBA32DB-D077-7134-370F-3F805A76B94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65372" y="13185486"/>
            <a:ext cx="291927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8" name="Подзаголовок">
            <a:extLst>
              <a:ext uri="{FF2B5EF4-FFF2-40B4-BE49-F238E27FC236}">
                <a16:creationId xmlns:a16="http://schemas.microsoft.com/office/drawing/2014/main" id="{BE862FC9-DAC4-3775-C865-330006DDB56C}"/>
              </a:ext>
            </a:extLst>
          </p:cNvPr>
          <p:cNvSpPr txBox="1"/>
          <p:nvPr/>
        </p:nvSpPr>
        <p:spPr>
          <a:xfrm>
            <a:off x="771525" y="1567979"/>
            <a:ext cx="2066308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4800"/>
            </a:lvl1pPr>
          </a:lstStyle>
          <a:p>
            <a:pPr>
              <a:lnSpc>
                <a:spcPct val="100000"/>
              </a:lnSpc>
            </a:pPr>
            <a:endParaRPr lang="en-US" sz="4400" dirty="0">
              <a:solidFill>
                <a:srgbClr val="63BD96"/>
              </a:solidFill>
            </a:endParaRPr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0FE8E5D5-1DC2-1EDB-B7F8-4CA76B9490D0}"/>
              </a:ext>
            </a:extLst>
          </p:cNvPr>
          <p:cNvSpPr txBox="1">
            <a:spLocks/>
          </p:cNvSpPr>
          <p:nvPr/>
        </p:nvSpPr>
        <p:spPr>
          <a:xfrm>
            <a:off x="771524" y="2945690"/>
            <a:ext cx="22493848" cy="9110416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95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158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222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285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349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412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4762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5397500" marR="0" indent="-3175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solidFill>
                  <a:srgbClr val="004C3D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>
              <a:lnSpc>
                <a:spcPct val="100000"/>
              </a:lnSpc>
              <a:buSzTx/>
              <a:defRPr/>
            </a:pPr>
            <a:endParaRPr lang="ru-RU" dirty="0">
              <a:latin typeface="Verdana"/>
              <a:ea typeface="Verdana"/>
            </a:endParaRPr>
          </a:p>
          <a:p>
            <a:pPr hangingPunct="0">
              <a:lnSpc>
                <a:spcPct val="100000"/>
              </a:lnSpc>
              <a:buSzTx/>
              <a:defRPr/>
            </a:pPr>
            <a:endParaRPr lang="ru-RU" dirty="0">
              <a:latin typeface="Verdana"/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9F87F-7EED-4D3B-B18C-EF61346CC1EC}"/>
              </a:ext>
            </a:extLst>
          </p:cNvPr>
          <p:cNvSpPr txBox="1"/>
          <p:nvPr/>
        </p:nvSpPr>
        <p:spPr>
          <a:xfrm>
            <a:off x="613985" y="770400"/>
            <a:ext cx="22266798" cy="6832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ru-RU" sz="4800" dirty="0"/>
              <a:t>С 2025 года действует новая прогрессивная шкала НДФЛ </a:t>
            </a:r>
            <a:endParaRPr lang="en-US" sz="4800" dirty="0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5250117-304B-1008-1AB0-7724A0B37338}"/>
              </a:ext>
            </a:extLst>
          </p:cNvPr>
          <p:cNvGrpSpPr/>
          <p:nvPr/>
        </p:nvGrpSpPr>
        <p:grpSpPr>
          <a:xfrm>
            <a:off x="613984" y="1957829"/>
            <a:ext cx="21912901" cy="5560571"/>
            <a:chOff x="613984" y="1957829"/>
            <a:chExt cx="21912901" cy="55605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B2C2C556-A7CC-DBF9-AD3A-B192E05D51B9}"/>
                </a:ext>
              </a:extLst>
            </p:cNvPr>
            <p:cNvSpPr/>
            <p:nvPr/>
          </p:nvSpPr>
          <p:spPr>
            <a:xfrm>
              <a:off x="721536" y="6443166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D1142E9-F4E1-BE99-E69A-BE7A9B652C97}"/>
                </a:ext>
              </a:extLst>
            </p:cNvPr>
            <p:cNvSpPr/>
            <p:nvPr/>
          </p:nvSpPr>
          <p:spPr>
            <a:xfrm>
              <a:off x="613985" y="2048597"/>
              <a:ext cx="21755361" cy="779701"/>
            </a:xfrm>
            <a:prstGeom prst="roundRect">
              <a:avLst/>
            </a:prstGeom>
            <a:solidFill>
              <a:srgbClr val="D0D0E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A7115C40-95F3-C837-1669-E777C954F86A}"/>
                </a:ext>
              </a:extLst>
            </p:cNvPr>
            <p:cNvSpPr/>
            <p:nvPr/>
          </p:nvSpPr>
          <p:spPr>
            <a:xfrm>
              <a:off x="613985" y="2925317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47F2FC7D-EF11-0B0D-F79E-388055823083}"/>
                </a:ext>
              </a:extLst>
            </p:cNvPr>
            <p:cNvSpPr/>
            <p:nvPr/>
          </p:nvSpPr>
          <p:spPr>
            <a:xfrm>
              <a:off x="613985" y="3802037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A6901BA-C9FD-D314-FB13-DB4EAC10ADC7}"/>
                </a:ext>
              </a:extLst>
            </p:cNvPr>
            <p:cNvSpPr/>
            <p:nvPr/>
          </p:nvSpPr>
          <p:spPr>
            <a:xfrm>
              <a:off x="613985" y="4678757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4E4FFD2-C457-5E95-3E9F-FE8D8BA5AAD8}"/>
                </a:ext>
              </a:extLst>
            </p:cNvPr>
            <p:cNvSpPr/>
            <p:nvPr/>
          </p:nvSpPr>
          <p:spPr>
            <a:xfrm>
              <a:off x="613984" y="5566446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C2F8998F-1DE1-C361-552E-3B6F0FC3F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6080" y="2048597"/>
              <a:ext cx="3477" cy="5452301"/>
            </a:xfrm>
            <a:prstGeom prst="line">
              <a:avLst/>
            </a:prstGeom>
            <a:noFill/>
            <a:ln w="5715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9201589-DD3D-7652-7DCE-CD8007DA87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8621" y="1957829"/>
              <a:ext cx="0" cy="5560571"/>
            </a:xfrm>
            <a:prstGeom prst="line">
              <a:avLst/>
            </a:prstGeom>
            <a:noFill/>
            <a:ln w="5715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FCEF6A-0D62-83D1-FFB8-705BA434FA0D}"/>
                </a:ext>
              </a:extLst>
            </p:cNvPr>
            <p:cNvSpPr txBox="1"/>
            <p:nvPr/>
          </p:nvSpPr>
          <p:spPr>
            <a:xfrm>
              <a:off x="771524" y="2255833"/>
              <a:ext cx="6561065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0" u="none" strike="noStrike" dirty="0">
                  <a:solidFill>
                    <a:srgbClr val="2A2F52"/>
                  </a:solidFill>
                  <a:effectLst/>
                  <a:latin typeface="+mj-lt"/>
                </a:rPr>
                <a:t>Годовой доход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5988F3-532C-5336-7846-6415E3E2735E}"/>
                </a:ext>
              </a:extLst>
            </p:cNvPr>
            <p:cNvSpPr txBox="1"/>
            <p:nvPr/>
          </p:nvSpPr>
          <p:spPr>
            <a:xfrm>
              <a:off x="5457383" y="2274080"/>
              <a:ext cx="6561065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0" u="none" strike="noStrike" dirty="0">
                  <a:solidFill>
                    <a:srgbClr val="2A2F52"/>
                  </a:solidFill>
                  <a:effectLst/>
                  <a:latin typeface="+mj-lt"/>
                </a:rPr>
                <a:t>Ставка НДФЛ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2A5857-DB38-9CF9-5652-8BB91957E8AA}"/>
                </a:ext>
              </a:extLst>
            </p:cNvPr>
            <p:cNvSpPr txBox="1"/>
            <p:nvPr/>
          </p:nvSpPr>
          <p:spPr>
            <a:xfrm>
              <a:off x="10143242" y="2301757"/>
              <a:ext cx="12383643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0" u="none" strike="noStrike" dirty="0">
                  <a:solidFill>
                    <a:srgbClr val="2A2F52"/>
                  </a:solidFill>
                  <a:effectLst/>
                  <a:latin typeface="+mj-lt"/>
                </a:rPr>
                <a:t>Применение ставки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D25028C-3BC4-D331-9D06-7A821CF42070}"/>
                </a:ext>
              </a:extLst>
            </p:cNvPr>
            <p:cNvSpPr txBox="1"/>
            <p:nvPr/>
          </p:nvSpPr>
          <p:spPr>
            <a:xfrm>
              <a:off x="1017418" y="3127328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До 2,4 </a:t>
              </a:r>
              <a:r>
                <a:rPr lang="ru-RU" b="0" i="0" u="none" strike="noStrike" cap="none" spc="0" baseline="0" dirty="0">
                  <a:solidFill>
                    <a:srgbClr val="000000"/>
                  </a:solidFill>
                  <a:effectLst/>
                  <a:uFillTx/>
                  <a:latin typeface="+mj-lt"/>
                  <a:ea typeface="+mn-ea"/>
                  <a:cs typeface="+mn-cs"/>
                  <a:sym typeface="Verdana"/>
                </a:rPr>
                <a:t>млн руб. </a:t>
              </a:r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включительно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40B172-9BCD-FCA3-998D-F073C45CB6CF}"/>
                </a:ext>
              </a:extLst>
            </p:cNvPr>
            <p:cNvSpPr txBox="1"/>
            <p:nvPr/>
          </p:nvSpPr>
          <p:spPr>
            <a:xfrm>
              <a:off x="1013940" y="4018979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Свыше 2,4 до 5 млн руб.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554506-3248-D935-E7B8-D2B5862529E0}"/>
                </a:ext>
              </a:extLst>
            </p:cNvPr>
            <p:cNvSpPr txBox="1"/>
            <p:nvPr/>
          </p:nvSpPr>
          <p:spPr>
            <a:xfrm>
              <a:off x="1013940" y="4874509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Свыше 5 до 20 млн руб.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64C2C4-22FA-51D0-00B4-F44F3BF857ED}"/>
                </a:ext>
              </a:extLst>
            </p:cNvPr>
            <p:cNvSpPr txBox="1"/>
            <p:nvPr/>
          </p:nvSpPr>
          <p:spPr>
            <a:xfrm>
              <a:off x="979248" y="5736245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Свыше 20 до 50 млн руб.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1C00D3-F9D4-7674-D015-E795B74C2B4D}"/>
                </a:ext>
              </a:extLst>
            </p:cNvPr>
            <p:cNvSpPr txBox="1"/>
            <p:nvPr/>
          </p:nvSpPr>
          <p:spPr>
            <a:xfrm>
              <a:off x="1086800" y="6612965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Свыше 50 млн руб.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3DAED9-23E3-B54A-7BA8-CBB865879ACF}"/>
                </a:ext>
              </a:extLst>
            </p:cNvPr>
            <p:cNvSpPr txBox="1"/>
            <p:nvPr/>
          </p:nvSpPr>
          <p:spPr>
            <a:xfrm>
              <a:off x="7163035" y="3149945"/>
              <a:ext cx="3084192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13%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FEEE54-952B-78B9-A9F6-39DCF72235AD}"/>
                </a:ext>
              </a:extLst>
            </p:cNvPr>
            <p:cNvSpPr txBox="1"/>
            <p:nvPr/>
          </p:nvSpPr>
          <p:spPr>
            <a:xfrm>
              <a:off x="7156080" y="4020048"/>
              <a:ext cx="3107547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15%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475CC5-E217-A100-724C-175315FB4960}"/>
                </a:ext>
              </a:extLst>
            </p:cNvPr>
            <p:cNvSpPr txBox="1"/>
            <p:nvPr/>
          </p:nvSpPr>
          <p:spPr>
            <a:xfrm>
              <a:off x="7200951" y="4893742"/>
              <a:ext cx="3046273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18%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517C72-645E-D7E3-0C13-259450DD8024}"/>
                </a:ext>
              </a:extLst>
            </p:cNvPr>
            <p:cNvSpPr txBox="1"/>
            <p:nvPr/>
          </p:nvSpPr>
          <p:spPr>
            <a:xfrm>
              <a:off x="7217354" y="5778198"/>
              <a:ext cx="3046273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dirty="0">
                  <a:solidFill>
                    <a:srgbClr val="000000"/>
                  </a:solidFill>
                  <a:latin typeface="+mj-lt"/>
                </a:rPr>
                <a:t>20</a:t>
              </a:r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76CD94-C804-999E-05A5-EEBB30BFD9DA}"/>
                </a:ext>
              </a:extLst>
            </p:cNvPr>
            <p:cNvSpPr txBox="1"/>
            <p:nvPr/>
          </p:nvSpPr>
          <p:spPr>
            <a:xfrm>
              <a:off x="7204473" y="6695427"/>
              <a:ext cx="3046273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dirty="0">
                  <a:solidFill>
                    <a:srgbClr val="000000"/>
                  </a:solidFill>
                  <a:latin typeface="+mj-lt"/>
                </a:rPr>
                <a:t>22</a:t>
              </a:r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486745-0118-82B2-8ED5-1067ADD5F3C7}"/>
                </a:ext>
              </a:extLst>
            </p:cNvPr>
            <p:cNvSpPr txBox="1"/>
            <p:nvPr/>
          </p:nvSpPr>
          <p:spPr>
            <a:xfrm>
              <a:off x="10534513" y="3143328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Ко всей сумме дохода в этом диапазоне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C19DDD-5988-25FE-2F35-F2089D14024B}"/>
                </a:ext>
              </a:extLst>
            </p:cNvPr>
            <p:cNvSpPr txBox="1"/>
            <p:nvPr/>
          </p:nvSpPr>
          <p:spPr>
            <a:xfrm>
              <a:off x="10543483" y="4052567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Только к части дохода, превышающей 2,4 млн руб.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38992CE-87CD-9FD4-48AD-E8DC32B3EB37}"/>
                </a:ext>
              </a:extLst>
            </p:cNvPr>
            <p:cNvSpPr txBox="1"/>
            <p:nvPr/>
          </p:nvSpPr>
          <p:spPr>
            <a:xfrm>
              <a:off x="10541030" y="4949257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Только к части дохода, превышающей 5 млн руб.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4CAE4F4-9B62-38F7-10EC-2A62FA572BD8}"/>
                </a:ext>
              </a:extLst>
            </p:cNvPr>
            <p:cNvSpPr txBox="1"/>
            <p:nvPr/>
          </p:nvSpPr>
          <p:spPr>
            <a:xfrm>
              <a:off x="10556857" y="5842648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Только к части дохода, превышающей 20 млн руб.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717895-17B6-954C-E8C0-F8D8006E6F9E}"/>
                </a:ext>
              </a:extLst>
            </p:cNvPr>
            <p:cNvSpPr txBox="1"/>
            <p:nvPr/>
          </p:nvSpPr>
          <p:spPr>
            <a:xfrm>
              <a:off x="10524704" y="6654199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Только к части дохода, превышающей 50 млн руб. 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682E11C-6D5A-33D2-6310-3A9A876D2A42}"/>
              </a:ext>
            </a:extLst>
          </p:cNvPr>
          <p:cNvSpPr txBox="1"/>
          <p:nvPr/>
        </p:nvSpPr>
        <p:spPr>
          <a:xfrm>
            <a:off x="692754" y="7747802"/>
            <a:ext cx="22109260" cy="12003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dirty="0">
                <a:solidFill>
                  <a:srgbClr val="010006"/>
                </a:solidFill>
              </a:rPr>
              <a:t>К доходам в виде оплаты труда, получаемой лицами, работающими в районах Крайнего Севера, приравненных к ним местностях, </a:t>
            </a:r>
            <a:br>
              <a:rPr lang="ru-RU" sz="2400" dirty="0">
                <a:solidFill>
                  <a:srgbClr val="010006"/>
                </a:solidFill>
              </a:rPr>
            </a:br>
            <a:r>
              <a:rPr lang="ru-RU" sz="2400" dirty="0">
                <a:solidFill>
                  <a:srgbClr val="010006"/>
                </a:solidFill>
              </a:rPr>
              <a:t>в части, относящейся к установленным районным коэффициентам к заработной плате за работу в данных районах или местностях </a:t>
            </a:r>
            <a:br>
              <a:rPr lang="ru-RU" sz="2400" dirty="0">
                <a:solidFill>
                  <a:srgbClr val="010006"/>
                </a:solidFill>
              </a:rPr>
            </a:br>
            <a:r>
              <a:rPr lang="ru-RU" sz="2400" dirty="0">
                <a:solidFill>
                  <a:srgbClr val="010006"/>
                </a:solidFill>
              </a:rPr>
              <a:t>и процентным надбавкам к заработной плате за работу в данных районах или местностях. </a:t>
            </a:r>
            <a:endParaRPr lang="en-US" sz="2400" dirty="0">
              <a:solidFill>
                <a:srgbClr val="010006"/>
              </a:solidFill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C97C1B2-3E2E-B337-E440-F995D527B42A}"/>
              </a:ext>
            </a:extLst>
          </p:cNvPr>
          <p:cNvGrpSpPr/>
          <p:nvPr/>
        </p:nvGrpSpPr>
        <p:grpSpPr>
          <a:xfrm>
            <a:off x="642766" y="9105827"/>
            <a:ext cx="21912900" cy="3113117"/>
            <a:chOff x="613985" y="8774083"/>
            <a:chExt cx="21912900" cy="3113117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33D8D054-4BB6-1738-1B66-89FB2AFF6C44}"/>
                </a:ext>
              </a:extLst>
            </p:cNvPr>
            <p:cNvSpPr/>
            <p:nvPr/>
          </p:nvSpPr>
          <p:spPr>
            <a:xfrm>
              <a:off x="613985" y="8981032"/>
              <a:ext cx="21755361" cy="779701"/>
            </a:xfrm>
            <a:prstGeom prst="roundRect">
              <a:avLst/>
            </a:prstGeom>
            <a:solidFill>
              <a:srgbClr val="D0D0E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3FA3773F-F752-AD94-BB74-0BF91B737FC9}"/>
                </a:ext>
              </a:extLst>
            </p:cNvPr>
            <p:cNvSpPr/>
            <p:nvPr/>
          </p:nvSpPr>
          <p:spPr>
            <a:xfrm>
              <a:off x="613985" y="9857752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DC6AEBE2-5AD5-1A00-5158-B01FF5B995B9}"/>
                </a:ext>
              </a:extLst>
            </p:cNvPr>
            <p:cNvSpPr/>
            <p:nvPr/>
          </p:nvSpPr>
          <p:spPr>
            <a:xfrm>
              <a:off x="613985" y="10734472"/>
              <a:ext cx="21755361" cy="779701"/>
            </a:xfrm>
            <a:prstGeom prst="roundRect">
              <a:avLst/>
            </a:prstGeom>
            <a:solidFill>
              <a:srgbClr val="F9F9F9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4E2BF0D-5753-0000-EE8A-69C2D9BD01BC}"/>
                </a:ext>
              </a:extLst>
            </p:cNvPr>
            <p:cNvSpPr txBox="1"/>
            <p:nvPr/>
          </p:nvSpPr>
          <p:spPr>
            <a:xfrm>
              <a:off x="771524" y="9188268"/>
              <a:ext cx="6561065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0" u="none" strike="noStrike" dirty="0">
                  <a:solidFill>
                    <a:srgbClr val="2A2F52"/>
                  </a:solidFill>
                  <a:effectLst/>
                  <a:latin typeface="+mj-lt"/>
                </a:rPr>
                <a:t>Годовой доход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56C359F-4482-C139-CDCC-751CA8185627}"/>
                </a:ext>
              </a:extLst>
            </p:cNvPr>
            <p:cNvSpPr txBox="1"/>
            <p:nvPr/>
          </p:nvSpPr>
          <p:spPr>
            <a:xfrm>
              <a:off x="5457383" y="9206515"/>
              <a:ext cx="6561065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0" u="none" strike="noStrike" dirty="0">
                  <a:solidFill>
                    <a:srgbClr val="2A2F52"/>
                  </a:solidFill>
                  <a:effectLst/>
                  <a:latin typeface="+mj-lt"/>
                </a:rPr>
                <a:t>Ставка НДФЛ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CF0B00D-B7FE-7E96-333D-960E76E5F8D9}"/>
                </a:ext>
              </a:extLst>
            </p:cNvPr>
            <p:cNvSpPr txBox="1"/>
            <p:nvPr/>
          </p:nvSpPr>
          <p:spPr>
            <a:xfrm>
              <a:off x="10143242" y="9234192"/>
              <a:ext cx="12383643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 fontAlgn="b"/>
              <a:r>
                <a:rPr lang="ru-RU" b="1" i="0" u="none" strike="noStrike" dirty="0">
                  <a:solidFill>
                    <a:srgbClr val="2A2F52"/>
                  </a:solidFill>
                  <a:effectLst/>
                  <a:latin typeface="+mj-lt"/>
                </a:rPr>
                <a:t>Применение ставки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B73344-1038-E9E4-8BC4-BAE075C66C5F}"/>
                </a:ext>
              </a:extLst>
            </p:cNvPr>
            <p:cNvSpPr txBox="1"/>
            <p:nvPr/>
          </p:nvSpPr>
          <p:spPr>
            <a:xfrm>
              <a:off x="1017418" y="10059763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До 5 млн руб. включительно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4212A9-978E-91B3-4E03-6B066FC98ADC}"/>
                </a:ext>
              </a:extLst>
            </p:cNvPr>
            <p:cNvSpPr txBox="1"/>
            <p:nvPr/>
          </p:nvSpPr>
          <p:spPr>
            <a:xfrm>
              <a:off x="1013940" y="10951414"/>
              <a:ext cx="5972586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Свыше 5 млн руб.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3795015-25B8-623A-95E1-85109B1B6939}"/>
                </a:ext>
              </a:extLst>
            </p:cNvPr>
            <p:cNvSpPr txBox="1"/>
            <p:nvPr/>
          </p:nvSpPr>
          <p:spPr>
            <a:xfrm>
              <a:off x="7163035" y="10082380"/>
              <a:ext cx="3084192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13%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56CBBD4-1BA2-E782-7962-63A59789D7BB}"/>
                </a:ext>
              </a:extLst>
            </p:cNvPr>
            <p:cNvSpPr txBox="1"/>
            <p:nvPr/>
          </p:nvSpPr>
          <p:spPr>
            <a:xfrm>
              <a:off x="7156080" y="10952483"/>
              <a:ext cx="3107547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algn="ctr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15%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5A4EFA-2628-EBC3-3897-09C364092979}"/>
                </a:ext>
              </a:extLst>
            </p:cNvPr>
            <p:cNvSpPr txBox="1"/>
            <p:nvPr/>
          </p:nvSpPr>
          <p:spPr>
            <a:xfrm>
              <a:off x="10534513" y="10075763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Ко всей сумме дохода в этом диапазоне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BC15A0-F07E-F932-76D2-86F175CE6CD0}"/>
                </a:ext>
              </a:extLst>
            </p:cNvPr>
            <p:cNvSpPr txBox="1"/>
            <p:nvPr/>
          </p:nvSpPr>
          <p:spPr>
            <a:xfrm>
              <a:off x="10543483" y="10985002"/>
              <a:ext cx="11683459" cy="363176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lvl="0" fontAlgn="b"/>
              <a:r>
                <a:rPr lang="ru-RU" b="0" i="0" u="none" strike="noStrike" dirty="0">
                  <a:solidFill>
                    <a:srgbClr val="000000"/>
                  </a:solidFill>
                  <a:effectLst/>
                  <a:latin typeface="+mj-lt"/>
                </a:rPr>
                <a:t>Только к части дохода, превышающей 5 млн руб. </a:t>
              </a:r>
            </a:p>
          </p:txBody>
        </p: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6CF1C655-8991-EFE4-4253-2C3D29E133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7034" y="8774083"/>
              <a:ext cx="0" cy="3113117"/>
            </a:xfrm>
            <a:prstGeom prst="line">
              <a:avLst/>
            </a:prstGeom>
            <a:noFill/>
            <a:ln w="5715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E984BA8-EB0C-16BF-CD44-05DBEE549D7D}"/>
              </a:ext>
            </a:extLst>
          </p:cNvPr>
          <p:cNvCxnSpPr>
            <a:cxnSpLocks/>
          </p:cNvCxnSpPr>
          <p:nvPr/>
        </p:nvCxnSpPr>
        <p:spPr>
          <a:xfrm flipV="1">
            <a:off x="10196098" y="8683315"/>
            <a:ext cx="0" cy="3372791"/>
          </a:xfrm>
          <a:prstGeom prst="line">
            <a:avLst/>
          </a:prstGeom>
          <a:noFill/>
          <a:ln w="571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206463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Овал 83">
            <a:extLst>
              <a:ext uri="{FF2B5EF4-FFF2-40B4-BE49-F238E27FC236}">
                <a16:creationId xmlns:a16="http://schemas.microsoft.com/office/drawing/2014/main" id="{3238B235-C7EC-A834-E7B2-5CA736F0F4D1}"/>
              </a:ext>
            </a:extLst>
          </p:cNvPr>
          <p:cNvSpPr/>
          <p:nvPr/>
        </p:nvSpPr>
        <p:spPr>
          <a:xfrm>
            <a:off x="19467378" y="8036573"/>
            <a:ext cx="7595988" cy="7187660"/>
          </a:xfrm>
          <a:prstGeom prst="ellipse">
            <a:avLst/>
          </a:prstGeom>
          <a:gradFill flip="none" rotWithShape="1">
            <a:gsLst>
              <a:gs pos="100000">
                <a:srgbClr val="F9F9F9">
                  <a:alpha val="0"/>
                </a:srgbClr>
              </a:gs>
              <a:gs pos="0">
                <a:srgbClr val="D0D0E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17B36B35-D4F0-278F-7E19-9AB76E93D965}"/>
              </a:ext>
            </a:extLst>
          </p:cNvPr>
          <p:cNvSpPr/>
          <p:nvPr/>
        </p:nvSpPr>
        <p:spPr>
          <a:xfrm>
            <a:off x="18609179" y="2126022"/>
            <a:ext cx="3811412" cy="1877276"/>
          </a:xfrm>
          <a:prstGeom prst="roundRect">
            <a:avLst>
              <a:gd name="adj" fmla="val 8549"/>
            </a:avLst>
          </a:prstGeom>
          <a:solidFill>
            <a:srgbClr val="D0D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A32C769-086A-416A-86A1-42D8DDCEDCBD}"/>
              </a:ext>
            </a:extLst>
          </p:cNvPr>
          <p:cNvSpPr/>
          <p:nvPr/>
        </p:nvSpPr>
        <p:spPr>
          <a:xfrm>
            <a:off x="597540" y="8467412"/>
            <a:ext cx="21823048" cy="2061667"/>
          </a:xfrm>
          <a:prstGeom prst="roundRect">
            <a:avLst>
              <a:gd name="adj" fmla="val 10250"/>
            </a:avLst>
          </a:prstGeom>
          <a:solidFill>
            <a:srgbClr val="F9F9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FD28D6F-0136-2A05-D574-54757F358BDD}"/>
              </a:ext>
            </a:extLst>
          </p:cNvPr>
          <p:cNvSpPr/>
          <p:nvPr/>
        </p:nvSpPr>
        <p:spPr>
          <a:xfrm>
            <a:off x="472024" y="6234312"/>
            <a:ext cx="21948567" cy="2161476"/>
          </a:xfrm>
          <a:prstGeom prst="roundRect">
            <a:avLst>
              <a:gd name="adj" fmla="val 10250"/>
            </a:avLst>
          </a:prstGeom>
          <a:solidFill>
            <a:srgbClr val="F9F9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9DBA32DB-D077-7134-370F-3F805A76B94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65372" y="13029846"/>
            <a:ext cx="291927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8" name="Подзаголовок">
            <a:extLst>
              <a:ext uri="{FF2B5EF4-FFF2-40B4-BE49-F238E27FC236}">
                <a16:creationId xmlns:a16="http://schemas.microsoft.com/office/drawing/2014/main" id="{BE862FC9-DAC4-3775-C865-330006DDB56C}"/>
              </a:ext>
            </a:extLst>
          </p:cNvPr>
          <p:cNvSpPr txBox="1"/>
          <p:nvPr/>
        </p:nvSpPr>
        <p:spPr>
          <a:xfrm>
            <a:off x="770400" y="612000"/>
            <a:ext cx="215273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4800"/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2"/>
                </a:solidFill>
              </a:rPr>
              <a:t>Наиболее популярный метод – непроизводственная премия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689C773-AA65-4655-2AED-2757A6E804A3}"/>
              </a:ext>
            </a:extLst>
          </p:cNvPr>
          <p:cNvSpPr/>
          <p:nvPr/>
        </p:nvSpPr>
        <p:spPr>
          <a:xfrm>
            <a:off x="598488" y="2100158"/>
            <a:ext cx="4588361" cy="1877276"/>
          </a:xfrm>
          <a:prstGeom prst="roundRect">
            <a:avLst>
              <a:gd name="adj" fmla="val 4490"/>
            </a:avLst>
          </a:prstGeom>
          <a:solidFill>
            <a:srgbClr val="D0D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DECEF56-73D6-F2AB-005A-D5F9A1EEA716}"/>
              </a:ext>
            </a:extLst>
          </p:cNvPr>
          <p:cNvSpPr/>
          <p:nvPr/>
        </p:nvSpPr>
        <p:spPr>
          <a:xfrm>
            <a:off x="5293948" y="2106642"/>
            <a:ext cx="4953354" cy="1877276"/>
          </a:xfrm>
          <a:prstGeom prst="roundRect">
            <a:avLst>
              <a:gd name="adj" fmla="val 6519"/>
            </a:avLst>
          </a:prstGeom>
          <a:solidFill>
            <a:srgbClr val="D0D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E884873-DE93-9220-6845-408729339348}"/>
              </a:ext>
            </a:extLst>
          </p:cNvPr>
          <p:cNvSpPr/>
          <p:nvPr/>
        </p:nvSpPr>
        <p:spPr>
          <a:xfrm>
            <a:off x="598487" y="4202826"/>
            <a:ext cx="21822104" cy="1949493"/>
          </a:xfrm>
          <a:prstGeom prst="roundRect">
            <a:avLst>
              <a:gd name="adj" fmla="val 10250"/>
            </a:avLst>
          </a:prstGeom>
          <a:solidFill>
            <a:srgbClr val="F9F9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7298397-2953-5DB6-5F07-5AC34EA445EB}"/>
              </a:ext>
            </a:extLst>
          </p:cNvPr>
          <p:cNvCxnSpPr>
            <a:cxnSpLocks/>
          </p:cNvCxnSpPr>
          <p:nvPr/>
        </p:nvCxnSpPr>
        <p:spPr>
          <a:xfrm>
            <a:off x="5238981" y="3901686"/>
            <a:ext cx="0" cy="7927747"/>
          </a:xfrm>
          <a:prstGeom prst="line">
            <a:avLst/>
          </a:prstGeom>
          <a:noFill/>
          <a:ln w="762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0FC9684-CE33-46E0-5535-D34446FA3CF9}"/>
              </a:ext>
            </a:extLst>
          </p:cNvPr>
          <p:cNvCxnSpPr>
            <a:cxnSpLocks/>
          </p:cNvCxnSpPr>
          <p:nvPr/>
        </p:nvCxnSpPr>
        <p:spPr>
          <a:xfrm>
            <a:off x="10296585" y="3983918"/>
            <a:ext cx="0" cy="7927747"/>
          </a:xfrm>
          <a:prstGeom prst="line">
            <a:avLst/>
          </a:prstGeom>
          <a:noFill/>
          <a:ln w="762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CC4928D-B2FD-7A73-8036-538CF78F5819}"/>
              </a:ext>
            </a:extLst>
          </p:cNvPr>
          <p:cNvCxnSpPr>
            <a:cxnSpLocks/>
          </p:cNvCxnSpPr>
          <p:nvPr/>
        </p:nvCxnSpPr>
        <p:spPr>
          <a:xfrm>
            <a:off x="14432834" y="3901686"/>
            <a:ext cx="0" cy="7711916"/>
          </a:xfrm>
          <a:prstGeom prst="line">
            <a:avLst/>
          </a:prstGeom>
          <a:noFill/>
          <a:ln w="762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5E8942-06C1-F0D2-1418-DC9DE01FF2D9}"/>
              </a:ext>
            </a:extLst>
          </p:cNvPr>
          <p:cNvSpPr txBox="1"/>
          <p:nvPr/>
        </p:nvSpPr>
        <p:spPr>
          <a:xfrm>
            <a:off x="523593" y="2870761"/>
            <a:ext cx="4589362" cy="38779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A2F52"/>
                </a:solidFill>
              </a:rPr>
              <a:t>Метод</a:t>
            </a:r>
            <a:endParaRPr lang="ru-RU" sz="2400" dirty="0">
              <a:solidFill>
                <a:srgbClr val="2A2F5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B612E-79D6-E890-BD25-1053AF904EED}"/>
              </a:ext>
            </a:extLst>
          </p:cNvPr>
          <p:cNvSpPr txBox="1"/>
          <p:nvPr/>
        </p:nvSpPr>
        <p:spPr>
          <a:xfrm>
            <a:off x="5495861" y="2448343"/>
            <a:ext cx="4382583" cy="120032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Включается в расходы </a:t>
            </a:r>
            <a:br>
              <a:rPr lang="ru-RU" sz="2400" b="1" u="none" strike="noStrike" dirty="0">
                <a:solidFill>
                  <a:srgbClr val="2A2F52"/>
                </a:solidFill>
                <a:effectLst/>
              </a:rPr>
            </a:b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на оплату труда </a:t>
            </a:r>
            <a:br>
              <a:rPr lang="ru-RU" sz="2400" b="1" u="none" strike="noStrike" dirty="0">
                <a:solidFill>
                  <a:srgbClr val="2A2F52"/>
                </a:solidFill>
                <a:effectLst/>
              </a:rPr>
            </a:b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для прибыли</a:t>
            </a:r>
            <a:endParaRPr lang="ru-RU" sz="2400" b="1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E055CCC-A157-3FF8-BB4F-4E4B1F1DE1A5}"/>
              </a:ext>
            </a:extLst>
          </p:cNvPr>
          <p:cNvSpPr/>
          <p:nvPr/>
        </p:nvSpPr>
        <p:spPr>
          <a:xfrm>
            <a:off x="10313121" y="2116908"/>
            <a:ext cx="4096992" cy="1877276"/>
          </a:xfrm>
          <a:prstGeom prst="roundRect">
            <a:avLst>
              <a:gd name="adj" fmla="val 7196"/>
            </a:avLst>
          </a:prstGeom>
          <a:solidFill>
            <a:srgbClr val="D0D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F7FD5D-8DF5-1525-B32F-A2766387020F}"/>
              </a:ext>
            </a:extLst>
          </p:cNvPr>
          <p:cNvSpPr txBox="1"/>
          <p:nvPr/>
        </p:nvSpPr>
        <p:spPr>
          <a:xfrm>
            <a:off x="10683001" y="2484917"/>
            <a:ext cx="4611255" cy="120032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Требуется ли оформление </a:t>
            </a:r>
            <a:br>
              <a:rPr lang="ru-RU" sz="2400" b="1" u="none" strike="noStrike" dirty="0">
                <a:solidFill>
                  <a:srgbClr val="2A2F52"/>
                </a:solidFill>
                <a:effectLst/>
              </a:rPr>
            </a:b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в ЛНА и ТД</a:t>
            </a:r>
            <a:endParaRPr lang="ru-RU" sz="2400" b="1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CE39426-AD7B-B925-2BC6-F4F0566EB71C}"/>
              </a:ext>
            </a:extLst>
          </p:cNvPr>
          <p:cNvSpPr/>
          <p:nvPr/>
        </p:nvSpPr>
        <p:spPr>
          <a:xfrm>
            <a:off x="14496180" y="2116908"/>
            <a:ext cx="4026932" cy="1877276"/>
          </a:xfrm>
          <a:prstGeom prst="roundRect">
            <a:avLst>
              <a:gd name="adj" fmla="val 8098"/>
            </a:avLst>
          </a:prstGeom>
          <a:solidFill>
            <a:srgbClr val="D0D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F725EBF-6645-2301-3DB2-7EF90DC3F17D}"/>
              </a:ext>
            </a:extLst>
          </p:cNvPr>
          <p:cNvCxnSpPr>
            <a:cxnSpLocks/>
          </p:cNvCxnSpPr>
          <p:nvPr/>
        </p:nvCxnSpPr>
        <p:spPr>
          <a:xfrm>
            <a:off x="18831210" y="4291377"/>
            <a:ext cx="0" cy="7927747"/>
          </a:xfrm>
          <a:prstGeom prst="line">
            <a:avLst/>
          </a:prstGeom>
          <a:noFill/>
          <a:ln w="7620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Знак ''плюс'' 33">
            <a:extLst>
              <a:ext uri="{FF2B5EF4-FFF2-40B4-BE49-F238E27FC236}">
                <a16:creationId xmlns:a16="http://schemas.microsoft.com/office/drawing/2014/main" id="{2BF13A27-3D25-9578-7892-F0A322F8403B}"/>
              </a:ext>
            </a:extLst>
          </p:cNvPr>
          <p:cNvSpPr/>
          <p:nvPr/>
        </p:nvSpPr>
        <p:spPr>
          <a:xfrm>
            <a:off x="7211873" y="4674630"/>
            <a:ext cx="979181" cy="979181"/>
          </a:xfrm>
          <a:prstGeom prst="mathPlus">
            <a:avLst>
              <a:gd name="adj1" fmla="val 7192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Знак ''минус'' 34">
            <a:extLst>
              <a:ext uri="{FF2B5EF4-FFF2-40B4-BE49-F238E27FC236}">
                <a16:creationId xmlns:a16="http://schemas.microsoft.com/office/drawing/2014/main" id="{6A05FC25-504B-E254-756B-31B24091DD3B}"/>
              </a:ext>
            </a:extLst>
          </p:cNvPr>
          <p:cNvSpPr/>
          <p:nvPr/>
        </p:nvSpPr>
        <p:spPr>
          <a:xfrm>
            <a:off x="7360493" y="9087559"/>
            <a:ext cx="891399" cy="891399"/>
          </a:xfrm>
          <a:prstGeom prst="mathMinus">
            <a:avLst>
              <a:gd name="adj1" fmla="val 8328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20A8C1-7E0F-E49C-96A6-23AEF13624E0}"/>
              </a:ext>
            </a:extLst>
          </p:cNvPr>
          <p:cNvSpPr txBox="1"/>
          <p:nvPr/>
        </p:nvSpPr>
        <p:spPr>
          <a:xfrm>
            <a:off x="885387" y="4727785"/>
            <a:ext cx="4167347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rtl="0" fontAlgn="ctr">
              <a:lnSpc>
                <a:spcPct val="100000"/>
              </a:lnSpc>
            </a:pPr>
            <a:r>
              <a:rPr lang="ru-RU" b="1" u="none" strike="noStrike" dirty="0">
                <a:solidFill>
                  <a:srgbClr val="2A2F52"/>
                </a:solidFill>
                <a:effectLst/>
              </a:rPr>
              <a:t>Установление </a:t>
            </a:r>
          </a:p>
          <a:p>
            <a:pPr lvl="0" algn="l" rtl="0" fontAlgn="ctr">
              <a:lnSpc>
                <a:spcPct val="100000"/>
              </a:lnSpc>
            </a:pPr>
            <a:r>
              <a:rPr lang="ru-RU" b="1" u="none" strike="noStrike" dirty="0">
                <a:solidFill>
                  <a:srgbClr val="2A2F52"/>
                </a:solidFill>
                <a:effectLst/>
              </a:rPr>
              <a:t>постоянной надбавки</a:t>
            </a:r>
            <a:endParaRPr lang="ru-RU" b="1" i="0" u="none" strike="noStrike" dirty="0">
              <a:solidFill>
                <a:srgbClr val="2A2F5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2F2C79-8268-3B41-B4FC-0BDECB152BB9}"/>
              </a:ext>
            </a:extLst>
          </p:cNvPr>
          <p:cNvSpPr txBox="1"/>
          <p:nvPr/>
        </p:nvSpPr>
        <p:spPr>
          <a:xfrm>
            <a:off x="873229" y="6492696"/>
            <a:ext cx="4191663" cy="14465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rtl="0" fontAlgn="ctr">
              <a:lnSpc>
                <a:spcPct val="100000"/>
              </a:lnSpc>
            </a:pPr>
            <a:r>
              <a:rPr lang="ru-RU" b="1" u="none" strike="noStrike" dirty="0">
                <a:solidFill>
                  <a:srgbClr val="2A2F52"/>
                </a:solidFill>
                <a:effectLst/>
              </a:rPr>
              <a:t>Установление суммы оклада в трудовом договоре после вычета НДФЛ  </a:t>
            </a:r>
            <a:endParaRPr lang="ru-RU" b="1" i="0" u="none" strike="noStrike" dirty="0">
              <a:solidFill>
                <a:srgbClr val="2A2F5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13202F-9D6C-FA65-1BE8-A4AA63E08B27}"/>
              </a:ext>
            </a:extLst>
          </p:cNvPr>
          <p:cNvSpPr txBox="1"/>
          <p:nvPr/>
        </p:nvSpPr>
        <p:spPr>
          <a:xfrm>
            <a:off x="779157" y="8911560"/>
            <a:ext cx="4333798" cy="110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rtl="0" fontAlgn="ctr">
              <a:lnSpc>
                <a:spcPct val="100000"/>
              </a:lnSpc>
            </a:pPr>
            <a:r>
              <a:rPr lang="ru-RU" b="1" u="none" strike="noStrike" dirty="0">
                <a:solidFill>
                  <a:srgbClr val="2A2F52"/>
                </a:solidFill>
                <a:effectLst/>
              </a:rPr>
              <a:t>Непроизводственная премия (компенсация НДФЛ) </a:t>
            </a:r>
            <a:endParaRPr lang="ru-RU" b="1" i="0" u="none" strike="noStrike" dirty="0">
              <a:solidFill>
                <a:srgbClr val="2A2F52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2" name="Знак ''плюс'' 41">
            <a:extLst>
              <a:ext uri="{FF2B5EF4-FFF2-40B4-BE49-F238E27FC236}">
                <a16:creationId xmlns:a16="http://schemas.microsoft.com/office/drawing/2014/main" id="{F225197F-AB79-2C25-7D89-B659904FB8BC}"/>
              </a:ext>
            </a:extLst>
          </p:cNvPr>
          <p:cNvSpPr/>
          <p:nvPr/>
        </p:nvSpPr>
        <p:spPr>
          <a:xfrm>
            <a:off x="7272425" y="6862453"/>
            <a:ext cx="979181" cy="979181"/>
          </a:xfrm>
          <a:prstGeom prst="mathPlus">
            <a:avLst>
              <a:gd name="adj1" fmla="val 7192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Знак ''плюс'' 46">
            <a:extLst>
              <a:ext uri="{FF2B5EF4-FFF2-40B4-BE49-F238E27FC236}">
                <a16:creationId xmlns:a16="http://schemas.microsoft.com/office/drawing/2014/main" id="{92CA6981-52AF-5C6A-A56E-9D10BC9370A7}"/>
              </a:ext>
            </a:extLst>
          </p:cNvPr>
          <p:cNvSpPr/>
          <p:nvPr/>
        </p:nvSpPr>
        <p:spPr>
          <a:xfrm>
            <a:off x="11883863" y="4717823"/>
            <a:ext cx="979181" cy="979181"/>
          </a:xfrm>
          <a:prstGeom prst="mathPlus">
            <a:avLst>
              <a:gd name="adj1" fmla="val 7192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Знак ''минус'' 47">
            <a:extLst>
              <a:ext uri="{FF2B5EF4-FFF2-40B4-BE49-F238E27FC236}">
                <a16:creationId xmlns:a16="http://schemas.microsoft.com/office/drawing/2014/main" id="{86E186C3-EB39-8FB8-FB20-7F1ABDAA228B}"/>
              </a:ext>
            </a:extLst>
          </p:cNvPr>
          <p:cNvSpPr/>
          <p:nvPr/>
        </p:nvSpPr>
        <p:spPr>
          <a:xfrm>
            <a:off x="11971645" y="9128157"/>
            <a:ext cx="891399" cy="891399"/>
          </a:xfrm>
          <a:prstGeom prst="mathMinus">
            <a:avLst>
              <a:gd name="adj1" fmla="val 8328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Знак ''плюс'' 48">
            <a:extLst>
              <a:ext uri="{FF2B5EF4-FFF2-40B4-BE49-F238E27FC236}">
                <a16:creationId xmlns:a16="http://schemas.microsoft.com/office/drawing/2014/main" id="{083D9B89-EFC8-6858-F913-BDF0B9E6ED33}"/>
              </a:ext>
            </a:extLst>
          </p:cNvPr>
          <p:cNvSpPr/>
          <p:nvPr/>
        </p:nvSpPr>
        <p:spPr>
          <a:xfrm>
            <a:off x="11883863" y="6919231"/>
            <a:ext cx="979181" cy="979181"/>
          </a:xfrm>
          <a:prstGeom prst="mathPlus">
            <a:avLst>
              <a:gd name="adj1" fmla="val 7192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734ACD-8629-8ADF-3A22-0296EC1E493F}"/>
              </a:ext>
            </a:extLst>
          </p:cNvPr>
          <p:cNvSpPr txBox="1"/>
          <p:nvPr/>
        </p:nvSpPr>
        <p:spPr>
          <a:xfrm>
            <a:off x="14517868" y="2824713"/>
            <a:ext cx="4005244" cy="4616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ctr" fontAlgn="b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Плюсы</a:t>
            </a:r>
            <a:endParaRPr lang="ru-RU" sz="2400" b="1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F3942A-8667-C638-4F74-E37AC992E5D9}"/>
              </a:ext>
            </a:extLst>
          </p:cNvPr>
          <p:cNvSpPr txBox="1"/>
          <p:nvPr/>
        </p:nvSpPr>
        <p:spPr>
          <a:xfrm>
            <a:off x="18716935" y="2811595"/>
            <a:ext cx="3595899" cy="46166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ctr" fontAlgn="b">
              <a:lnSpc>
                <a:spcPct val="100000"/>
              </a:lnSpc>
            </a:pPr>
            <a:r>
              <a:rPr lang="ru-RU" sz="2400" b="1" u="none" strike="noStrike" dirty="0">
                <a:solidFill>
                  <a:srgbClr val="2A2F52"/>
                </a:solidFill>
                <a:effectLst/>
              </a:rPr>
              <a:t>Минусы</a:t>
            </a:r>
            <a:endParaRPr lang="ru-RU" sz="2400" b="1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2F3C83-A2F4-F114-4136-D6B81DCC189E}"/>
              </a:ext>
            </a:extLst>
          </p:cNvPr>
          <p:cNvSpPr txBox="1"/>
          <p:nvPr/>
        </p:nvSpPr>
        <p:spPr>
          <a:xfrm>
            <a:off x="14833416" y="4779499"/>
            <a:ext cx="3780345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>
              <a:lnSpc>
                <a:spcPct val="100000"/>
              </a:lnSpc>
            </a:pPr>
            <a:r>
              <a:rPr lang="ru-RU" u="none" strike="noStrike" dirty="0">
                <a:solidFill>
                  <a:srgbClr val="2A2F52"/>
                </a:solidFill>
                <a:effectLst/>
              </a:rPr>
              <a:t>Гибкость </a:t>
            </a:r>
            <a:br>
              <a:rPr lang="ru-RU" u="none" strike="noStrike" dirty="0">
                <a:solidFill>
                  <a:srgbClr val="2A2F52"/>
                </a:solidFill>
                <a:effectLst/>
              </a:rPr>
            </a:br>
            <a:r>
              <a:rPr lang="ru-RU" u="none" strike="noStrike" dirty="0">
                <a:solidFill>
                  <a:srgbClr val="2A2F52"/>
                </a:solidFill>
                <a:effectLst/>
              </a:rPr>
              <a:t>(срок, сотрудники)</a:t>
            </a:r>
            <a:endParaRPr lang="ru-RU" b="0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A4299B6-7874-1258-AA8E-8179DAF86D5C}"/>
              </a:ext>
            </a:extLst>
          </p:cNvPr>
          <p:cNvSpPr txBox="1"/>
          <p:nvPr/>
        </p:nvSpPr>
        <p:spPr>
          <a:xfrm>
            <a:off x="14829175" y="6941617"/>
            <a:ext cx="3598024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>
              <a:lnSpc>
                <a:spcPct val="100000"/>
              </a:lnSpc>
            </a:pPr>
            <a:r>
              <a:rPr lang="ru-RU" u="none" strike="noStrike" dirty="0">
                <a:solidFill>
                  <a:srgbClr val="2A2F52"/>
                </a:solidFill>
                <a:effectLst/>
              </a:rPr>
              <a:t>Индивидуальный подход</a:t>
            </a:r>
            <a:endParaRPr lang="ru-RU" b="0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AF5410D-55F3-EA49-94E5-AC94C5E9BB77}"/>
              </a:ext>
            </a:extLst>
          </p:cNvPr>
          <p:cNvSpPr txBox="1"/>
          <p:nvPr/>
        </p:nvSpPr>
        <p:spPr>
          <a:xfrm>
            <a:off x="14833416" y="9210680"/>
            <a:ext cx="3073722" cy="36317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/>
            <a:r>
              <a:rPr lang="ru-RU" u="none" strike="noStrike" dirty="0">
                <a:solidFill>
                  <a:srgbClr val="2A2F52"/>
                </a:solidFill>
                <a:effectLst/>
              </a:rPr>
              <a:t>Высокая точность</a:t>
            </a:r>
            <a:endParaRPr lang="ru-RU" b="0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699CE0A-50F5-6169-BA8A-FC0229218C33}"/>
              </a:ext>
            </a:extLst>
          </p:cNvPr>
          <p:cNvSpPr txBox="1"/>
          <p:nvPr/>
        </p:nvSpPr>
        <p:spPr>
          <a:xfrm>
            <a:off x="18993755" y="4991969"/>
            <a:ext cx="3265910" cy="4308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>
              <a:lnSpc>
                <a:spcPct val="100000"/>
              </a:lnSpc>
            </a:pPr>
            <a:r>
              <a:rPr lang="ru-RU" u="none" strike="noStrike" dirty="0">
                <a:solidFill>
                  <a:srgbClr val="2A2F52"/>
                </a:solidFill>
                <a:effectLst/>
              </a:rPr>
              <a:t>Неточность расчета</a:t>
            </a:r>
            <a:endParaRPr lang="ru-RU" b="0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2174B9-EAEE-DDB0-88F9-4138D2FD8D95}"/>
              </a:ext>
            </a:extLst>
          </p:cNvPr>
          <p:cNvSpPr txBox="1"/>
          <p:nvPr/>
        </p:nvSpPr>
        <p:spPr>
          <a:xfrm>
            <a:off x="18908247" y="6914181"/>
            <a:ext cx="3598024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>
              <a:lnSpc>
                <a:spcPct val="100000"/>
              </a:lnSpc>
            </a:pPr>
            <a:r>
              <a:rPr lang="ru-RU" u="none" strike="noStrike" dirty="0">
                <a:solidFill>
                  <a:srgbClr val="2A2F52"/>
                </a:solidFill>
                <a:effectLst/>
              </a:rPr>
              <a:t>Высокая сложность расчета, неточность</a:t>
            </a:r>
            <a:endParaRPr lang="ru-RU" b="0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D41631-75DC-2E98-7621-150440E17549}"/>
              </a:ext>
            </a:extLst>
          </p:cNvPr>
          <p:cNvSpPr txBox="1"/>
          <p:nvPr/>
        </p:nvSpPr>
        <p:spPr>
          <a:xfrm>
            <a:off x="18999140" y="9007547"/>
            <a:ext cx="3073722" cy="76944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pPr lvl="0" algn="l" fontAlgn="b">
              <a:lnSpc>
                <a:spcPct val="100000"/>
              </a:lnSpc>
            </a:pPr>
            <a:r>
              <a:rPr lang="ru-RU" u="none" strike="noStrike" dirty="0">
                <a:solidFill>
                  <a:srgbClr val="2A2F52"/>
                </a:solidFill>
                <a:effectLst/>
              </a:rPr>
              <a:t>Ручной расчет, высокая сложность</a:t>
            </a:r>
            <a:endParaRPr lang="ru-RU" b="0" i="0" u="none" strike="noStrike" dirty="0">
              <a:solidFill>
                <a:srgbClr val="2A2F5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62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9DBA32DB-D077-7134-370F-3F805A76B94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65372" y="13029846"/>
            <a:ext cx="291927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B1D10C0-3EB3-CD7B-712B-14E603DA49D2}"/>
              </a:ext>
            </a:extLst>
          </p:cNvPr>
          <p:cNvGrpSpPr/>
          <p:nvPr/>
        </p:nvGrpSpPr>
        <p:grpSpPr>
          <a:xfrm>
            <a:off x="2303836" y="4914555"/>
            <a:ext cx="18531678" cy="1569660"/>
            <a:chOff x="1118629" y="2534676"/>
            <a:chExt cx="18531678" cy="156966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77A6D528-9A96-6942-C20E-C5FA003D81A1}"/>
                </a:ext>
              </a:extLst>
            </p:cNvPr>
            <p:cNvSpPr/>
            <p:nvPr/>
          </p:nvSpPr>
          <p:spPr>
            <a:xfrm>
              <a:off x="1118629" y="2618733"/>
              <a:ext cx="1401547" cy="1401547"/>
            </a:xfrm>
            <a:prstGeom prst="ellipse">
              <a:avLst/>
            </a:prstGeom>
            <a:gradFill flip="none" rotWithShape="1">
              <a:gsLst>
                <a:gs pos="25000">
                  <a:srgbClr val="D0D0EF"/>
                </a:gs>
                <a:gs pos="100000">
                  <a:srgbClr val="F9F9F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6FBBE9-C094-3735-40CF-5C03C2851D0D}"/>
                </a:ext>
              </a:extLst>
            </p:cNvPr>
            <p:cNvSpPr txBox="1"/>
            <p:nvPr/>
          </p:nvSpPr>
          <p:spPr>
            <a:xfrm>
              <a:off x="1374858" y="3048279"/>
              <a:ext cx="889088" cy="6340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2A2F52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855E7-0736-21F5-E824-93F860DCCBA8}"/>
                </a:ext>
              </a:extLst>
            </p:cNvPr>
            <p:cNvSpPr txBox="1"/>
            <p:nvPr/>
          </p:nvSpPr>
          <p:spPr>
            <a:xfrm>
              <a:off x="3033535" y="2534676"/>
              <a:ext cx="16616772" cy="156966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dirty="0">
                  <a:solidFill>
                    <a:srgbClr val="2A2F52"/>
                  </a:solidFill>
                </a:rPr>
                <a:t>Полная компенсация разницы в НДФЛ потребует от работодателя начисления дохода, </a:t>
              </a:r>
              <a:r>
                <a:rPr lang="ru-RU" sz="3200" dirty="0">
                  <a:solidFill>
                    <a:srgbClr val="2A2F52"/>
                  </a:solidFill>
                  <a:highlight>
                    <a:srgbClr val="D0D0EF"/>
                  </a:highlight>
                </a:rPr>
                <a:t>превышающего саму «потерю» сотрудника</a:t>
              </a:r>
              <a:r>
                <a:rPr lang="ru-RU" sz="3200" dirty="0">
                  <a:solidFill>
                    <a:srgbClr val="2A2F52"/>
                  </a:solidFill>
                </a:rPr>
                <a:t>, </a:t>
              </a:r>
              <a:br>
                <a:rPr lang="ru-RU" sz="3200" dirty="0">
                  <a:solidFill>
                    <a:srgbClr val="2A2F52"/>
                  </a:solidFill>
                </a:rPr>
              </a:br>
              <a:r>
                <a:rPr lang="ru-RU" sz="3200" dirty="0">
                  <a:solidFill>
                    <a:srgbClr val="2A2F52"/>
                  </a:solidFill>
                </a:rPr>
                <a:t>так как с данного дохода также будет удержан НДФЛ.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70F113-7993-32FC-3367-24492250E8B5}"/>
              </a:ext>
            </a:extLst>
          </p:cNvPr>
          <p:cNvSpPr txBox="1"/>
          <p:nvPr/>
        </p:nvSpPr>
        <p:spPr>
          <a:xfrm>
            <a:off x="2303836" y="2883721"/>
            <a:ext cx="12210584" cy="6832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A2F52"/>
                </a:solidFill>
              </a:rPr>
              <a:t>Важные особенности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68A308-2D7A-B294-6CBD-0CCFF3798CFE}"/>
              </a:ext>
            </a:extLst>
          </p:cNvPr>
          <p:cNvGrpSpPr/>
          <p:nvPr/>
        </p:nvGrpSpPr>
        <p:grpSpPr>
          <a:xfrm>
            <a:off x="2303836" y="7669621"/>
            <a:ext cx="18531678" cy="1401547"/>
            <a:chOff x="1118629" y="2618733"/>
            <a:chExt cx="18531678" cy="1401547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FB37561-03B8-0F62-A54E-5F973CABD344}"/>
                </a:ext>
              </a:extLst>
            </p:cNvPr>
            <p:cNvSpPr/>
            <p:nvPr/>
          </p:nvSpPr>
          <p:spPr>
            <a:xfrm>
              <a:off x="1118629" y="2618733"/>
              <a:ext cx="1401547" cy="1401547"/>
            </a:xfrm>
            <a:prstGeom prst="ellipse">
              <a:avLst/>
            </a:prstGeom>
            <a:gradFill flip="none" rotWithShape="1">
              <a:gsLst>
                <a:gs pos="25000">
                  <a:srgbClr val="D0D0EF"/>
                </a:gs>
                <a:gs pos="100000">
                  <a:srgbClr val="F9F9F9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C94614-DB87-05A1-0316-E5C15349CE1B}"/>
                </a:ext>
              </a:extLst>
            </p:cNvPr>
            <p:cNvSpPr txBox="1"/>
            <p:nvPr/>
          </p:nvSpPr>
          <p:spPr>
            <a:xfrm>
              <a:off x="1374858" y="3048279"/>
              <a:ext cx="889088" cy="6340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2A2F52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58F970-7E5A-B81D-3884-DD87F8619586}"/>
                </a:ext>
              </a:extLst>
            </p:cNvPr>
            <p:cNvSpPr txBox="1"/>
            <p:nvPr/>
          </p:nvSpPr>
          <p:spPr>
            <a:xfrm>
              <a:off x="3033535" y="2780897"/>
              <a:ext cx="16616772" cy="1077218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dirty="0">
                  <a:solidFill>
                    <a:srgbClr val="2A2F52"/>
                  </a:solidFill>
                </a:rPr>
                <a:t>Денежные компенсации </a:t>
              </a:r>
              <a:r>
                <a:rPr lang="ru-RU" sz="3200" dirty="0">
                  <a:solidFill>
                    <a:srgbClr val="2A2F52"/>
                  </a:solidFill>
                  <a:highlight>
                    <a:srgbClr val="D0D0EF"/>
                  </a:highlight>
                </a:rPr>
                <a:t>увеличивают</a:t>
              </a:r>
              <a:r>
                <a:rPr lang="ru-RU" sz="3200" dirty="0">
                  <a:solidFill>
                    <a:srgbClr val="2A2F52"/>
                  </a:solidFill>
                </a:rPr>
                <a:t> налогооблагаемую </a:t>
              </a:r>
              <a:br>
                <a:rPr lang="ru-RU" sz="3200" dirty="0">
                  <a:solidFill>
                    <a:srgbClr val="2A2F52"/>
                  </a:solidFill>
                </a:rPr>
              </a:br>
              <a:r>
                <a:rPr lang="ru-RU" sz="3200" dirty="0">
                  <a:solidFill>
                    <a:srgbClr val="2A2F52"/>
                  </a:solidFill>
                </a:rPr>
                <a:t>базу для страховых взносов.</a:t>
              </a:r>
            </a:p>
          </p:txBody>
        </p:sp>
      </p:grp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022B4988-08C0-7098-3E00-409D39AB9A4D}"/>
              </a:ext>
            </a:extLst>
          </p:cNvPr>
          <p:cNvSpPr/>
          <p:nvPr/>
        </p:nvSpPr>
        <p:spPr>
          <a:xfrm>
            <a:off x="8013538" y="3902656"/>
            <a:ext cx="18421814" cy="11969986"/>
          </a:xfrm>
          <a:custGeom>
            <a:avLst/>
            <a:gdLst>
              <a:gd name="connsiteX0" fmla="*/ 18421814 w 18421814"/>
              <a:gd name="connsiteY0" fmla="*/ 105088 h 11969986"/>
              <a:gd name="connsiteX1" fmla="*/ 15857034 w 18421814"/>
              <a:gd name="connsiteY1" fmla="*/ 171996 h 11969986"/>
              <a:gd name="connsiteX2" fmla="*/ 13916722 w 18421814"/>
              <a:gd name="connsiteY2" fmla="*/ 707254 h 11969986"/>
              <a:gd name="connsiteX3" fmla="*/ 13136136 w 18421814"/>
              <a:gd name="connsiteY3" fmla="*/ 1153303 h 11969986"/>
              <a:gd name="connsiteX4" fmla="*/ 11909502 w 18421814"/>
              <a:gd name="connsiteY4" fmla="*/ 2892893 h 11969986"/>
              <a:gd name="connsiteX5" fmla="*/ 11686478 w 18421814"/>
              <a:gd name="connsiteY5" fmla="*/ 3941108 h 11969986"/>
              <a:gd name="connsiteX6" fmla="*/ 12444761 w 18421814"/>
              <a:gd name="connsiteY6" fmla="*/ 6037537 h 11969986"/>
              <a:gd name="connsiteX7" fmla="*/ 13225346 w 18421814"/>
              <a:gd name="connsiteY7" fmla="*/ 6595098 h 11969986"/>
              <a:gd name="connsiteX8" fmla="*/ 14518887 w 18421814"/>
              <a:gd name="connsiteY8" fmla="*/ 6795820 h 11969986"/>
              <a:gd name="connsiteX9" fmla="*/ 16124663 w 18421814"/>
              <a:gd name="connsiteY9" fmla="*/ 6171352 h 11969986"/>
              <a:gd name="connsiteX10" fmla="*/ 16325385 w 18421814"/>
              <a:gd name="connsiteY10" fmla="*/ 5457674 h 11969986"/>
              <a:gd name="connsiteX11" fmla="*/ 16303082 w 18421814"/>
              <a:gd name="connsiteY11" fmla="*/ 4766298 h 11969986"/>
              <a:gd name="connsiteX12" fmla="*/ 15187961 w 18421814"/>
              <a:gd name="connsiteY12" fmla="*/ 3718084 h 11969986"/>
              <a:gd name="connsiteX13" fmla="*/ 13180741 w 18421814"/>
              <a:gd name="connsiteY13" fmla="*/ 3561967 h 11969986"/>
              <a:gd name="connsiteX14" fmla="*/ 12199434 w 18421814"/>
              <a:gd name="connsiteY14" fmla="*/ 3807293 h 11969986"/>
              <a:gd name="connsiteX15" fmla="*/ 9255512 w 18421814"/>
              <a:gd name="connsiteY15" fmla="*/ 5390767 h 11969986"/>
              <a:gd name="connsiteX16" fmla="*/ 7984273 w 18421814"/>
              <a:gd name="connsiteY16" fmla="*/ 6639703 h 11969986"/>
              <a:gd name="connsiteX17" fmla="*/ 5620214 w 18421814"/>
              <a:gd name="connsiteY17" fmla="*/ 8557713 h 11969986"/>
              <a:gd name="connsiteX18" fmla="*/ 4482790 w 18421814"/>
              <a:gd name="connsiteY18" fmla="*/ 9784347 h 11969986"/>
              <a:gd name="connsiteX19" fmla="*/ 3657600 w 18421814"/>
              <a:gd name="connsiteY19" fmla="*/ 10698747 h 11969986"/>
              <a:gd name="connsiteX20" fmla="*/ 3166946 w 18421814"/>
              <a:gd name="connsiteY20" fmla="*/ 11256308 h 11969986"/>
              <a:gd name="connsiteX21" fmla="*/ 2743200 w 18421814"/>
              <a:gd name="connsiteY21" fmla="*/ 11523937 h 11969986"/>
              <a:gd name="connsiteX22" fmla="*/ 2163336 w 18421814"/>
              <a:gd name="connsiteY22" fmla="*/ 11769264 h 11969986"/>
              <a:gd name="connsiteX23" fmla="*/ 1918009 w 18421814"/>
              <a:gd name="connsiteY23" fmla="*/ 11880776 h 11969986"/>
              <a:gd name="connsiteX24" fmla="*/ 1048214 w 18421814"/>
              <a:gd name="connsiteY24" fmla="*/ 11969986 h 11969986"/>
              <a:gd name="connsiteX25" fmla="*/ 0 w 18421814"/>
              <a:gd name="connsiteY25" fmla="*/ 11947684 h 119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21814" h="11969986">
                <a:moveTo>
                  <a:pt x="18421814" y="105088"/>
                </a:moveTo>
                <a:cubicBezTo>
                  <a:pt x="17528242" y="-73623"/>
                  <a:pt x="17908969" y="-6433"/>
                  <a:pt x="15857034" y="171996"/>
                </a:cubicBezTo>
                <a:cubicBezTo>
                  <a:pt x="15192244" y="229804"/>
                  <a:pt x="14518992" y="418843"/>
                  <a:pt x="13916722" y="707254"/>
                </a:cubicBezTo>
                <a:cubicBezTo>
                  <a:pt x="13646435" y="836687"/>
                  <a:pt x="13367767" y="963158"/>
                  <a:pt x="13136136" y="1153303"/>
                </a:cubicBezTo>
                <a:cubicBezTo>
                  <a:pt x="12427178" y="1735283"/>
                  <a:pt x="12332349" y="2102352"/>
                  <a:pt x="11909502" y="2892893"/>
                </a:cubicBezTo>
                <a:cubicBezTo>
                  <a:pt x="11835161" y="3242298"/>
                  <a:pt x="11690160" y="3583901"/>
                  <a:pt x="11686478" y="3941108"/>
                </a:cubicBezTo>
                <a:cubicBezTo>
                  <a:pt x="11679120" y="4654864"/>
                  <a:pt x="11974283" y="5496487"/>
                  <a:pt x="12444761" y="6037537"/>
                </a:cubicBezTo>
                <a:cubicBezTo>
                  <a:pt x="12654577" y="6278826"/>
                  <a:pt x="12925032" y="6485306"/>
                  <a:pt x="13225346" y="6595098"/>
                </a:cubicBezTo>
                <a:cubicBezTo>
                  <a:pt x="13635158" y="6744922"/>
                  <a:pt x="14087707" y="6728913"/>
                  <a:pt x="14518887" y="6795820"/>
                </a:cubicBezTo>
                <a:cubicBezTo>
                  <a:pt x="15295361" y="6680787"/>
                  <a:pt x="15760161" y="6873356"/>
                  <a:pt x="16124663" y="6171352"/>
                </a:cubicBezTo>
                <a:cubicBezTo>
                  <a:pt x="16238541" y="5952032"/>
                  <a:pt x="16258478" y="5695567"/>
                  <a:pt x="16325385" y="5457674"/>
                </a:cubicBezTo>
                <a:cubicBezTo>
                  <a:pt x="16317951" y="5227215"/>
                  <a:pt x="16370366" y="4986841"/>
                  <a:pt x="16303082" y="4766298"/>
                </a:cubicBezTo>
                <a:cubicBezTo>
                  <a:pt x="16137422" y="4223301"/>
                  <a:pt x="15716028" y="3887336"/>
                  <a:pt x="15187961" y="3718084"/>
                </a:cubicBezTo>
                <a:cubicBezTo>
                  <a:pt x="14690571" y="3558664"/>
                  <a:pt x="13691006" y="3573306"/>
                  <a:pt x="13180741" y="3561967"/>
                </a:cubicBezTo>
                <a:cubicBezTo>
                  <a:pt x="12853639" y="3643742"/>
                  <a:pt x="12518123" y="3697200"/>
                  <a:pt x="12199434" y="3807293"/>
                </a:cubicBezTo>
                <a:cubicBezTo>
                  <a:pt x="10994596" y="4223509"/>
                  <a:pt x="10264304" y="4570611"/>
                  <a:pt x="9255512" y="5390767"/>
                </a:cubicBezTo>
                <a:cubicBezTo>
                  <a:pt x="8794588" y="5765502"/>
                  <a:pt x="8432179" y="6249502"/>
                  <a:pt x="7984273" y="6639703"/>
                </a:cubicBezTo>
                <a:cubicBezTo>
                  <a:pt x="7219140" y="7306260"/>
                  <a:pt x="6310186" y="7813626"/>
                  <a:pt x="5620214" y="8557713"/>
                </a:cubicBezTo>
                <a:cubicBezTo>
                  <a:pt x="5241073" y="8966591"/>
                  <a:pt x="4804355" y="9328797"/>
                  <a:pt x="4482790" y="9784347"/>
                </a:cubicBezTo>
                <a:cubicBezTo>
                  <a:pt x="3667724" y="10939023"/>
                  <a:pt x="4991038" y="9115291"/>
                  <a:pt x="3657600" y="10698747"/>
                </a:cubicBezTo>
                <a:cubicBezTo>
                  <a:pt x="3608957" y="10756510"/>
                  <a:pt x="3312174" y="11133423"/>
                  <a:pt x="3166946" y="11256308"/>
                </a:cubicBezTo>
                <a:cubicBezTo>
                  <a:pt x="3070668" y="11337774"/>
                  <a:pt x="2833708" y="11481065"/>
                  <a:pt x="2743200" y="11523937"/>
                </a:cubicBezTo>
                <a:cubicBezTo>
                  <a:pt x="2553528" y="11613782"/>
                  <a:pt x="2355971" y="11685962"/>
                  <a:pt x="2163336" y="11769264"/>
                </a:cubicBezTo>
                <a:cubicBezTo>
                  <a:pt x="2080887" y="11804917"/>
                  <a:pt x="2007142" y="11869634"/>
                  <a:pt x="1918009" y="11880776"/>
                </a:cubicBezTo>
                <a:cubicBezTo>
                  <a:pt x="1390865" y="11946669"/>
                  <a:pt x="1680591" y="11914997"/>
                  <a:pt x="1048214" y="11969986"/>
                </a:cubicBezTo>
                <a:lnTo>
                  <a:pt x="0" y="11947684"/>
                </a:lnTo>
              </a:path>
            </a:pathLst>
          </a:custGeom>
          <a:noFill/>
          <a:ln w="12700" cap="flat">
            <a:solidFill>
              <a:srgbClr val="D0D0EF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44825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9575682-42C8-0244-09A3-7A4EEA7891E3}"/>
              </a:ext>
            </a:extLst>
          </p:cNvPr>
          <p:cNvSpPr/>
          <p:nvPr/>
        </p:nvSpPr>
        <p:spPr>
          <a:xfrm>
            <a:off x="979311" y="1418799"/>
            <a:ext cx="21862314" cy="10303727"/>
          </a:xfrm>
          <a:prstGeom prst="roundRect">
            <a:avLst>
              <a:gd name="adj" fmla="val 9957"/>
            </a:avLst>
          </a:prstGeom>
          <a:solidFill>
            <a:srgbClr val="D0D0E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5A4F082-D130-E303-19F0-ACE1D5B8EBD8}"/>
              </a:ext>
            </a:extLst>
          </p:cNvPr>
          <p:cNvSpPr/>
          <p:nvPr/>
        </p:nvSpPr>
        <p:spPr>
          <a:xfrm>
            <a:off x="2303835" y="4311609"/>
            <a:ext cx="1401547" cy="1401547"/>
          </a:xfrm>
          <a:prstGeom prst="ellipse">
            <a:avLst/>
          </a:prstGeom>
          <a:gradFill flip="none" rotWithShape="1">
            <a:gsLst>
              <a:gs pos="100000">
                <a:srgbClr val="D0D0EF">
                  <a:alpha val="0"/>
                </a:srgbClr>
              </a:gs>
              <a:gs pos="3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9DBA32DB-D077-7134-370F-3F805A76B94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65372" y="13029846"/>
            <a:ext cx="291927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B1D10C0-3EB3-CD7B-712B-14E603DA49D2}"/>
              </a:ext>
            </a:extLst>
          </p:cNvPr>
          <p:cNvGrpSpPr/>
          <p:nvPr/>
        </p:nvGrpSpPr>
        <p:grpSpPr>
          <a:xfrm>
            <a:off x="2560065" y="4479652"/>
            <a:ext cx="18275449" cy="1077218"/>
            <a:chOff x="1374858" y="2780897"/>
            <a:chExt cx="18275449" cy="10772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6FBBE9-C094-3735-40CF-5C03C2851D0D}"/>
                </a:ext>
              </a:extLst>
            </p:cNvPr>
            <p:cNvSpPr txBox="1"/>
            <p:nvPr/>
          </p:nvSpPr>
          <p:spPr>
            <a:xfrm>
              <a:off x="1374858" y="3048279"/>
              <a:ext cx="889088" cy="6340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2A2F52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855E7-0736-21F5-E824-93F860DCCBA8}"/>
                </a:ext>
              </a:extLst>
            </p:cNvPr>
            <p:cNvSpPr txBox="1"/>
            <p:nvPr/>
          </p:nvSpPr>
          <p:spPr>
            <a:xfrm>
              <a:off x="3033535" y="2780897"/>
              <a:ext cx="16616772" cy="1077218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dirty="0">
                  <a:solidFill>
                    <a:srgbClr val="2A2F52"/>
                  </a:solidFill>
                </a:rPr>
                <a:t>Принять принципиальное решение. Оценить риски потери кадров </a:t>
              </a:r>
              <a:br>
                <a:rPr lang="ru-RU" sz="3200" dirty="0">
                  <a:solidFill>
                    <a:srgbClr val="2A2F52"/>
                  </a:solidFill>
                </a:rPr>
              </a:br>
              <a:r>
                <a:rPr lang="ru-RU" sz="3200" dirty="0">
                  <a:solidFill>
                    <a:srgbClr val="2A2F52"/>
                  </a:solidFill>
                </a:rPr>
                <a:t>и рост фонда оплаты труда.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370F113-7993-32FC-3367-24492250E8B5}"/>
              </a:ext>
            </a:extLst>
          </p:cNvPr>
          <p:cNvSpPr txBox="1"/>
          <p:nvPr/>
        </p:nvSpPr>
        <p:spPr>
          <a:xfrm>
            <a:off x="2303836" y="2883721"/>
            <a:ext cx="12210584" cy="6832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2A2F52"/>
                </a:solidFill>
              </a:rPr>
              <a:t>Практические рекомендации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68A308-2D7A-B294-6CBD-0CCFF3798CFE}"/>
              </a:ext>
            </a:extLst>
          </p:cNvPr>
          <p:cNvGrpSpPr/>
          <p:nvPr/>
        </p:nvGrpSpPr>
        <p:grpSpPr>
          <a:xfrm>
            <a:off x="2303836" y="6296031"/>
            <a:ext cx="18531678" cy="1808769"/>
            <a:chOff x="1118629" y="2618733"/>
            <a:chExt cx="18531678" cy="1808769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1FB37561-03B8-0F62-A54E-5F973CABD344}"/>
                </a:ext>
              </a:extLst>
            </p:cNvPr>
            <p:cNvSpPr/>
            <p:nvPr/>
          </p:nvSpPr>
          <p:spPr>
            <a:xfrm>
              <a:off x="1118629" y="2618733"/>
              <a:ext cx="1401547" cy="1401547"/>
            </a:xfrm>
            <a:prstGeom prst="ellipse">
              <a:avLst/>
            </a:prstGeom>
            <a:gradFill flip="none" rotWithShape="1">
              <a:gsLst>
                <a:gs pos="100000">
                  <a:srgbClr val="D0D0EF">
                    <a:alpha val="0"/>
                  </a:srgbClr>
                </a:gs>
                <a:gs pos="3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4C94614-DB87-05A1-0316-E5C15349CE1B}"/>
                </a:ext>
              </a:extLst>
            </p:cNvPr>
            <p:cNvSpPr txBox="1"/>
            <p:nvPr/>
          </p:nvSpPr>
          <p:spPr>
            <a:xfrm>
              <a:off x="1374858" y="3048279"/>
              <a:ext cx="889088" cy="6340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2A2F52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58F970-7E5A-B81D-3884-DD87F8619586}"/>
                </a:ext>
              </a:extLst>
            </p:cNvPr>
            <p:cNvSpPr txBox="1"/>
            <p:nvPr/>
          </p:nvSpPr>
          <p:spPr>
            <a:xfrm>
              <a:off x="3033535" y="2780897"/>
              <a:ext cx="16616772" cy="1646605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dirty="0">
                  <a:solidFill>
                    <a:srgbClr val="2A2F52"/>
                  </a:solidFill>
                </a:rPr>
                <a:t>Выбрать оптимальный метод:</a:t>
              </a:r>
            </a:p>
            <a:p>
              <a:pPr marL="457200" indent="-45720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2A2F52"/>
                  </a:solidFill>
                </a:rPr>
                <a:t>для массовой компенсации — надбавки</a:t>
              </a:r>
            </a:p>
            <a:p>
              <a:pPr marL="457200" indent="-45720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ru-RU" sz="3200" dirty="0">
                  <a:solidFill>
                    <a:srgbClr val="2A2F52"/>
                  </a:solidFill>
                </a:rPr>
                <a:t>для точечного решения —непроизводственные выплаты</a:t>
              </a:r>
            </a:p>
          </p:txBody>
        </p:sp>
      </p:grp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022B4988-08C0-7098-3E00-409D39AB9A4D}"/>
              </a:ext>
            </a:extLst>
          </p:cNvPr>
          <p:cNvSpPr/>
          <p:nvPr/>
        </p:nvSpPr>
        <p:spPr>
          <a:xfrm>
            <a:off x="8013538" y="3902656"/>
            <a:ext cx="18421814" cy="11969986"/>
          </a:xfrm>
          <a:custGeom>
            <a:avLst/>
            <a:gdLst>
              <a:gd name="connsiteX0" fmla="*/ 18421814 w 18421814"/>
              <a:gd name="connsiteY0" fmla="*/ 105088 h 11969986"/>
              <a:gd name="connsiteX1" fmla="*/ 15857034 w 18421814"/>
              <a:gd name="connsiteY1" fmla="*/ 171996 h 11969986"/>
              <a:gd name="connsiteX2" fmla="*/ 13916722 w 18421814"/>
              <a:gd name="connsiteY2" fmla="*/ 707254 h 11969986"/>
              <a:gd name="connsiteX3" fmla="*/ 13136136 w 18421814"/>
              <a:gd name="connsiteY3" fmla="*/ 1153303 h 11969986"/>
              <a:gd name="connsiteX4" fmla="*/ 11909502 w 18421814"/>
              <a:gd name="connsiteY4" fmla="*/ 2892893 h 11969986"/>
              <a:gd name="connsiteX5" fmla="*/ 11686478 w 18421814"/>
              <a:gd name="connsiteY5" fmla="*/ 3941108 h 11969986"/>
              <a:gd name="connsiteX6" fmla="*/ 12444761 w 18421814"/>
              <a:gd name="connsiteY6" fmla="*/ 6037537 h 11969986"/>
              <a:gd name="connsiteX7" fmla="*/ 13225346 w 18421814"/>
              <a:gd name="connsiteY7" fmla="*/ 6595098 h 11969986"/>
              <a:gd name="connsiteX8" fmla="*/ 14518887 w 18421814"/>
              <a:gd name="connsiteY8" fmla="*/ 6795820 h 11969986"/>
              <a:gd name="connsiteX9" fmla="*/ 16124663 w 18421814"/>
              <a:gd name="connsiteY9" fmla="*/ 6171352 h 11969986"/>
              <a:gd name="connsiteX10" fmla="*/ 16325385 w 18421814"/>
              <a:gd name="connsiteY10" fmla="*/ 5457674 h 11969986"/>
              <a:gd name="connsiteX11" fmla="*/ 16303082 w 18421814"/>
              <a:gd name="connsiteY11" fmla="*/ 4766298 h 11969986"/>
              <a:gd name="connsiteX12" fmla="*/ 15187961 w 18421814"/>
              <a:gd name="connsiteY12" fmla="*/ 3718084 h 11969986"/>
              <a:gd name="connsiteX13" fmla="*/ 13180741 w 18421814"/>
              <a:gd name="connsiteY13" fmla="*/ 3561967 h 11969986"/>
              <a:gd name="connsiteX14" fmla="*/ 12199434 w 18421814"/>
              <a:gd name="connsiteY14" fmla="*/ 3807293 h 11969986"/>
              <a:gd name="connsiteX15" fmla="*/ 9255512 w 18421814"/>
              <a:gd name="connsiteY15" fmla="*/ 5390767 h 11969986"/>
              <a:gd name="connsiteX16" fmla="*/ 7984273 w 18421814"/>
              <a:gd name="connsiteY16" fmla="*/ 6639703 h 11969986"/>
              <a:gd name="connsiteX17" fmla="*/ 5620214 w 18421814"/>
              <a:gd name="connsiteY17" fmla="*/ 8557713 h 11969986"/>
              <a:gd name="connsiteX18" fmla="*/ 4482790 w 18421814"/>
              <a:gd name="connsiteY18" fmla="*/ 9784347 h 11969986"/>
              <a:gd name="connsiteX19" fmla="*/ 3657600 w 18421814"/>
              <a:gd name="connsiteY19" fmla="*/ 10698747 h 11969986"/>
              <a:gd name="connsiteX20" fmla="*/ 3166946 w 18421814"/>
              <a:gd name="connsiteY20" fmla="*/ 11256308 h 11969986"/>
              <a:gd name="connsiteX21" fmla="*/ 2743200 w 18421814"/>
              <a:gd name="connsiteY21" fmla="*/ 11523937 h 11969986"/>
              <a:gd name="connsiteX22" fmla="*/ 2163336 w 18421814"/>
              <a:gd name="connsiteY22" fmla="*/ 11769264 h 11969986"/>
              <a:gd name="connsiteX23" fmla="*/ 1918009 w 18421814"/>
              <a:gd name="connsiteY23" fmla="*/ 11880776 h 11969986"/>
              <a:gd name="connsiteX24" fmla="*/ 1048214 w 18421814"/>
              <a:gd name="connsiteY24" fmla="*/ 11969986 h 11969986"/>
              <a:gd name="connsiteX25" fmla="*/ 0 w 18421814"/>
              <a:gd name="connsiteY25" fmla="*/ 11947684 h 1196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21814" h="11969986">
                <a:moveTo>
                  <a:pt x="18421814" y="105088"/>
                </a:moveTo>
                <a:cubicBezTo>
                  <a:pt x="17528242" y="-73623"/>
                  <a:pt x="17908969" y="-6433"/>
                  <a:pt x="15857034" y="171996"/>
                </a:cubicBezTo>
                <a:cubicBezTo>
                  <a:pt x="15192244" y="229804"/>
                  <a:pt x="14518992" y="418843"/>
                  <a:pt x="13916722" y="707254"/>
                </a:cubicBezTo>
                <a:cubicBezTo>
                  <a:pt x="13646435" y="836687"/>
                  <a:pt x="13367767" y="963158"/>
                  <a:pt x="13136136" y="1153303"/>
                </a:cubicBezTo>
                <a:cubicBezTo>
                  <a:pt x="12427178" y="1735283"/>
                  <a:pt x="12332349" y="2102352"/>
                  <a:pt x="11909502" y="2892893"/>
                </a:cubicBezTo>
                <a:cubicBezTo>
                  <a:pt x="11835161" y="3242298"/>
                  <a:pt x="11690160" y="3583901"/>
                  <a:pt x="11686478" y="3941108"/>
                </a:cubicBezTo>
                <a:cubicBezTo>
                  <a:pt x="11679120" y="4654864"/>
                  <a:pt x="11974283" y="5496487"/>
                  <a:pt x="12444761" y="6037537"/>
                </a:cubicBezTo>
                <a:cubicBezTo>
                  <a:pt x="12654577" y="6278826"/>
                  <a:pt x="12925032" y="6485306"/>
                  <a:pt x="13225346" y="6595098"/>
                </a:cubicBezTo>
                <a:cubicBezTo>
                  <a:pt x="13635158" y="6744922"/>
                  <a:pt x="14087707" y="6728913"/>
                  <a:pt x="14518887" y="6795820"/>
                </a:cubicBezTo>
                <a:cubicBezTo>
                  <a:pt x="15295361" y="6680787"/>
                  <a:pt x="15760161" y="6873356"/>
                  <a:pt x="16124663" y="6171352"/>
                </a:cubicBezTo>
                <a:cubicBezTo>
                  <a:pt x="16238541" y="5952032"/>
                  <a:pt x="16258478" y="5695567"/>
                  <a:pt x="16325385" y="5457674"/>
                </a:cubicBezTo>
                <a:cubicBezTo>
                  <a:pt x="16317951" y="5227215"/>
                  <a:pt x="16370366" y="4986841"/>
                  <a:pt x="16303082" y="4766298"/>
                </a:cubicBezTo>
                <a:cubicBezTo>
                  <a:pt x="16137422" y="4223301"/>
                  <a:pt x="15716028" y="3887336"/>
                  <a:pt x="15187961" y="3718084"/>
                </a:cubicBezTo>
                <a:cubicBezTo>
                  <a:pt x="14690571" y="3558664"/>
                  <a:pt x="13691006" y="3573306"/>
                  <a:pt x="13180741" y="3561967"/>
                </a:cubicBezTo>
                <a:cubicBezTo>
                  <a:pt x="12853639" y="3643742"/>
                  <a:pt x="12518123" y="3697200"/>
                  <a:pt x="12199434" y="3807293"/>
                </a:cubicBezTo>
                <a:cubicBezTo>
                  <a:pt x="10994596" y="4223509"/>
                  <a:pt x="10264304" y="4570611"/>
                  <a:pt x="9255512" y="5390767"/>
                </a:cubicBezTo>
                <a:cubicBezTo>
                  <a:pt x="8794588" y="5765502"/>
                  <a:pt x="8432179" y="6249502"/>
                  <a:pt x="7984273" y="6639703"/>
                </a:cubicBezTo>
                <a:cubicBezTo>
                  <a:pt x="7219140" y="7306260"/>
                  <a:pt x="6310186" y="7813626"/>
                  <a:pt x="5620214" y="8557713"/>
                </a:cubicBezTo>
                <a:cubicBezTo>
                  <a:pt x="5241073" y="8966591"/>
                  <a:pt x="4804355" y="9328797"/>
                  <a:pt x="4482790" y="9784347"/>
                </a:cubicBezTo>
                <a:cubicBezTo>
                  <a:pt x="3667724" y="10939023"/>
                  <a:pt x="4991038" y="9115291"/>
                  <a:pt x="3657600" y="10698747"/>
                </a:cubicBezTo>
                <a:cubicBezTo>
                  <a:pt x="3608957" y="10756510"/>
                  <a:pt x="3312174" y="11133423"/>
                  <a:pt x="3166946" y="11256308"/>
                </a:cubicBezTo>
                <a:cubicBezTo>
                  <a:pt x="3070668" y="11337774"/>
                  <a:pt x="2833708" y="11481065"/>
                  <a:pt x="2743200" y="11523937"/>
                </a:cubicBezTo>
                <a:cubicBezTo>
                  <a:pt x="2553528" y="11613782"/>
                  <a:pt x="2355971" y="11685962"/>
                  <a:pt x="2163336" y="11769264"/>
                </a:cubicBezTo>
                <a:cubicBezTo>
                  <a:pt x="2080887" y="11804917"/>
                  <a:pt x="2007142" y="11869634"/>
                  <a:pt x="1918009" y="11880776"/>
                </a:cubicBezTo>
                <a:cubicBezTo>
                  <a:pt x="1390865" y="11946669"/>
                  <a:pt x="1680591" y="11914997"/>
                  <a:pt x="1048214" y="11969986"/>
                </a:cubicBezTo>
                <a:lnTo>
                  <a:pt x="0" y="11947684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lg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FEBEE90-78A2-E72C-7CD4-DB9A9580DC37}"/>
              </a:ext>
            </a:extLst>
          </p:cNvPr>
          <p:cNvGrpSpPr/>
          <p:nvPr/>
        </p:nvGrpSpPr>
        <p:grpSpPr>
          <a:xfrm>
            <a:off x="2303836" y="8371088"/>
            <a:ext cx="18531678" cy="1401547"/>
            <a:chOff x="1118629" y="2618733"/>
            <a:chExt cx="18531678" cy="1401547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5ADB0B0-7797-BDE8-498E-52DC66F23D46}"/>
                </a:ext>
              </a:extLst>
            </p:cNvPr>
            <p:cNvSpPr/>
            <p:nvPr/>
          </p:nvSpPr>
          <p:spPr>
            <a:xfrm>
              <a:off x="1118629" y="2618733"/>
              <a:ext cx="1401547" cy="1401547"/>
            </a:xfrm>
            <a:prstGeom prst="ellipse">
              <a:avLst/>
            </a:prstGeom>
            <a:gradFill flip="none" rotWithShape="1">
              <a:gsLst>
                <a:gs pos="100000">
                  <a:srgbClr val="D0D0EF">
                    <a:alpha val="0"/>
                  </a:srgbClr>
                </a:gs>
                <a:gs pos="36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A9AD1E-7EAA-DDC8-B0CD-BF2E1492A850}"/>
                </a:ext>
              </a:extLst>
            </p:cNvPr>
            <p:cNvSpPr txBox="1"/>
            <p:nvPr/>
          </p:nvSpPr>
          <p:spPr>
            <a:xfrm>
              <a:off x="1374858" y="3048279"/>
              <a:ext cx="889088" cy="634020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2A2F52"/>
                  </a:solidFill>
                </a:rPr>
                <a:t>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016197-6AAF-5AFE-06CB-6799F82357C0}"/>
                </a:ext>
              </a:extLst>
            </p:cNvPr>
            <p:cNvSpPr txBox="1"/>
            <p:nvPr/>
          </p:nvSpPr>
          <p:spPr>
            <a:xfrm>
              <a:off x="3033535" y="3048279"/>
              <a:ext cx="16616772" cy="584775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dirty="0">
                  <a:solidFill>
                    <a:srgbClr val="2A2F52"/>
                  </a:solidFill>
                </a:rPr>
                <a:t>Корректно документально оформить.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52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9575682-42C8-0244-09A3-7A4EEA7891E3}"/>
              </a:ext>
            </a:extLst>
          </p:cNvPr>
          <p:cNvSpPr/>
          <p:nvPr/>
        </p:nvSpPr>
        <p:spPr>
          <a:xfrm>
            <a:off x="0" y="3328704"/>
            <a:ext cx="24384000" cy="8223014"/>
          </a:xfrm>
          <a:prstGeom prst="roundRect">
            <a:avLst>
              <a:gd name="adj" fmla="val 0"/>
            </a:avLst>
          </a:prstGeom>
          <a:solidFill>
            <a:srgbClr val="AAAAE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319A2F1-E295-53E0-FAEA-7307F0EA1A7A}"/>
              </a:ext>
            </a:extLst>
          </p:cNvPr>
          <p:cNvSpPr/>
          <p:nvPr/>
        </p:nvSpPr>
        <p:spPr>
          <a:xfrm>
            <a:off x="7374673" y="2520175"/>
            <a:ext cx="9634654" cy="9509900"/>
          </a:xfrm>
          <a:prstGeom prst="roundRect">
            <a:avLst>
              <a:gd name="adj" fmla="val 10485"/>
            </a:avLst>
          </a:prstGeom>
          <a:solidFill>
            <a:srgbClr val="2A2F5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9DBA32DB-D077-7134-370F-3F805A76B94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65372" y="13029846"/>
            <a:ext cx="291927" cy="444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 dirty="0"/>
          </a:p>
        </p:txBody>
      </p:sp>
      <p:pic>
        <p:nvPicPr>
          <p:cNvPr id="10" name="Рисунок 9" descr="Изображение выглядит как шаблон, искусство, прямоугольный, Симметр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186A538-4A68-2209-B6C0-7F57592E2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1" y="3043902"/>
            <a:ext cx="8530118" cy="85301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CBE6ED-CF68-AB67-3D06-25EA31A4ECFD}"/>
              </a:ext>
            </a:extLst>
          </p:cNvPr>
          <p:cNvSpPr txBox="1"/>
          <p:nvPr/>
        </p:nvSpPr>
        <p:spPr>
          <a:xfrm>
            <a:off x="613985" y="770400"/>
            <a:ext cx="22266798" cy="6832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ru-RU" sz="4800" dirty="0"/>
              <a:t>Бесплатная консультация</a:t>
            </a:r>
            <a:endParaRPr lang="en-US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F20E5-5C09-6E71-2751-A7478E2DF85B}"/>
              </a:ext>
            </a:extLst>
          </p:cNvPr>
          <p:cNvSpPr txBox="1"/>
          <p:nvPr/>
        </p:nvSpPr>
        <p:spPr>
          <a:xfrm>
            <a:off x="613985" y="1507505"/>
            <a:ext cx="22266798" cy="63402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63BD96"/>
                </a:solidFill>
              </a:rPr>
              <a:t>Ответим на ваши вопросы в течение 30 минут</a:t>
            </a:r>
            <a:endParaRPr lang="en-US" sz="4400" dirty="0">
              <a:solidFill>
                <a:srgbClr val="63B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757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4767E8-4D81-D35F-6935-1D1887093A3A}"/>
              </a:ext>
            </a:extLst>
          </p:cNvPr>
          <p:cNvSpPr txBox="1"/>
          <p:nvPr/>
        </p:nvSpPr>
        <p:spPr>
          <a:xfrm>
            <a:off x="798419" y="11459250"/>
            <a:ext cx="3899329" cy="133882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50">
              <a:lnSpc>
                <a:spcPct val="100000"/>
              </a:lnSpc>
              <a:defRPr/>
            </a:pPr>
            <a:endParaRPr lang="ru-RU" sz="2800" dirty="0">
              <a:solidFill>
                <a:srgbClr val="004C3D"/>
              </a:solidFill>
              <a:latin typeface="Verdana"/>
            </a:endParaRPr>
          </a:p>
          <a:p>
            <a:pPr defTabSz="914250">
              <a:lnSpc>
                <a:spcPct val="100000"/>
              </a:lnSpc>
              <a:defRPr/>
            </a:pPr>
            <a:endParaRPr lang="ru-RU" sz="2800" dirty="0">
              <a:solidFill>
                <a:srgbClr val="004C3D"/>
              </a:solidFill>
              <a:latin typeface="Verdana"/>
            </a:endParaRPr>
          </a:p>
          <a:p>
            <a:pPr defTabSz="914250">
              <a:lnSpc>
                <a:spcPct val="100000"/>
              </a:lnSpc>
              <a:defRPr/>
            </a:pPr>
            <a:r>
              <a:rPr lang="en-US" sz="2800" dirty="0">
                <a:solidFill>
                  <a:srgbClr val="004C3D"/>
                </a:solidFill>
                <a:latin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marillion.ru</a:t>
            </a:r>
            <a:endParaRPr lang="ru-RU" sz="2800" dirty="0">
              <a:solidFill>
                <a:srgbClr val="004C3D"/>
              </a:solidFill>
              <a:latin typeface="Verdan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A98D8F-B36F-4BBC-A184-2373B6EA9E64}"/>
              </a:ext>
            </a:extLst>
          </p:cNvPr>
          <p:cNvSpPr/>
          <p:nvPr/>
        </p:nvSpPr>
        <p:spPr>
          <a:xfrm>
            <a:off x="14267091" y="2831161"/>
            <a:ext cx="9125713" cy="1323439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  <a:sym typeface="Verdana"/>
              </a:rPr>
              <a:t>Telegram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  <a:sym typeface="Verdana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  <a:sym typeface="Verdana"/>
            </a:endParaRPr>
          </a:p>
          <a:p>
            <a:pPr algn="r">
              <a:lnSpc>
                <a:spcPct val="100000"/>
              </a:lnSpc>
              <a:defRPr/>
            </a:pPr>
            <a:r>
              <a:rPr kumimoji="0" lang="fr-FR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https://t.me/marillionru</a:t>
            </a:r>
            <a:endParaRPr kumimoji="0" lang="fr-FR" sz="28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  <a:sym typeface="Verdana"/>
            </a:endParaRPr>
          </a:p>
          <a:p>
            <a:pPr marL="0" marR="0" lvl="0" indent="0" algn="r" defTabSz="914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panose="020B0604020202020204" pitchFamily="34" charset="0"/>
              <a:sym typeface="Verdana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4570CA-8344-4681-8254-AA6A88BC45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0" y="4668412"/>
            <a:ext cx="5047643" cy="5047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2D042A-8FA0-02FB-B4B4-01BD19AAEFF9}"/>
              </a:ext>
            </a:extLst>
          </p:cNvPr>
          <p:cNvSpPr txBox="1"/>
          <p:nvPr/>
        </p:nvSpPr>
        <p:spPr>
          <a:xfrm>
            <a:off x="894253" y="4527639"/>
            <a:ext cx="9929321" cy="160043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3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Ольга Фомичева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Руководитель направления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Payroll &amp; HR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</a:b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Эл.почта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olga.fomicheva@marillion.ru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Тел.: +7 (800) 500 4454</a:t>
            </a: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64A37DC5-3FE2-D8A7-D5D9-333471A03E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4" t="-177" r="19664" b="177"/>
          <a:stretch/>
        </p:blipFill>
        <p:spPr>
          <a:xfrm>
            <a:off x="810000" y="2038350"/>
            <a:ext cx="2214563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464BD-620A-11B0-E319-F651381ED4BC}"/>
              </a:ext>
            </a:extLst>
          </p:cNvPr>
          <p:cNvSpPr txBox="1"/>
          <p:nvPr/>
        </p:nvSpPr>
        <p:spPr>
          <a:xfrm>
            <a:off x="793974" y="7246863"/>
            <a:ext cx="10821962" cy="392415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Мариллион в Москве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Нижний Сусальный переулок, 5/19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Тел.: +7 (800) 500 4454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mail: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bd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@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marillion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r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D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Мариллион в Санкт-Петербурге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ул. Маяковского, д.3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Б, литера 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Тел.: +7 (812) 325 70 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mail: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bd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@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marillion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r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u 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4D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D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Мариллион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 в Тольятти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ул. Юбилейная, 40, МТДЦ «Вега»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Тел.: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sym typeface="Verdana"/>
              </a:rPr>
              <a:t>+7 (800) 500 44 54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E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mail: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bd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@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marillion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r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srgbClr val="004D3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Verdana"/>
              </a:rPr>
              <a:t>u 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04D3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340337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Другая 7">
      <a:dk1>
        <a:srgbClr val="000000"/>
      </a:dk1>
      <a:lt1>
        <a:srgbClr val="FFFFFF"/>
      </a:lt1>
      <a:dk2>
        <a:srgbClr val="004C3D"/>
      </a:dk2>
      <a:lt2>
        <a:srgbClr val="FFFFFF"/>
      </a:lt2>
      <a:accent1>
        <a:srgbClr val="2A2F52"/>
      </a:accent1>
      <a:accent2>
        <a:srgbClr val="2367B7"/>
      </a:accent2>
      <a:accent3>
        <a:srgbClr val="D84B39"/>
      </a:accent3>
      <a:accent4>
        <a:srgbClr val="C73353"/>
      </a:accent4>
      <a:accent5>
        <a:srgbClr val="876E54"/>
      </a:accent5>
      <a:accent6>
        <a:srgbClr val="DE8AAE"/>
      </a:accent6>
      <a:hlink>
        <a:srgbClr val="004C3D"/>
      </a:hlink>
      <a:folHlink>
        <a:srgbClr val="DE8AAE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none" lIns="50800" tIns="50800" rIns="50800" bIns="50800">
        <a:spAutoFit/>
      </a:bodyPr>
      <a:lstStyle>
        <a:defPPr algn="l"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Другая 1">
      <a:dk1>
        <a:srgbClr val="000000"/>
      </a:dk1>
      <a:lt1>
        <a:srgbClr val="FFFFFF"/>
      </a:lt1>
      <a:dk2>
        <a:srgbClr val="004C3D"/>
      </a:dk2>
      <a:lt2>
        <a:srgbClr val="FFFFFF"/>
      </a:lt2>
      <a:accent1>
        <a:srgbClr val="2A2F52"/>
      </a:accent1>
      <a:accent2>
        <a:srgbClr val="2367B7"/>
      </a:accent2>
      <a:accent3>
        <a:srgbClr val="D84B39"/>
      </a:accent3>
      <a:accent4>
        <a:srgbClr val="C73353"/>
      </a:accent4>
      <a:accent5>
        <a:srgbClr val="AAAADE"/>
      </a:accent5>
      <a:accent6>
        <a:srgbClr val="DE8AAE"/>
      </a:accent6>
      <a:hlink>
        <a:srgbClr val="7EDEA6"/>
      </a:hlink>
      <a:folHlink>
        <a:srgbClr val="DE8AAE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4C3D"/>
            </a:solidFill>
            <a:effectLst/>
            <a:uFillTx/>
            <a:latin typeface="+mn-lt"/>
            <a:ea typeface="+mn-ea"/>
            <a:cs typeface="+mn-cs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514</Words>
  <Application>Microsoft Office PowerPoint</Application>
  <PresentationFormat>Произвольный</PresentationFormat>
  <Paragraphs>92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Helvetica Neue Medium</vt:lpstr>
      <vt:lpstr>Verdana</vt:lpstr>
      <vt:lpstr>White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FOMICHEVA Olga</dc:creator>
  <cp:lastModifiedBy>Sheresheva, Victoria</cp:lastModifiedBy>
  <cp:revision>150</cp:revision>
  <dcterms:modified xsi:type="dcterms:W3CDTF">2026-04-16T11:16:11Z</dcterms:modified>
</cp:coreProperties>
</file>