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buNone/>
    </a:defPPr>
    <a:lvl1pPr marL="0" algn="l" defTabSz="914400">
      <a:buNone/>
      <a:defRPr sz="1800" kern="1200">
        <a:solidFill>
          <a:schemeClr val="tx1"/>
        </a:solidFill>
        <a:latin typeface="+mn-lt"/>
        <a:ea typeface="+mn-lt"/>
        <a:cs typeface="+mn-lt"/>
      </a:defRPr>
    </a:lvl1pPr>
    <a:lvl2pPr marL="457200" algn="l" defTabSz="914400">
      <a:buNone/>
      <a:defRPr sz="1800" kern="1200">
        <a:solidFill>
          <a:schemeClr val="tx1"/>
        </a:solidFill>
        <a:latin typeface="+mn-lt"/>
        <a:ea typeface="+mn-lt"/>
        <a:cs typeface="+mn-lt"/>
      </a:defRPr>
    </a:lvl2pPr>
    <a:lvl3pPr marL="914400" algn="l" defTabSz="914400">
      <a:buNone/>
      <a:defRPr sz="1800" kern="1200">
        <a:solidFill>
          <a:schemeClr val="tx1"/>
        </a:solidFill>
        <a:latin typeface="+mn-lt"/>
        <a:ea typeface="+mn-lt"/>
        <a:cs typeface="+mn-lt"/>
      </a:defRPr>
    </a:lvl3pPr>
    <a:lvl4pPr marL="1371600" algn="l" defTabSz="914400">
      <a:buNone/>
      <a:defRPr sz="1800" kern="1200">
        <a:solidFill>
          <a:schemeClr val="tx1"/>
        </a:solidFill>
        <a:latin typeface="+mn-lt"/>
        <a:ea typeface="+mn-lt"/>
        <a:cs typeface="+mn-lt"/>
      </a:defRPr>
    </a:lvl4pPr>
    <a:lvl5pPr marL="1828800" algn="l" defTabSz="914400">
      <a:buNone/>
      <a:defRPr sz="1800" kern="1200">
        <a:solidFill>
          <a:schemeClr val="tx1"/>
        </a:solidFill>
        <a:latin typeface="+mn-lt"/>
        <a:ea typeface="+mn-lt"/>
        <a:cs typeface="+mn-lt"/>
      </a:defRPr>
    </a:lvl5pPr>
    <a:lvl6pPr marL="2286000" algn="l" defTabSz="914400">
      <a:buNone/>
      <a:defRPr sz="1800" kern="1200">
        <a:solidFill>
          <a:schemeClr val="tx1"/>
        </a:solidFill>
        <a:latin typeface="+mn-lt"/>
        <a:ea typeface="+mn-lt"/>
        <a:cs typeface="+mn-lt"/>
      </a:defRPr>
    </a:lvl6pPr>
    <a:lvl7pPr marL="2743200" algn="l" defTabSz="914400">
      <a:buNone/>
      <a:defRPr sz="1800" kern="1200">
        <a:solidFill>
          <a:schemeClr val="tx1"/>
        </a:solidFill>
        <a:latin typeface="+mn-lt"/>
        <a:ea typeface="+mn-lt"/>
        <a:cs typeface="+mn-lt"/>
      </a:defRPr>
    </a:lvl7pPr>
    <a:lvl8pPr marL="3200400" algn="l" defTabSz="914400">
      <a:buNone/>
      <a:defRPr sz="1800" kern="1200">
        <a:solidFill>
          <a:schemeClr val="tx1"/>
        </a:solidFill>
        <a:latin typeface="+mn-lt"/>
        <a:ea typeface="+mn-lt"/>
        <a:cs typeface="+mn-lt"/>
      </a:defRPr>
    </a:lvl8pPr>
    <a:lvl9pPr marL="3657600" algn="l" defTabSz="914400">
      <a:buNone/>
      <a:defRPr sz="1800" kern="1200">
        <a:solidFill>
          <a:schemeClr val="tx1"/>
        </a:solidFill>
        <a:latin typeface="+mn-lt"/>
        <a:ea typeface="+mn-lt"/>
        <a:cs typeface="+mn-l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58"/>
  </p:normalViewPr>
  <p:slideViewPr>
    <p:cSldViewPr snapToGrid="0" snapToObjects="1">
      <p:cViewPr varScale="1">
        <p:scale>
          <a:sx n="120" d="100"/>
          <a:sy n="120" d="100"/>
        </p:scale>
        <p:origin x="28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342900" indent="-342900" algn="l" defTabSz="914400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lt"/>
          <a:cs typeface="+mn-lt"/>
        </a:defRPr>
      </a:lvl1pPr>
      <a:lvl2pPr marL="742950" indent="-285750" algn="l" defTabSz="914400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 defTabSz="914400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 defTabSz="914400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 defTabSz="914400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 defTabSz="9144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 defTabSz="9144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 defTabSz="9144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 defTabSz="9144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BA7925DB-BEE4-467A-B1E0-3F8ACB42FE3A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FA253737-4DA5-456F-93C8-BAA82179ECA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64008" cy="6858000"/>
          </a:xfrm>
          <a:prstGeom prst="rect">
            <a:avLst/>
          </a:prstGeom>
          <a:solidFill>
            <a:srgbClr val="007832"/>
          </a:solidFill>
          <a:ln w="12668">
            <a:solidFill>
              <a:srgbClr val="00783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7D49C93F-07A3-4E13-8487-F674A70154C0}"/>
              </a:ext>
            </a:extLst>
          </p:cNvPr>
          <p:cNvSpPr>
            <a:spLocks noGrp="1"/>
          </p:cNvSpPr>
          <p:nvPr/>
        </p:nvSpPr>
        <p:spPr>
          <a:xfrm>
            <a:off x="7772400" y="530352"/>
            <a:ext cx="3429000" cy="1920240"/>
          </a:xfrm>
          <a:prstGeom prst="rect">
            <a:avLst/>
          </a:prstGeom>
          <a:noFill/>
        </p:spPr>
        <p:txBody>
          <a:bodyPr wrap="square" lIns="0" tIns="0" rIns="0" bIns="0" anchor="ctr"/>
          <a:lstStyle>
            <a:defPPr>
              <a:defRPr sz="3600"/>
            </a:defPPr>
          </a:lstStyle>
          <a:p>
            <a:pPr marL="0" indent="0" algn="r">
              <a:buNone/>
            </a:pPr>
            <a:r>
              <a:rPr sz="3600" b="1">
                <a:solidFill>
                  <a:srgbClr val="E9EDF2"/>
                </a:solidFill>
                <a:latin typeface="Aptos Display"/>
                <a:ea typeface="Aptos Display"/>
                <a:cs typeface="Aptos Display"/>
              </a:rPr>
              <a:t>КРТ</a:t>
            </a:r>
            <a:endParaRPr sz="960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DDAF6BA7-FBD1-4F5E-8109-58FA878ED354}"/>
              </a:ext>
            </a:extLst>
          </p:cNvPr>
          <p:cNvSpPr>
            <a:spLocks noGrp="1"/>
          </p:cNvSpPr>
          <p:nvPr/>
        </p:nvSpPr>
        <p:spPr>
          <a:xfrm>
            <a:off x="594360" y="1115568"/>
            <a:ext cx="6355080" cy="1298448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>
            <a:defPPr>
              <a:defRPr sz="2925"/>
            </a:defPPr>
          </a:lstStyle>
          <a:p>
            <a:pPr marL="0" indent="0">
              <a:buNone/>
            </a:pPr>
            <a:r>
              <a:rPr sz="2925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Цена изменения правил</a:t>
            </a:r>
            <a:endParaRPr sz="4000"/>
          </a:p>
          <a:p>
            <a:pPr marL="0" indent="0">
              <a:buNone/>
            </a:pPr>
            <a:r>
              <a:rPr sz="2925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в московских проектах КРТ</a:t>
            </a:r>
          </a:p>
        </p:txBody>
      </p:sp>
      <p:sp>
        <p:nvSpPr>
          <p:cNvPr id="6" name="Shape 4">
            <a:extLst>
              <a:ext uri="{FF2B5EF4-FFF2-40B4-BE49-F238E27FC236}">
                <a16:creationId xmlns:a16="http://schemas.microsoft.com/office/drawing/2014/main" id="{F9AE3E26-BA85-441B-817C-788A6D48912E}"/>
              </a:ext>
            </a:extLst>
          </p:cNvPr>
          <p:cNvSpPr>
            <a:spLocks noGrp="1"/>
          </p:cNvSpPr>
          <p:nvPr/>
        </p:nvSpPr>
        <p:spPr>
          <a:xfrm>
            <a:off x="594360" y="2633472"/>
            <a:ext cx="1828800" cy="0"/>
          </a:xfrm>
          <a:prstGeom prst="line">
            <a:avLst/>
          </a:prstGeom>
          <a:noFill/>
          <a:ln w="31718">
            <a:solidFill>
              <a:srgbClr val="00783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D967B70A-5A94-4E32-9DA9-61B72798E5E4}"/>
              </a:ext>
            </a:extLst>
          </p:cNvPr>
          <p:cNvSpPr>
            <a:spLocks noGrp="1"/>
          </p:cNvSpPr>
          <p:nvPr/>
        </p:nvSpPr>
        <p:spPr>
          <a:xfrm>
            <a:off x="594360" y="2871216"/>
            <a:ext cx="7315200" cy="384048"/>
          </a:xfrm>
          <a:prstGeom prst="rect">
            <a:avLst/>
          </a:prstGeom>
          <a:noFill/>
        </p:spPr>
        <p:txBody>
          <a:bodyPr wrap="square" lIns="0" tIns="0" rIns="0" bIns="0" anchor="ctr"/>
          <a:lstStyle>
            <a:defPPr>
              <a:defRPr sz="1875"/>
            </a:defPPr>
          </a:lstStyle>
          <a:p>
            <a:pPr marL="0" indent="0">
              <a:buNone/>
            </a:pPr>
            <a:r>
              <a:rPr sz="1875" b="1">
                <a:solidFill>
                  <a:srgbClr val="111827"/>
                </a:solidFill>
                <a:latin typeface="Aptos Display"/>
                <a:ea typeface="Aptos Display"/>
                <a:cs typeface="Aptos Display"/>
              </a:rPr>
              <a:t>Кто платит, когда город меняет правила?</a:t>
            </a:r>
            <a:endParaRPr sz="2300"/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2C84BE76-BBB6-46AF-B056-559C2610F786}"/>
              </a:ext>
            </a:extLst>
          </p:cNvPr>
          <p:cNvSpPr>
            <a:spLocks noGrp="1"/>
          </p:cNvSpPr>
          <p:nvPr/>
        </p:nvSpPr>
        <p:spPr>
          <a:xfrm>
            <a:off x="594360" y="3419856"/>
            <a:ext cx="8046720" cy="50292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>
            <a:defPPr>
              <a:defRPr sz="1350"/>
            </a:defPPr>
          </a:lstStyle>
          <a:p>
            <a:pPr marL="0" indent="0">
              <a:buNone/>
            </a:pPr>
            <a:r>
              <a:rPr sz="1350">
                <a:solidFill>
                  <a:srgbClr val="6B7280"/>
                </a:solidFill>
                <a:latin typeface="Aptos"/>
                <a:ea typeface="Aptos"/>
                <a:cs typeface="Aptos"/>
              </a:rPr>
              <a:t>Москва, 2025–2026: замороженные проекты, изъятие и компенсация</a:t>
            </a:r>
            <a:endParaRPr sz="1500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EEB786B8-9D07-4D93-9455-4ECCF5764353}"/>
              </a:ext>
            </a:extLst>
          </p:cNvPr>
          <p:cNvSpPr>
            <a:spLocks noGrp="1"/>
          </p:cNvSpPr>
          <p:nvPr/>
        </p:nvSpPr>
        <p:spPr>
          <a:xfrm>
            <a:off x="594360" y="5358384"/>
            <a:ext cx="4114800" cy="25603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105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КРТ: передел города или главный шанс для девелоперов?</a:t>
            </a:r>
            <a:endParaRPr sz="1050"/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395B85EA-C036-4DA9-8D5D-73839AC536AC}"/>
              </a:ext>
            </a:extLst>
          </p:cNvPr>
          <p:cNvSpPr>
            <a:spLocks noGrp="1"/>
          </p:cNvSpPr>
          <p:nvPr/>
        </p:nvSpPr>
        <p:spPr>
          <a:xfrm>
            <a:off x="594360" y="5650992"/>
            <a:ext cx="4114800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00">
                <a:solidFill>
                  <a:srgbClr val="6B7280"/>
                </a:solidFill>
                <a:latin typeface="Aptos"/>
                <a:ea typeface="Aptos"/>
                <a:cs typeface="Aptos"/>
              </a:rPr>
              <a:t>Сергей Учитель · к.ю.н., партнер Pen &amp; Paper</a:t>
            </a:r>
            <a:endParaRPr sz="900"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E446E715-FBDE-46E1-9547-DBC467F54C39}"/>
              </a:ext>
            </a:extLst>
          </p:cNvPr>
          <p:cNvSpPr>
            <a:spLocks noGrp="1"/>
          </p:cNvSpPr>
          <p:nvPr/>
        </p:nvSpPr>
        <p:spPr>
          <a:xfrm>
            <a:off x="7543800" y="4736592"/>
            <a:ext cx="3520440" cy="822960"/>
          </a:xfrm>
          <a:prstGeom prst="rect">
            <a:avLst/>
          </a:prstGeom>
          <a:noFill/>
        </p:spPr>
        <p:txBody>
          <a:bodyPr wrap="square" lIns="0" tIns="0" rIns="0" bIns="0" anchor="ctr">
            <a:normAutofit fontScale="75000"/>
          </a:bodyPr>
          <a:lstStyle/>
          <a:p>
            <a:pPr marL="0" indent="0">
              <a:buNone/>
            </a:pPr>
            <a:r>
              <a:rPr sz="18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Город может передумать.</a:t>
            </a:r>
            <a:endParaRPr sz="1800"/>
          </a:p>
          <a:p>
            <a:pPr marL="0" indent="0">
              <a:buNone/>
            </a:pPr>
            <a:r>
              <a:rPr sz="18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Но счет за это не должен</a:t>
            </a:r>
          </a:p>
          <a:p>
            <a:pPr marL="0" indent="0">
              <a:buNone/>
            </a:pPr>
            <a:r>
              <a:rPr sz="18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автоматически уходить</a:t>
            </a:r>
          </a:p>
          <a:p>
            <a:pPr marL="0" indent="0">
              <a:buNone/>
            </a:pPr>
            <a:r>
              <a:rPr sz="18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девелоперу.</a:t>
            </a:r>
          </a:p>
        </p:txBody>
      </p:sp>
      <p:sp>
        <p:nvSpPr>
          <p:cNvPr id="12" name="Shape 10">
            <a:extLst>
              <a:ext uri="{FF2B5EF4-FFF2-40B4-BE49-F238E27FC236}">
                <a16:creationId xmlns:a16="http://schemas.microsoft.com/office/drawing/2014/main" id="{DE81B16C-F38D-47C5-BEA4-F5F093D03E37}"/>
              </a:ext>
            </a:extLst>
          </p:cNvPr>
          <p:cNvSpPr>
            <a:spLocks noGrp="1"/>
          </p:cNvSpPr>
          <p:nvPr/>
        </p:nvSpPr>
        <p:spPr>
          <a:xfrm>
            <a:off x="502920" y="6446520"/>
            <a:ext cx="11064240" cy="0"/>
          </a:xfrm>
          <a:prstGeom prst="line">
            <a:avLst/>
          </a:prstGeom>
          <a:noFill/>
          <a:ln w="889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7E47B88B-7D43-4F70-9AED-418A700CBD4A}"/>
              </a:ext>
            </a:extLst>
          </p:cNvPr>
          <p:cNvSpPr>
            <a:spLocks noGrp="1"/>
          </p:cNvSpPr>
          <p:nvPr/>
        </p:nvSpPr>
        <p:spPr>
          <a:xfrm>
            <a:off x="502920" y="6510528"/>
            <a:ext cx="585216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endParaRPr sz="660"/>
          </a:p>
        </p:txBody>
      </p:sp>
      <p:sp>
        <p:nvSpPr>
          <p:cNvPr id="14" name="Text 12">
            <a:extLst>
              <a:ext uri="{FF2B5EF4-FFF2-40B4-BE49-F238E27FC236}">
                <a16:creationId xmlns:a16="http://schemas.microsoft.com/office/drawing/2014/main" id="{581C9B0F-B098-4D32-AE3C-3BFE9DBA2BD9}"/>
              </a:ext>
            </a:extLst>
          </p:cNvPr>
          <p:cNvSpPr>
            <a:spLocks noGrp="1"/>
          </p:cNvSpPr>
          <p:nvPr/>
        </p:nvSpPr>
        <p:spPr>
          <a:xfrm>
            <a:off x="11064240" y="6473952"/>
            <a:ext cx="502920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  <a:defRPr>
                <a:solidFill>
                  <a:srgbClr val="007832"/>
                </a:solidFill>
              </a:defRPr>
            </a:pPr>
            <a:r>
              <a:rPr sz="8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01</a:t>
            </a:r>
            <a:endParaRPr sz="800"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0A590E36-A643-45A4-AD98-8819325358F9}"/>
              </a:ext>
            </a:extLst>
          </p:cNvPr>
          <p:cNvSpPr>
            <a:spLocks noGrp="1"/>
          </p:cNvSpPr>
          <p:nvPr/>
        </p:nvSpPr>
        <p:spPr>
          <a:xfrm>
            <a:off x="6400800" y="6510528"/>
            <a:ext cx="457200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</a:pPr>
            <a:r>
              <a:rPr sz="570">
                <a:solidFill>
                  <a:srgbClr val="9AA3AF"/>
                </a:solidFill>
                <a:latin typeface="Aptos"/>
                <a:ea typeface="Aptos"/>
                <a:cs typeface="Aptos"/>
              </a:rPr>
              <a:t>Судебная практика 2025–2026</a:t>
            </a:r>
            <a:endParaRPr sz="570"/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DCCEE181-A5B0-40E8-AD51-007581497D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03459" y="6480810"/>
            <a:ext cx="1056197" cy="17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654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515E2399-E566-4ED9-AB23-3F6370973CE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699C3C93-B720-487B-A6E2-CD248A52CE5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64008" cy="6858000"/>
          </a:xfrm>
          <a:prstGeom prst="rect">
            <a:avLst/>
          </a:prstGeom>
          <a:solidFill>
            <a:srgbClr val="007832"/>
          </a:solidFill>
          <a:ln w="12668">
            <a:solidFill>
              <a:srgbClr val="00783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BDA5D58F-3092-45CC-8C73-016CABD37B8D}"/>
              </a:ext>
            </a:extLst>
          </p:cNvPr>
          <p:cNvSpPr>
            <a:spLocks noGrp="1"/>
          </p:cNvSpPr>
          <p:nvPr/>
        </p:nvSpPr>
        <p:spPr>
          <a:xfrm>
            <a:off x="502920" y="292608"/>
            <a:ext cx="7863840" cy="228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85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МОСКОВСКИЙ МАСШТАБ</a:t>
            </a:r>
            <a:endParaRPr sz="85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5AFB8DF9-EF7C-4704-9CAE-764F47CD15E5}"/>
              </a:ext>
            </a:extLst>
          </p:cNvPr>
          <p:cNvSpPr>
            <a:spLocks noGrp="1"/>
          </p:cNvSpPr>
          <p:nvPr/>
        </p:nvSpPr>
        <p:spPr>
          <a:xfrm>
            <a:off x="502920" y="585216"/>
            <a:ext cx="10881360" cy="50292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>
            <a:defPPr>
              <a:defRPr sz="2325"/>
            </a:defPPr>
          </a:lstStyle>
          <a:p>
            <a:pPr marL="0" indent="0">
              <a:buNone/>
            </a:pPr>
            <a:r>
              <a:rPr sz="2325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421 проект КРТ: кто платит за смену городских правил?</a:t>
            </a:r>
            <a:endParaRPr sz="250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68A67865-FF9A-4F34-B99B-7EEBC1BB8185}"/>
              </a:ext>
            </a:extLst>
          </p:cNvPr>
          <p:cNvSpPr>
            <a:spLocks noGrp="1"/>
          </p:cNvSpPr>
          <p:nvPr/>
        </p:nvSpPr>
        <p:spPr>
          <a:xfrm>
            <a:off x="822960" y="1417320"/>
            <a:ext cx="1828800" cy="23774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9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Публичная свобода</a:t>
            </a:r>
            <a:endParaRPr sz="90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6B7A9461-73FB-411A-AAB7-9CF4597124D2}"/>
              </a:ext>
            </a:extLst>
          </p:cNvPr>
          <p:cNvSpPr>
            <a:spLocks noGrp="1"/>
          </p:cNvSpPr>
          <p:nvPr/>
        </p:nvSpPr>
        <p:spPr>
          <a:xfrm>
            <a:off x="822960" y="1755648"/>
            <a:ext cx="3017520" cy="32004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19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Город меняет</a:t>
            </a:r>
            <a:endParaRPr sz="1900"/>
          </a:p>
          <a:p>
            <a:pPr marL="0" indent="0">
              <a:buNone/>
            </a:pPr>
            <a:r>
              <a:rPr sz="19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территорию</a:t>
            </a:r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8EDA5276-6334-409B-82C4-402BE70E3E9D}"/>
              </a:ext>
            </a:extLst>
          </p:cNvPr>
          <p:cNvSpPr>
            <a:spLocks noGrp="1"/>
          </p:cNvSpPr>
          <p:nvPr/>
        </p:nvSpPr>
        <p:spPr>
          <a:xfrm>
            <a:off x="822960" y="2267712"/>
            <a:ext cx="3886200" cy="5486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1350">
                <a:solidFill>
                  <a:srgbClr val="111827"/>
                </a:solidFill>
                <a:latin typeface="Aptos"/>
                <a:ea typeface="Aptos"/>
                <a:cs typeface="Aptos"/>
              </a:rPr>
              <a:t>Москва определяет границы КРТ, сроки</a:t>
            </a:r>
            <a:endParaRPr sz="1350"/>
          </a:p>
          <a:p>
            <a:pPr marL="0" indent="0">
              <a:buNone/>
            </a:pPr>
            <a:r>
              <a:rPr sz="1350">
                <a:solidFill>
                  <a:srgbClr val="111827"/>
                </a:solidFill>
                <a:latin typeface="Aptos"/>
                <a:ea typeface="Aptos"/>
                <a:cs typeface="Aptos"/>
              </a:rPr>
              <a:t>планирования и будущую функцию участка.</a:t>
            </a:r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D2B62041-7264-40DB-B196-179592D316A6}"/>
              </a:ext>
            </a:extLst>
          </p:cNvPr>
          <p:cNvSpPr>
            <a:spLocks noGrp="1"/>
          </p:cNvSpPr>
          <p:nvPr/>
        </p:nvSpPr>
        <p:spPr>
          <a:xfrm>
            <a:off x="6629400" y="1417320"/>
            <a:ext cx="1920240" cy="23774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9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Частный риск</a:t>
            </a:r>
            <a:endParaRPr sz="900"/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E4ED3E88-39C7-438E-B7C5-DD1C3826C147}"/>
              </a:ext>
            </a:extLst>
          </p:cNvPr>
          <p:cNvSpPr>
            <a:spLocks noGrp="1"/>
          </p:cNvSpPr>
          <p:nvPr/>
        </p:nvSpPr>
        <p:spPr>
          <a:xfrm>
            <a:off x="6629400" y="1755648"/>
            <a:ext cx="3017520" cy="32004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19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Инвестор уже</a:t>
            </a:r>
            <a:endParaRPr sz="1900"/>
          </a:p>
          <a:p>
            <a:pPr marL="0" indent="0">
              <a:buNone/>
            </a:pPr>
            <a:r>
              <a:rPr sz="19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вложился</a:t>
            </a:r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1E1838BE-AC40-4711-8B3A-9B13D44B5D9F}"/>
              </a:ext>
            </a:extLst>
          </p:cNvPr>
          <p:cNvSpPr>
            <a:spLocks noGrp="1"/>
          </p:cNvSpPr>
          <p:nvPr/>
        </p:nvSpPr>
        <p:spPr>
          <a:xfrm>
            <a:off x="6629400" y="2267712"/>
            <a:ext cx="3886200" cy="5486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1350">
                <a:solidFill>
                  <a:srgbClr val="111827"/>
                </a:solidFill>
                <a:latin typeface="Aptos"/>
                <a:ea typeface="Aptos"/>
                <a:cs typeface="Aptos"/>
              </a:rPr>
              <a:t>Аренда, проектирование, кредит и содержание</a:t>
            </a:r>
            <a:endParaRPr sz="1350"/>
          </a:p>
          <a:p>
            <a:pPr marL="0" indent="0">
              <a:buNone/>
            </a:pPr>
            <a:r>
              <a:rPr sz="1350">
                <a:solidFill>
                  <a:srgbClr val="111827"/>
                </a:solidFill>
                <a:latin typeface="Aptos"/>
                <a:ea typeface="Aptos"/>
                <a:cs typeface="Aptos"/>
              </a:rPr>
              <a:t>продолжают стоить денег после смены режима.</a:t>
            </a:r>
          </a:p>
        </p:txBody>
      </p:sp>
      <p:sp>
        <p:nvSpPr>
          <p:cNvPr id="12" name="Shape 10">
            <a:extLst>
              <a:ext uri="{FF2B5EF4-FFF2-40B4-BE49-F238E27FC236}">
                <a16:creationId xmlns:a16="http://schemas.microsoft.com/office/drawing/2014/main" id="{34C64836-28C0-4BA6-9F90-11E0F159063D}"/>
              </a:ext>
            </a:extLst>
          </p:cNvPr>
          <p:cNvSpPr>
            <a:spLocks noGrp="1"/>
          </p:cNvSpPr>
          <p:nvPr/>
        </p:nvSpPr>
        <p:spPr>
          <a:xfrm>
            <a:off x="5989320" y="1261872"/>
            <a:ext cx="0" cy="2423160"/>
          </a:xfrm>
          <a:prstGeom prst="line">
            <a:avLst/>
          </a:prstGeom>
          <a:noFill/>
          <a:ln w="1524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910B94AC-5A43-45EC-82F8-92D7AA9864F1}"/>
              </a:ext>
            </a:extLst>
          </p:cNvPr>
          <p:cNvSpPr>
            <a:spLocks noGrp="1"/>
          </p:cNvSpPr>
          <p:nvPr/>
        </p:nvSpPr>
        <p:spPr>
          <a:xfrm>
            <a:off x="5596128" y="1993392"/>
            <a:ext cx="731520" cy="64008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  <a:defRPr>
                <a:solidFill>
                  <a:srgbClr val="007832"/>
                </a:solidFill>
              </a:defRPr>
            </a:pPr>
            <a:r>
              <a:rPr sz="4200" b="1">
                <a:solidFill>
                  <a:srgbClr val="007832"/>
                </a:solidFill>
                <a:latin typeface="Aptos Display"/>
                <a:ea typeface="Aptos Display"/>
                <a:cs typeface="Aptos Display"/>
              </a:rPr>
              <a:t>≠</a:t>
            </a:r>
            <a:endParaRPr sz="4200"/>
          </a:p>
        </p:txBody>
      </p:sp>
      <p:sp>
        <p:nvSpPr>
          <p:cNvPr id="14" name="Text 12">
            <a:extLst>
              <a:ext uri="{FF2B5EF4-FFF2-40B4-BE49-F238E27FC236}">
                <a16:creationId xmlns:a16="http://schemas.microsoft.com/office/drawing/2014/main" id="{FA98BE74-1592-4323-BEAB-EB922017CEF6}"/>
              </a:ext>
            </a:extLst>
          </p:cNvPr>
          <p:cNvSpPr>
            <a:spLocks noGrp="1"/>
          </p:cNvSpPr>
          <p:nvPr/>
        </p:nvSpPr>
        <p:spPr>
          <a:xfrm>
            <a:off x="822960" y="4041648"/>
            <a:ext cx="2834640" cy="23774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9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Масштаб</a:t>
            </a:r>
            <a:endParaRPr sz="900"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4286CD16-5F3C-4227-9631-9CA076227EC4}"/>
              </a:ext>
            </a:extLst>
          </p:cNvPr>
          <p:cNvSpPr>
            <a:spLocks noGrp="1"/>
          </p:cNvSpPr>
          <p:nvPr/>
        </p:nvSpPr>
        <p:spPr>
          <a:xfrm>
            <a:off x="822960" y="4407408"/>
            <a:ext cx="9875520" cy="73152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>
            <a:defPPr>
              <a:defRPr sz="1875"/>
            </a:defPPr>
          </a:lstStyle>
          <a:p>
            <a:pPr marL="0" indent="0">
              <a:buNone/>
            </a:pPr>
            <a:r>
              <a:rPr sz="1875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4,5 тыс. га и 23,5 трлн ₽ инвестиций превращают спор о правилах</a:t>
            </a:r>
            <a:endParaRPr sz="2100"/>
          </a:p>
          <a:p>
            <a:pPr marL="0" indent="0">
              <a:buNone/>
            </a:pPr>
            <a:r>
              <a:rPr sz="1875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в спор о цене капитала.</a:t>
            </a:r>
          </a:p>
        </p:txBody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06833960-DF8E-410E-84F7-A14273C6AB29}"/>
              </a:ext>
            </a:extLst>
          </p:cNvPr>
          <p:cNvSpPr>
            <a:spLocks noGrp="1"/>
          </p:cNvSpPr>
          <p:nvPr/>
        </p:nvSpPr>
        <p:spPr>
          <a:xfrm>
            <a:off x="822960" y="5513832"/>
            <a:ext cx="9875520" cy="310896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1120">
                <a:solidFill>
                  <a:srgbClr val="6B7280"/>
                </a:solidFill>
                <a:latin typeface="Aptos"/>
                <a:ea typeface="Aptos"/>
                <a:cs typeface="Aptos"/>
              </a:rPr>
              <a:t>К июлю 2026 года 235 московских проектов КРТ уже находились в стадии реализации.</a:t>
            </a:r>
            <a:endParaRPr sz="1120"/>
          </a:p>
        </p:txBody>
      </p:sp>
      <p:sp>
        <p:nvSpPr>
          <p:cNvPr id="17" name="Text 15">
            <a:extLst>
              <a:ext uri="{FF2B5EF4-FFF2-40B4-BE49-F238E27FC236}">
                <a16:creationId xmlns:a16="http://schemas.microsoft.com/office/drawing/2014/main" id="{C2AA152C-B15F-46F2-8CBA-85543D93E018}"/>
              </a:ext>
            </a:extLst>
          </p:cNvPr>
          <p:cNvSpPr>
            <a:spLocks noGrp="1"/>
          </p:cNvSpPr>
          <p:nvPr/>
        </p:nvSpPr>
        <p:spPr>
          <a:xfrm>
            <a:off x="502920" y="6199632"/>
            <a:ext cx="11064240" cy="14630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550">
                <a:solidFill>
                  <a:srgbClr val="9AA3AF"/>
                </a:solidFill>
                <a:latin typeface="Aptos"/>
                <a:ea typeface="Aptos"/>
                <a:cs typeface="Aptos"/>
              </a:rPr>
              <a:t>Источник: официальный портал КРТ Москвы, данные на май и июль 2026 года.</a:t>
            </a:r>
            <a:endParaRPr sz="550"/>
          </a:p>
        </p:txBody>
      </p:sp>
      <p:sp>
        <p:nvSpPr>
          <p:cNvPr id="18" name="Shape 16">
            <a:extLst>
              <a:ext uri="{FF2B5EF4-FFF2-40B4-BE49-F238E27FC236}">
                <a16:creationId xmlns:a16="http://schemas.microsoft.com/office/drawing/2014/main" id="{5BF0588A-C859-48F7-B0C4-A16034B87C2B}"/>
              </a:ext>
            </a:extLst>
          </p:cNvPr>
          <p:cNvSpPr>
            <a:spLocks noGrp="1"/>
          </p:cNvSpPr>
          <p:nvPr/>
        </p:nvSpPr>
        <p:spPr>
          <a:xfrm>
            <a:off x="502920" y="6446520"/>
            <a:ext cx="11064240" cy="0"/>
          </a:xfrm>
          <a:prstGeom prst="line">
            <a:avLst/>
          </a:prstGeom>
          <a:noFill/>
          <a:ln w="889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Text 17">
            <a:extLst>
              <a:ext uri="{FF2B5EF4-FFF2-40B4-BE49-F238E27FC236}">
                <a16:creationId xmlns:a16="http://schemas.microsoft.com/office/drawing/2014/main" id="{B9619D99-DB8B-42BF-BE84-4F7C63F269FF}"/>
              </a:ext>
            </a:extLst>
          </p:cNvPr>
          <p:cNvSpPr>
            <a:spLocks noGrp="1"/>
          </p:cNvSpPr>
          <p:nvPr/>
        </p:nvSpPr>
        <p:spPr>
          <a:xfrm>
            <a:off x="502920" y="6510528"/>
            <a:ext cx="585216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endParaRPr sz="660"/>
          </a:p>
        </p:txBody>
      </p:sp>
      <p:sp>
        <p:nvSpPr>
          <p:cNvPr id="20" name="Text 18">
            <a:extLst>
              <a:ext uri="{FF2B5EF4-FFF2-40B4-BE49-F238E27FC236}">
                <a16:creationId xmlns:a16="http://schemas.microsoft.com/office/drawing/2014/main" id="{D69ABBB8-0C70-402A-88D4-FE2C795C1F2D}"/>
              </a:ext>
            </a:extLst>
          </p:cNvPr>
          <p:cNvSpPr>
            <a:spLocks noGrp="1"/>
          </p:cNvSpPr>
          <p:nvPr/>
        </p:nvSpPr>
        <p:spPr>
          <a:xfrm>
            <a:off x="11064240" y="6473952"/>
            <a:ext cx="502920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  <a:defRPr>
                <a:solidFill>
                  <a:srgbClr val="007832"/>
                </a:solidFill>
              </a:defRPr>
            </a:pPr>
            <a:r>
              <a:rPr sz="8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02</a:t>
            </a:r>
            <a:endParaRPr sz="800"/>
          </a:p>
        </p:txBody>
      </p:sp>
      <p:sp>
        <p:nvSpPr>
          <p:cNvPr id="21" name="Text 19">
            <a:extLst>
              <a:ext uri="{FF2B5EF4-FFF2-40B4-BE49-F238E27FC236}">
                <a16:creationId xmlns:a16="http://schemas.microsoft.com/office/drawing/2014/main" id="{2C22B7C6-CB5F-446E-A4B2-7838E40F19D3}"/>
              </a:ext>
            </a:extLst>
          </p:cNvPr>
          <p:cNvSpPr>
            <a:spLocks noGrp="1"/>
          </p:cNvSpPr>
          <p:nvPr/>
        </p:nvSpPr>
        <p:spPr>
          <a:xfrm>
            <a:off x="6400800" y="6510528"/>
            <a:ext cx="457200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</a:pPr>
            <a:r>
              <a:rPr sz="570">
                <a:solidFill>
                  <a:srgbClr val="9AA3AF"/>
                </a:solidFill>
                <a:latin typeface="Aptos"/>
                <a:ea typeface="Aptos"/>
                <a:cs typeface="Aptos"/>
              </a:rPr>
              <a:t>Москва: масштаб программы</a:t>
            </a:r>
            <a:endParaRPr sz="570"/>
          </a:p>
        </p:txBody>
      </p:sp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ABC8AD72-BC64-4D90-8C0E-9FA70790A2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03459" y="6480810"/>
            <a:ext cx="1056197" cy="17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286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D03C9A31-D964-4C14-8877-9ACAB2B86F5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6DC2DBFE-FF5F-4A7D-A428-D2D8A63A3C3F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64008" cy="6858000"/>
          </a:xfrm>
          <a:prstGeom prst="rect">
            <a:avLst/>
          </a:prstGeom>
          <a:solidFill>
            <a:srgbClr val="007832"/>
          </a:solidFill>
          <a:ln w="12668">
            <a:solidFill>
              <a:srgbClr val="00783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7F8BF563-6552-426E-850F-9B13002200BD}"/>
              </a:ext>
            </a:extLst>
          </p:cNvPr>
          <p:cNvSpPr>
            <a:spLocks noGrp="1"/>
          </p:cNvSpPr>
          <p:nvPr/>
        </p:nvSpPr>
        <p:spPr>
          <a:xfrm>
            <a:off x="502920" y="292608"/>
            <a:ext cx="7863840" cy="228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85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ЗАМОРАЖИВАНИЕ ДО ФОРМАЛЬНОГО ИЗЪЯТИЯ</a:t>
            </a:r>
            <a:endParaRPr sz="85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DDFAAD01-3D00-4315-8184-EAF53F19B8D3}"/>
              </a:ext>
            </a:extLst>
          </p:cNvPr>
          <p:cNvSpPr>
            <a:spLocks noGrp="1"/>
          </p:cNvSpPr>
          <p:nvPr/>
        </p:nvSpPr>
        <p:spPr>
          <a:xfrm>
            <a:off x="502920" y="585216"/>
            <a:ext cx="10881360" cy="50292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>
            <a:defPPr>
              <a:defRPr sz="2325"/>
            </a:defPPr>
          </a:lstStyle>
          <a:p>
            <a:pPr marL="0" indent="0">
              <a:buNone/>
            </a:pPr>
            <a:r>
              <a:rPr sz="2325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Планируемое КРТ блокирует проект еще до решения</a:t>
            </a:r>
            <a:endParaRPr sz="250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264E98B6-2E03-42CA-96FC-EF0CDFA3120D}"/>
              </a:ext>
            </a:extLst>
          </p:cNvPr>
          <p:cNvSpPr>
            <a:spLocks noGrp="1"/>
          </p:cNvSpPr>
          <p:nvPr/>
        </p:nvSpPr>
        <p:spPr>
          <a:xfrm>
            <a:off x="594360" y="1207008"/>
            <a:ext cx="5669280" cy="31089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18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Дело № А40-188227/2025</a:t>
            </a:r>
            <a:endParaRPr sz="180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80EAD539-BA76-4033-AF15-0F5D3D504936}"/>
              </a:ext>
            </a:extLst>
          </p:cNvPr>
          <p:cNvSpPr>
            <a:spLocks noGrp="1"/>
          </p:cNvSpPr>
          <p:nvPr/>
        </p:nvSpPr>
        <p:spPr>
          <a:xfrm>
            <a:off x="594360" y="1591056"/>
            <a:ext cx="5669280" cy="25603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880">
                <a:solidFill>
                  <a:srgbClr val="6B7280"/>
                </a:solidFill>
                <a:latin typeface="Aptos"/>
                <a:ea typeface="Aptos"/>
                <a:cs typeface="Aptos"/>
              </a:rPr>
              <a:t>Постановление АС Московского округа от 09.04.2026 № Ф05-4411/2026</a:t>
            </a:r>
            <a:endParaRPr sz="880"/>
          </a:p>
        </p:txBody>
      </p:sp>
      <p:sp>
        <p:nvSpPr>
          <p:cNvPr id="8" name="Shape 6">
            <a:extLst>
              <a:ext uri="{FF2B5EF4-FFF2-40B4-BE49-F238E27FC236}">
                <a16:creationId xmlns:a16="http://schemas.microsoft.com/office/drawing/2014/main" id="{1BB864BF-0A64-4E41-B94E-241725160A5C}"/>
              </a:ext>
            </a:extLst>
          </p:cNvPr>
          <p:cNvSpPr>
            <a:spLocks noGrp="1"/>
          </p:cNvSpPr>
          <p:nvPr/>
        </p:nvSpPr>
        <p:spPr>
          <a:xfrm>
            <a:off x="1252728" y="2880360"/>
            <a:ext cx="1898904" cy="0"/>
          </a:xfrm>
          <a:prstGeom prst="line">
            <a:avLst/>
          </a:prstGeom>
          <a:noFill/>
          <a:ln w="228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" name="Shape 7">
            <a:extLst>
              <a:ext uri="{FF2B5EF4-FFF2-40B4-BE49-F238E27FC236}">
                <a16:creationId xmlns:a16="http://schemas.microsoft.com/office/drawing/2014/main" id="{E916DABD-78C0-4B0D-915A-632E5D4DFA1D}"/>
              </a:ext>
            </a:extLst>
          </p:cNvPr>
          <p:cNvSpPr>
            <a:spLocks noGrp="1"/>
          </p:cNvSpPr>
          <p:nvPr/>
        </p:nvSpPr>
        <p:spPr>
          <a:xfrm>
            <a:off x="3553968" y="2880360"/>
            <a:ext cx="1898904" cy="0"/>
          </a:xfrm>
          <a:prstGeom prst="line">
            <a:avLst/>
          </a:prstGeom>
          <a:noFill/>
          <a:ln w="228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Shape 8">
            <a:extLst>
              <a:ext uri="{FF2B5EF4-FFF2-40B4-BE49-F238E27FC236}">
                <a16:creationId xmlns:a16="http://schemas.microsoft.com/office/drawing/2014/main" id="{EB70E1CC-72F5-482A-8E93-F5C47FD4844C}"/>
              </a:ext>
            </a:extLst>
          </p:cNvPr>
          <p:cNvSpPr>
            <a:spLocks noGrp="1"/>
          </p:cNvSpPr>
          <p:nvPr/>
        </p:nvSpPr>
        <p:spPr>
          <a:xfrm>
            <a:off x="5855208" y="2880360"/>
            <a:ext cx="1898904" cy="0"/>
          </a:xfrm>
          <a:prstGeom prst="line">
            <a:avLst/>
          </a:prstGeom>
          <a:noFill/>
          <a:ln w="228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Shape 9">
            <a:extLst>
              <a:ext uri="{FF2B5EF4-FFF2-40B4-BE49-F238E27FC236}">
                <a16:creationId xmlns:a16="http://schemas.microsoft.com/office/drawing/2014/main" id="{9E26A798-F93B-42C6-9B15-16E592CC2CDA}"/>
              </a:ext>
            </a:extLst>
          </p:cNvPr>
          <p:cNvSpPr>
            <a:spLocks noGrp="1"/>
          </p:cNvSpPr>
          <p:nvPr/>
        </p:nvSpPr>
        <p:spPr>
          <a:xfrm>
            <a:off x="896112" y="2724912"/>
            <a:ext cx="310896" cy="310896"/>
          </a:xfrm>
          <a:prstGeom prst="ellipse">
            <a:avLst/>
          </a:prstGeom>
          <a:solidFill>
            <a:srgbClr val="FFFFFF"/>
          </a:solidFill>
          <a:ln w="15240">
            <a:solidFill>
              <a:srgbClr val="071E33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2" name="Text 10">
            <a:extLst>
              <a:ext uri="{FF2B5EF4-FFF2-40B4-BE49-F238E27FC236}">
                <a16:creationId xmlns:a16="http://schemas.microsoft.com/office/drawing/2014/main" id="{8C4C848A-D38A-456B-B342-E1DB9CE195C5}"/>
              </a:ext>
            </a:extLst>
          </p:cNvPr>
          <p:cNvSpPr>
            <a:spLocks noGrp="1"/>
          </p:cNvSpPr>
          <p:nvPr/>
        </p:nvSpPr>
        <p:spPr>
          <a:xfrm>
            <a:off x="521208" y="2203704"/>
            <a:ext cx="1060704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</a:pPr>
            <a:r>
              <a:rPr sz="14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Участки</a:t>
            </a:r>
            <a:endParaRPr sz="1400"/>
          </a:p>
        </p:txBody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D2D0FF53-D26E-4887-8B6A-FB958E040507}"/>
              </a:ext>
            </a:extLst>
          </p:cNvPr>
          <p:cNvSpPr>
            <a:spLocks noGrp="1"/>
          </p:cNvSpPr>
          <p:nvPr/>
        </p:nvSpPr>
        <p:spPr>
          <a:xfrm>
            <a:off x="210312" y="3191256"/>
            <a:ext cx="1682496" cy="685800"/>
          </a:xfrm>
          <a:prstGeom prst="rect">
            <a:avLst/>
          </a:prstGeom>
          <a:noFill/>
        </p:spPr>
        <p:txBody>
          <a:bodyPr wrap="square" lIns="381" tIns="381" rIns="381" bIns="381" anchor="ctr">
            <a:normAutofit/>
          </a:bodyPr>
          <a:lstStyle/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участки остаются у владельца</a:t>
            </a:r>
            <a:endParaRPr sz="880"/>
          </a:p>
        </p:txBody>
      </p:sp>
      <p:sp>
        <p:nvSpPr>
          <p:cNvPr id="14" name="Shape 12">
            <a:extLst>
              <a:ext uri="{FF2B5EF4-FFF2-40B4-BE49-F238E27FC236}">
                <a16:creationId xmlns:a16="http://schemas.microsoft.com/office/drawing/2014/main" id="{28334B1D-F496-4314-9E59-382878AB5416}"/>
              </a:ext>
            </a:extLst>
          </p:cNvPr>
          <p:cNvSpPr>
            <a:spLocks noGrp="1"/>
          </p:cNvSpPr>
          <p:nvPr/>
        </p:nvSpPr>
        <p:spPr>
          <a:xfrm>
            <a:off x="3197352" y="2724912"/>
            <a:ext cx="310896" cy="310896"/>
          </a:xfrm>
          <a:prstGeom prst="ellipse">
            <a:avLst/>
          </a:prstGeom>
          <a:solidFill>
            <a:srgbClr val="FFFFFF"/>
          </a:solidFill>
          <a:ln w="15240">
            <a:solidFill>
              <a:srgbClr val="071E33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D00D6253-9DA4-4A44-B568-A90A0BCC3DBD}"/>
              </a:ext>
            </a:extLst>
          </p:cNvPr>
          <p:cNvSpPr>
            <a:spLocks noGrp="1"/>
          </p:cNvSpPr>
          <p:nvPr/>
        </p:nvSpPr>
        <p:spPr>
          <a:xfrm>
            <a:off x="2822448" y="2203704"/>
            <a:ext cx="1060704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</a:pPr>
            <a:r>
              <a:rPr sz="14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Зона КРТ</a:t>
            </a:r>
            <a:endParaRPr sz="1400"/>
          </a:p>
        </p:txBody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192F01D9-A0C3-4D08-AA12-46D3E5F6A29D}"/>
              </a:ext>
            </a:extLst>
          </p:cNvPr>
          <p:cNvSpPr>
            <a:spLocks noGrp="1"/>
          </p:cNvSpPr>
          <p:nvPr/>
        </p:nvSpPr>
        <p:spPr>
          <a:xfrm>
            <a:off x="2511552" y="3191256"/>
            <a:ext cx="1682496" cy="685800"/>
          </a:xfrm>
          <a:prstGeom prst="rect">
            <a:avLst/>
          </a:prstGeom>
          <a:noFill/>
        </p:spPr>
        <p:txBody>
          <a:bodyPr wrap="square" lIns="381" tIns="381" rIns="381" bIns="381" anchor="ctr">
            <a:normAutofit/>
          </a:bodyPr>
          <a:lstStyle/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зона уже нанесена на карту</a:t>
            </a:r>
            <a:endParaRPr sz="880"/>
          </a:p>
        </p:txBody>
      </p:sp>
      <p:sp>
        <p:nvSpPr>
          <p:cNvPr id="17" name="Shape 15">
            <a:extLst>
              <a:ext uri="{FF2B5EF4-FFF2-40B4-BE49-F238E27FC236}">
                <a16:creationId xmlns:a16="http://schemas.microsoft.com/office/drawing/2014/main" id="{A458F322-2D8E-47AB-9078-A95E81EB3321}"/>
              </a:ext>
            </a:extLst>
          </p:cNvPr>
          <p:cNvSpPr>
            <a:spLocks noGrp="1"/>
          </p:cNvSpPr>
          <p:nvPr/>
        </p:nvSpPr>
        <p:spPr>
          <a:xfrm>
            <a:off x="5498592" y="2724912"/>
            <a:ext cx="310896" cy="310896"/>
          </a:xfrm>
          <a:prstGeom prst="ellipse">
            <a:avLst/>
          </a:prstGeom>
          <a:solidFill>
            <a:srgbClr val="FFFFFF"/>
          </a:solidFill>
          <a:ln w="15240">
            <a:solidFill>
              <a:srgbClr val="071E33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Text 16">
            <a:extLst>
              <a:ext uri="{FF2B5EF4-FFF2-40B4-BE49-F238E27FC236}">
                <a16:creationId xmlns:a16="http://schemas.microsoft.com/office/drawing/2014/main" id="{C2EFB104-D769-4267-BCE1-16576FEF3F0A}"/>
              </a:ext>
            </a:extLst>
          </p:cNvPr>
          <p:cNvSpPr>
            <a:spLocks noGrp="1"/>
          </p:cNvSpPr>
          <p:nvPr/>
        </p:nvSpPr>
        <p:spPr>
          <a:xfrm>
            <a:off x="5123688" y="2203704"/>
            <a:ext cx="1060704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</a:pPr>
            <a:r>
              <a:rPr sz="14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Нет проекта</a:t>
            </a:r>
            <a:endParaRPr sz="1400"/>
          </a:p>
        </p:txBody>
      </p:sp>
      <p:sp>
        <p:nvSpPr>
          <p:cNvPr id="19" name="Text 17">
            <a:extLst>
              <a:ext uri="{FF2B5EF4-FFF2-40B4-BE49-F238E27FC236}">
                <a16:creationId xmlns:a16="http://schemas.microsoft.com/office/drawing/2014/main" id="{C0A0ADF7-64CB-447F-97AE-BCEC4EC32B47}"/>
              </a:ext>
            </a:extLst>
          </p:cNvPr>
          <p:cNvSpPr>
            <a:spLocks noGrp="1"/>
          </p:cNvSpPr>
          <p:nvPr/>
        </p:nvSpPr>
        <p:spPr>
          <a:xfrm>
            <a:off x="4812792" y="3191256"/>
            <a:ext cx="1682496" cy="685800"/>
          </a:xfrm>
          <a:prstGeom prst="rect">
            <a:avLst/>
          </a:prstGeom>
          <a:noFill/>
        </p:spPr>
        <p:txBody>
          <a:bodyPr wrap="square" lIns="381" tIns="381" rIns="381" bIns="381" anchor="ctr">
            <a:normAutofit/>
          </a:bodyPr>
          <a:lstStyle/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проект планировки не утвержден</a:t>
            </a:r>
            <a:endParaRPr sz="880"/>
          </a:p>
        </p:txBody>
      </p:sp>
      <p:sp>
        <p:nvSpPr>
          <p:cNvPr id="20" name="Shape 18">
            <a:extLst>
              <a:ext uri="{FF2B5EF4-FFF2-40B4-BE49-F238E27FC236}">
                <a16:creationId xmlns:a16="http://schemas.microsoft.com/office/drawing/2014/main" id="{9CAB3A7C-423A-437B-8A89-32DAC433C41C}"/>
              </a:ext>
            </a:extLst>
          </p:cNvPr>
          <p:cNvSpPr>
            <a:spLocks noGrp="1"/>
          </p:cNvSpPr>
          <p:nvPr/>
        </p:nvSpPr>
        <p:spPr>
          <a:xfrm>
            <a:off x="7799832" y="2724912"/>
            <a:ext cx="310896" cy="310896"/>
          </a:xfrm>
          <a:prstGeom prst="ellipse">
            <a:avLst/>
          </a:prstGeom>
          <a:solidFill>
            <a:srgbClr val="007832"/>
          </a:solidFill>
          <a:ln w="15240">
            <a:solidFill>
              <a:srgbClr val="00783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1" name="Text 19">
            <a:extLst>
              <a:ext uri="{FF2B5EF4-FFF2-40B4-BE49-F238E27FC236}">
                <a16:creationId xmlns:a16="http://schemas.microsoft.com/office/drawing/2014/main" id="{C5B05B3B-1ADE-4551-8FFC-58FCB1D010F0}"/>
              </a:ext>
            </a:extLst>
          </p:cNvPr>
          <p:cNvSpPr>
            <a:spLocks noGrp="1"/>
          </p:cNvSpPr>
          <p:nvPr/>
        </p:nvSpPr>
        <p:spPr>
          <a:xfrm>
            <a:off x="7424928" y="2203704"/>
            <a:ext cx="1060704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  <a:defRPr>
                <a:solidFill>
                  <a:srgbClr val="007832"/>
                </a:solidFill>
              </a:defRPr>
            </a:pPr>
            <a:r>
              <a:rPr sz="1400" b="1">
                <a:solidFill>
                  <a:srgbClr val="007832"/>
                </a:solidFill>
                <a:latin typeface="Aptos Display"/>
                <a:ea typeface="Aptos Display"/>
                <a:cs typeface="Aptos Display"/>
              </a:rPr>
              <a:t>Нет ГПЗУ</a:t>
            </a:r>
            <a:endParaRPr sz="1400"/>
          </a:p>
        </p:txBody>
      </p:sp>
      <p:sp>
        <p:nvSpPr>
          <p:cNvPr id="22" name="Text 20">
            <a:extLst>
              <a:ext uri="{FF2B5EF4-FFF2-40B4-BE49-F238E27FC236}">
                <a16:creationId xmlns:a16="http://schemas.microsoft.com/office/drawing/2014/main" id="{184DA41C-801F-417F-A810-38693A6CD62F}"/>
              </a:ext>
            </a:extLst>
          </p:cNvPr>
          <p:cNvSpPr>
            <a:spLocks noGrp="1"/>
          </p:cNvSpPr>
          <p:nvPr/>
        </p:nvSpPr>
        <p:spPr>
          <a:xfrm>
            <a:off x="7114032" y="3191256"/>
            <a:ext cx="1682496" cy="685800"/>
          </a:xfrm>
          <a:prstGeom prst="rect">
            <a:avLst/>
          </a:prstGeom>
          <a:noFill/>
        </p:spPr>
        <p:txBody>
          <a:bodyPr wrap="square" lIns="381" tIns="381" rIns="381" bIns="381" anchor="ctr">
            <a:normAutofit/>
          </a:bodyPr>
          <a:lstStyle/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самостоятельное развитие невозможно</a:t>
            </a:r>
            <a:endParaRPr sz="880"/>
          </a:p>
        </p:txBody>
      </p:sp>
      <p:sp>
        <p:nvSpPr>
          <p:cNvPr id="23" name="Shape 21">
            <a:extLst>
              <a:ext uri="{FF2B5EF4-FFF2-40B4-BE49-F238E27FC236}">
                <a16:creationId xmlns:a16="http://schemas.microsoft.com/office/drawing/2014/main" id="{74596727-33D0-4D6E-B83A-1EBE7ECC3032}"/>
              </a:ext>
            </a:extLst>
          </p:cNvPr>
          <p:cNvSpPr>
            <a:spLocks noGrp="1"/>
          </p:cNvSpPr>
          <p:nvPr/>
        </p:nvSpPr>
        <p:spPr>
          <a:xfrm>
            <a:off x="9098280" y="1417320"/>
            <a:ext cx="2240280" cy="3401568"/>
          </a:xfrm>
          <a:prstGeom prst="rect">
            <a:avLst/>
          </a:prstGeom>
          <a:solidFill>
            <a:srgbClr val="F3F5F7"/>
          </a:solidFill>
          <a:ln w="12700">
            <a:solidFill>
              <a:srgbClr val="F3F5F7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4" name="Text 22">
            <a:extLst>
              <a:ext uri="{FF2B5EF4-FFF2-40B4-BE49-F238E27FC236}">
                <a16:creationId xmlns:a16="http://schemas.microsoft.com/office/drawing/2014/main" id="{67C4EE5B-FF85-4ABC-8D6E-B66B465B3CC5}"/>
              </a:ext>
            </a:extLst>
          </p:cNvPr>
          <p:cNvSpPr>
            <a:spLocks noGrp="1"/>
          </p:cNvSpPr>
          <p:nvPr/>
        </p:nvSpPr>
        <p:spPr>
          <a:xfrm>
            <a:off x="9299448" y="1691640"/>
            <a:ext cx="182880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86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Позиция суда</a:t>
            </a:r>
            <a:endParaRPr sz="860"/>
          </a:p>
        </p:txBody>
      </p:sp>
      <p:sp>
        <p:nvSpPr>
          <p:cNvPr id="25" name="Text 23">
            <a:extLst>
              <a:ext uri="{FF2B5EF4-FFF2-40B4-BE49-F238E27FC236}">
                <a16:creationId xmlns:a16="http://schemas.microsoft.com/office/drawing/2014/main" id="{EA6A01CE-5072-4194-BB7D-B634B83ABD7F}"/>
              </a:ext>
            </a:extLst>
          </p:cNvPr>
          <p:cNvSpPr>
            <a:spLocks noGrp="1"/>
          </p:cNvSpPr>
          <p:nvPr/>
        </p:nvSpPr>
        <p:spPr>
          <a:xfrm>
            <a:off x="9299448" y="2029968"/>
            <a:ext cx="1874520" cy="969264"/>
          </a:xfrm>
          <a:prstGeom prst="rect">
            <a:avLst/>
          </a:prstGeom>
          <a:noFill/>
        </p:spPr>
        <p:txBody>
          <a:bodyPr wrap="square" lIns="254" tIns="254" rIns="254" bIns="254" anchor="ctr">
            <a:normAutofit fontScale="94061" lnSpcReduction="10000"/>
          </a:bodyPr>
          <a:lstStyle/>
          <a:p>
            <a:pPr marL="0" indent="0">
              <a:buNone/>
            </a:pPr>
            <a:r>
              <a:rPr sz="11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Формального решения о КРТ</a:t>
            </a:r>
            <a:endParaRPr sz="1120"/>
          </a:p>
          <a:p>
            <a:pPr marL="0" indent="0">
              <a:buNone/>
            </a:pPr>
            <a:r>
              <a:rPr sz="11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еще нет. Но планируемой зоны</a:t>
            </a:r>
          </a:p>
          <a:p>
            <a:pPr marL="0" indent="0">
              <a:buNone/>
            </a:pPr>
            <a:r>
              <a:rPr sz="11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достаточно, чтобы отказать</a:t>
            </a:r>
          </a:p>
          <a:p>
            <a:pPr marL="0" indent="0">
              <a:buNone/>
            </a:pPr>
            <a:r>
              <a:rPr sz="11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в выдаче ГПЗУ.</a:t>
            </a:r>
          </a:p>
        </p:txBody>
      </p:sp>
      <p:sp>
        <p:nvSpPr>
          <p:cNvPr id="26" name="Shape 24">
            <a:extLst>
              <a:ext uri="{FF2B5EF4-FFF2-40B4-BE49-F238E27FC236}">
                <a16:creationId xmlns:a16="http://schemas.microsoft.com/office/drawing/2014/main" id="{9FA581F3-83F9-431E-A561-DF130923A62B}"/>
              </a:ext>
            </a:extLst>
          </p:cNvPr>
          <p:cNvSpPr>
            <a:spLocks noGrp="1"/>
          </p:cNvSpPr>
          <p:nvPr/>
        </p:nvSpPr>
        <p:spPr>
          <a:xfrm>
            <a:off x="9299448" y="3328416"/>
            <a:ext cx="1463040" cy="0"/>
          </a:xfrm>
          <a:prstGeom prst="line">
            <a:avLst/>
          </a:prstGeom>
          <a:noFill/>
          <a:ln w="17812">
            <a:solidFill>
              <a:srgbClr val="00783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Text 25">
            <a:extLst>
              <a:ext uri="{FF2B5EF4-FFF2-40B4-BE49-F238E27FC236}">
                <a16:creationId xmlns:a16="http://schemas.microsoft.com/office/drawing/2014/main" id="{A61C7C8F-82D2-45BE-92A3-7CAE8416A774}"/>
              </a:ext>
            </a:extLst>
          </p:cNvPr>
          <p:cNvSpPr>
            <a:spLocks noGrp="1"/>
          </p:cNvSpPr>
          <p:nvPr/>
        </p:nvSpPr>
        <p:spPr>
          <a:xfrm>
            <a:off x="9299448" y="3566160"/>
            <a:ext cx="1874520" cy="804672"/>
          </a:xfrm>
          <a:prstGeom prst="rect">
            <a:avLst/>
          </a:prstGeom>
          <a:noFill/>
        </p:spPr>
        <p:txBody>
          <a:bodyPr wrap="square" lIns="254" tIns="254" rIns="254" bIns="254" anchor="ctr">
            <a:normAutofit/>
          </a:bodyPr>
          <a:lstStyle/>
          <a:p>
            <a:pPr marL="0" indent="0">
              <a:buNone/>
            </a:pPr>
            <a:r>
              <a:rPr sz="980">
                <a:solidFill>
                  <a:srgbClr val="111827"/>
                </a:solidFill>
                <a:latin typeface="Aptos"/>
                <a:ea typeface="Aptos"/>
                <a:cs typeface="Aptos"/>
              </a:rPr>
              <a:t>Собственник сохраняет титул,</a:t>
            </a:r>
            <a:endParaRPr sz="980"/>
          </a:p>
          <a:p>
            <a:pPr marL="0" indent="0">
              <a:buNone/>
            </a:pPr>
            <a:r>
              <a:rPr sz="980">
                <a:solidFill>
                  <a:srgbClr val="111827"/>
                </a:solidFill>
                <a:latin typeface="Aptos"/>
                <a:ea typeface="Aptos"/>
                <a:cs typeface="Aptos"/>
              </a:rPr>
              <a:t>но теряет возможность</a:t>
            </a:r>
          </a:p>
          <a:p>
            <a:pPr marL="0" indent="0">
              <a:buNone/>
            </a:pPr>
            <a:r>
              <a:rPr sz="980">
                <a:solidFill>
                  <a:srgbClr val="111827"/>
                </a:solidFill>
                <a:latin typeface="Aptos"/>
                <a:ea typeface="Aptos"/>
                <a:cs typeface="Aptos"/>
              </a:rPr>
              <a:t>реализовать проект и не</a:t>
            </a:r>
          </a:p>
          <a:p>
            <a:pPr marL="0" indent="0">
              <a:buNone/>
            </a:pPr>
            <a:r>
              <a:rPr sz="980">
                <a:solidFill>
                  <a:srgbClr val="111827"/>
                </a:solidFill>
                <a:latin typeface="Aptos"/>
                <a:ea typeface="Aptos"/>
                <a:cs typeface="Aptos"/>
              </a:rPr>
              <a:t>контролирует срок паузы.</a:t>
            </a:r>
          </a:p>
        </p:txBody>
      </p:sp>
      <p:sp>
        <p:nvSpPr>
          <p:cNvPr id="28" name="Text 26">
            <a:extLst>
              <a:ext uri="{FF2B5EF4-FFF2-40B4-BE49-F238E27FC236}">
                <a16:creationId xmlns:a16="http://schemas.microsoft.com/office/drawing/2014/main" id="{B8A10C23-ACC9-4251-9EBB-694D27FFA467}"/>
              </a:ext>
            </a:extLst>
          </p:cNvPr>
          <p:cNvSpPr>
            <a:spLocks noGrp="1"/>
          </p:cNvSpPr>
          <p:nvPr/>
        </p:nvSpPr>
        <p:spPr>
          <a:xfrm>
            <a:off x="777240" y="4983480"/>
            <a:ext cx="1097280" cy="18288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85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Экономический эффект:</a:t>
            </a:r>
            <a:endParaRPr sz="850"/>
          </a:p>
        </p:txBody>
      </p:sp>
      <p:sp>
        <p:nvSpPr>
          <p:cNvPr id="29" name="Text 27">
            <a:extLst>
              <a:ext uri="{FF2B5EF4-FFF2-40B4-BE49-F238E27FC236}">
                <a16:creationId xmlns:a16="http://schemas.microsoft.com/office/drawing/2014/main" id="{46E11E3C-37A5-4D21-8F71-D6F1E225B371}"/>
              </a:ext>
            </a:extLst>
          </p:cNvPr>
          <p:cNvSpPr>
            <a:spLocks noGrp="1"/>
          </p:cNvSpPr>
          <p:nvPr/>
        </p:nvSpPr>
        <p:spPr>
          <a:xfrm>
            <a:off x="2148840" y="4919472"/>
            <a:ext cx="6629400" cy="594360"/>
          </a:xfrm>
          <a:prstGeom prst="rect">
            <a:avLst/>
          </a:prstGeom>
          <a:noFill/>
        </p:spPr>
        <p:txBody>
          <a:bodyPr wrap="square" lIns="1016" tIns="1016" rIns="1016" bIns="1016" anchor="ctr">
            <a:normAutofit/>
          </a:bodyPr>
          <a:lstStyle>
            <a:defPPr>
              <a:defRPr sz="1800"/>
            </a:defPPr>
          </a:lstStyle>
          <a:p>
            <a:pPr marL="0" indent="0">
              <a:buNone/>
            </a:pPr>
            <a:r>
              <a:rPr sz="18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Актив остается у собственника, но его основная функция уже поставлена на паузу.</a:t>
            </a:r>
            <a:endParaRPr sz="1900"/>
          </a:p>
        </p:txBody>
      </p:sp>
      <p:sp>
        <p:nvSpPr>
          <p:cNvPr id="30" name="Text 28">
            <a:extLst>
              <a:ext uri="{FF2B5EF4-FFF2-40B4-BE49-F238E27FC236}">
                <a16:creationId xmlns:a16="http://schemas.microsoft.com/office/drawing/2014/main" id="{9277A7DC-8A02-4EA1-AC96-821B767817C6}"/>
              </a:ext>
            </a:extLst>
          </p:cNvPr>
          <p:cNvSpPr>
            <a:spLocks noGrp="1"/>
          </p:cNvSpPr>
          <p:nvPr/>
        </p:nvSpPr>
        <p:spPr>
          <a:xfrm>
            <a:off x="502920" y="6199632"/>
            <a:ext cx="11064240" cy="14630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550">
                <a:solidFill>
                  <a:srgbClr val="9AA3AF"/>
                </a:solidFill>
                <a:latin typeface="Aptos"/>
                <a:ea typeface="Aptos"/>
                <a:cs typeface="Aptos"/>
              </a:rPr>
              <a:t>Источник: дело № А40-188227/2025.</a:t>
            </a:r>
            <a:endParaRPr sz="550"/>
          </a:p>
        </p:txBody>
      </p:sp>
      <p:sp>
        <p:nvSpPr>
          <p:cNvPr id="31" name="Shape 29">
            <a:extLst>
              <a:ext uri="{FF2B5EF4-FFF2-40B4-BE49-F238E27FC236}">
                <a16:creationId xmlns:a16="http://schemas.microsoft.com/office/drawing/2014/main" id="{E91EB70B-19F4-4610-9F5F-CAA47EC0C3BD}"/>
              </a:ext>
            </a:extLst>
          </p:cNvPr>
          <p:cNvSpPr>
            <a:spLocks noGrp="1"/>
          </p:cNvSpPr>
          <p:nvPr/>
        </p:nvSpPr>
        <p:spPr>
          <a:xfrm>
            <a:off x="502920" y="6446520"/>
            <a:ext cx="11064240" cy="0"/>
          </a:xfrm>
          <a:prstGeom prst="line">
            <a:avLst/>
          </a:prstGeom>
          <a:noFill/>
          <a:ln w="889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2" name="Text 30">
            <a:extLst>
              <a:ext uri="{FF2B5EF4-FFF2-40B4-BE49-F238E27FC236}">
                <a16:creationId xmlns:a16="http://schemas.microsoft.com/office/drawing/2014/main" id="{55FA78FD-6BB4-46DA-8766-333746FC3666}"/>
              </a:ext>
            </a:extLst>
          </p:cNvPr>
          <p:cNvSpPr>
            <a:spLocks noGrp="1"/>
          </p:cNvSpPr>
          <p:nvPr/>
        </p:nvSpPr>
        <p:spPr>
          <a:xfrm>
            <a:off x="502920" y="6510528"/>
            <a:ext cx="585216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endParaRPr sz="660"/>
          </a:p>
        </p:txBody>
      </p:sp>
      <p:sp>
        <p:nvSpPr>
          <p:cNvPr id="33" name="Text 31">
            <a:extLst>
              <a:ext uri="{FF2B5EF4-FFF2-40B4-BE49-F238E27FC236}">
                <a16:creationId xmlns:a16="http://schemas.microsoft.com/office/drawing/2014/main" id="{4F1BED99-D651-4D2F-BBB5-D1C9912F4CB9}"/>
              </a:ext>
            </a:extLst>
          </p:cNvPr>
          <p:cNvSpPr>
            <a:spLocks noGrp="1"/>
          </p:cNvSpPr>
          <p:nvPr/>
        </p:nvSpPr>
        <p:spPr>
          <a:xfrm>
            <a:off x="11064240" y="6473952"/>
            <a:ext cx="502920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  <a:defRPr>
                <a:solidFill>
                  <a:srgbClr val="007832"/>
                </a:solidFill>
              </a:defRPr>
            </a:pPr>
            <a:r>
              <a:rPr sz="8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03</a:t>
            </a:r>
            <a:endParaRPr sz="800"/>
          </a:p>
        </p:txBody>
      </p:sp>
      <p:sp>
        <p:nvSpPr>
          <p:cNvPr id="34" name="Text 32">
            <a:extLst>
              <a:ext uri="{FF2B5EF4-FFF2-40B4-BE49-F238E27FC236}">
                <a16:creationId xmlns:a16="http://schemas.microsoft.com/office/drawing/2014/main" id="{4F7D62BD-3E52-40E6-871B-3A4FE821B7C9}"/>
              </a:ext>
            </a:extLst>
          </p:cNvPr>
          <p:cNvSpPr>
            <a:spLocks noGrp="1"/>
          </p:cNvSpPr>
          <p:nvPr/>
        </p:nvSpPr>
        <p:spPr>
          <a:xfrm>
            <a:off x="6400800" y="6510528"/>
            <a:ext cx="457200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</a:pPr>
            <a:r>
              <a:rPr sz="570">
                <a:solidFill>
                  <a:srgbClr val="9AA3AF"/>
                </a:solidFill>
                <a:latin typeface="Aptos"/>
                <a:ea typeface="Aptos"/>
                <a:cs typeface="Aptos"/>
              </a:rPr>
              <a:t>Планируемое КРТ: регуляторная пауза</a:t>
            </a:r>
            <a:endParaRPr sz="570"/>
          </a:p>
        </p:txBody>
      </p:sp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17315249-DB23-45EF-8D5B-675A6962C1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03459" y="6480810"/>
            <a:ext cx="1056197" cy="17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17334B2E-795D-4EAC-946B-FC4F8198707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8692D7B2-B644-4374-A4BE-F9048C9C752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64008" cy="6858000"/>
          </a:xfrm>
          <a:prstGeom prst="rect">
            <a:avLst/>
          </a:prstGeom>
          <a:solidFill>
            <a:srgbClr val="007832"/>
          </a:solidFill>
          <a:ln w="12668">
            <a:solidFill>
              <a:srgbClr val="00783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BA1E1020-3DEA-47AA-A332-724B1D99179E}"/>
              </a:ext>
            </a:extLst>
          </p:cNvPr>
          <p:cNvSpPr>
            <a:spLocks noGrp="1"/>
          </p:cNvSpPr>
          <p:nvPr/>
        </p:nvSpPr>
        <p:spPr>
          <a:xfrm>
            <a:off x="502920" y="292608"/>
            <a:ext cx="7863840" cy="228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85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ПОСЛЕ РЕШЕНИЯ О КРТ</a:t>
            </a:r>
            <a:endParaRPr sz="85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5DB8EF25-4ABB-4A76-815B-B618AC8A60A2}"/>
              </a:ext>
            </a:extLst>
          </p:cNvPr>
          <p:cNvSpPr>
            <a:spLocks noGrp="1"/>
          </p:cNvSpPr>
          <p:nvPr/>
        </p:nvSpPr>
        <p:spPr>
          <a:xfrm>
            <a:off x="502920" y="585216"/>
            <a:ext cx="10881360" cy="50292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>
            <a:defPPr>
              <a:defRPr sz="2400"/>
            </a:defPPr>
          </a:lstStyle>
          <a:p>
            <a:pPr marL="0" indent="0">
              <a:buNone/>
            </a:pPr>
            <a:r>
              <a:rPr sz="24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Оспорить включение и изъятие трудно</a:t>
            </a:r>
            <a:endParaRPr sz="250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84D61D3F-2B53-44BC-A432-5AC0D3EB0473}"/>
              </a:ext>
            </a:extLst>
          </p:cNvPr>
          <p:cNvSpPr>
            <a:spLocks noGrp="1"/>
          </p:cNvSpPr>
          <p:nvPr/>
        </p:nvSpPr>
        <p:spPr>
          <a:xfrm>
            <a:off x="685800" y="1417320"/>
            <a:ext cx="4892040" cy="411480"/>
          </a:xfrm>
          <a:prstGeom prst="rect">
            <a:avLst/>
          </a:prstGeom>
          <a:solidFill>
            <a:srgbClr val="EDF7F2"/>
          </a:solidFill>
          <a:ln>
            <a:solidFill>
              <a:srgbClr val="D5EBDF"/>
            </a:solidFill>
          </a:ln>
        </p:spPr>
        <p:txBody>
          <a:bodyPr wrap="square" lIns="0" tIns="0" rIns="0" bIns="0" anchor="ctr"/>
          <a:lstStyle/>
          <a:p>
            <a:pPr marL="0" indent="0" algn="ctr">
              <a:buNone/>
            </a:pPr>
            <a:r>
              <a:rPr sz="2100" b="1">
                <a:solidFill>
                  <a:srgbClr val="1F7A4D"/>
                </a:solidFill>
                <a:latin typeface="Aptos Display"/>
                <a:ea typeface="Aptos Display"/>
                <a:cs typeface="Aptos Display"/>
              </a:rPr>
              <a:t>КРТ «Алабушево»</a:t>
            </a:r>
            <a:endParaRPr sz="210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1544B371-C830-491E-943E-76B896E292FF}"/>
              </a:ext>
            </a:extLst>
          </p:cNvPr>
          <p:cNvSpPr>
            <a:spLocks noGrp="1"/>
          </p:cNvSpPr>
          <p:nvPr/>
        </p:nvSpPr>
        <p:spPr>
          <a:xfrm>
            <a:off x="6236208" y="1417320"/>
            <a:ext cx="5074920" cy="411480"/>
          </a:xfrm>
          <a:prstGeom prst="rect">
            <a:avLst/>
          </a:prstGeom>
          <a:solidFill>
            <a:srgbClr val="EDF7F2"/>
          </a:solidFill>
          <a:ln w="12668">
            <a:solidFill>
              <a:srgbClr val="D5EBDF"/>
            </a:solidFill>
            <a:prstDash val="solid"/>
          </a:ln>
        </p:spPr>
        <p:txBody>
          <a:bodyPr wrap="square" lIns="0" tIns="0" rIns="0" bIns="0" anchor="ctr"/>
          <a:lstStyle/>
          <a:p>
            <a:pPr marL="0" indent="0" algn="ctr">
              <a:buNone/>
              <a:defRPr>
                <a:solidFill>
                  <a:srgbClr val="007832"/>
                </a:solidFill>
              </a:defRPr>
            </a:pPr>
            <a:r>
              <a:rPr sz="2100" b="1">
                <a:solidFill>
                  <a:srgbClr val="007832"/>
                </a:solidFill>
                <a:latin typeface="Aptos Display"/>
                <a:ea typeface="Aptos Display"/>
                <a:cs typeface="Aptos Display"/>
              </a:rPr>
              <a:t>Баня на улице Рогова</a:t>
            </a:r>
            <a:endParaRPr sz="2100"/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1D45960F-4903-4B79-B075-EDDACB051391}"/>
              </a:ext>
            </a:extLst>
          </p:cNvPr>
          <p:cNvSpPr>
            <a:spLocks noGrp="1"/>
          </p:cNvSpPr>
          <p:nvPr/>
        </p:nvSpPr>
        <p:spPr>
          <a:xfrm>
            <a:off x="685800" y="2029968"/>
            <a:ext cx="196596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Дело</a:t>
            </a:r>
            <a:endParaRPr sz="920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BE40E8DF-E25F-4791-8D8C-69D2D99D16F8}"/>
              </a:ext>
            </a:extLst>
          </p:cNvPr>
          <p:cNvSpPr>
            <a:spLocks noGrp="1"/>
          </p:cNvSpPr>
          <p:nvPr/>
        </p:nvSpPr>
        <p:spPr>
          <a:xfrm>
            <a:off x="2743200" y="2002536"/>
            <a:ext cx="283464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А40-227278/2024</a:t>
            </a:r>
            <a:endParaRPr sz="860"/>
          </a:p>
        </p:txBody>
      </p:sp>
      <p:sp>
        <p:nvSpPr>
          <p:cNvPr id="10" name="Shape 8">
            <a:extLst>
              <a:ext uri="{FF2B5EF4-FFF2-40B4-BE49-F238E27FC236}">
                <a16:creationId xmlns:a16="http://schemas.microsoft.com/office/drawing/2014/main" id="{8C4350DF-514C-49ED-B721-49025A9F8B5C}"/>
              </a:ext>
            </a:extLst>
          </p:cNvPr>
          <p:cNvSpPr>
            <a:spLocks noGrp="1"/>
          </p:cNvSpPr>
          <p:nvPr/>
        </p:nvSpPr>
        <p:spPr>
          <a:xfrm>
            <a:off x="685800" y="2505456"/>
            <a:ext cx="489204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E9D3FAE5-8C0B-4165-905C-F1B6FF34A4B6}"/>
              </a:ext>
            </a:extLst>
          </p:cNvPr>
          <p:cNvSpPr>
            <a:spLocks noGrp="1"/>
          </p:cNvSpPr>
          <p:nvPr/>
        </p:nvSpPr>
        <p:spPr>
          <a:xfrm>
            <a:off x="6236208" y="2029968"/>
            <a:ext cx="187452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Дело</a:t>
            </a:r>
            <a:endParaRPr sz="920"/>
          </a:p>
        </p:txBody>
      </p:sp>
      <p:sp>
        <p:nvSpPr>
          <p:cNvPr id="12" name="Text 10">
            <a:extLst>
              <a:ext uri="{FF2B5EF4-FFF2-40B4-BE49-F238E27FC236}">
                <a16:creationId xmlns:a16="http://schemas.microsoft.com/office/drawing/2014/main" id="{E92F13E9-B3A3-4652-9076-3B8AAE92C5E6}"/>
              </a:ext>
            </a:extLst>
          </p:cNvPr>
          <p:cNvSpPr>
            <a:spLocks noGrp="1"/>
          </p:cNvSpPr>
          <p:nvPr/>
        </p:nvSpPr>
        <p:spPr>
          <a:xfrm>
            <a:off x="8266176" y="2002536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А40-99019/2024</a:t>
            </a:r>
            <a:endParaRPr sz="860"/>
          </a:p>
        </p:txBody>
      </p:sp>
      <p:sp>
        <p:nvSpPr>
          <p:cNvPr id="13" name="Shape 11">
            <a:extLst>
              <a:ext uri="{FF2B5EF4-FFF2-40B4-BE49-F238E27FC236}">
                <a16:creationId xmlns:a16="http://schemas.microsoft.com/office/drawing/2014/main" id="{B3CF535F-71EF-4772-877E-08643020B12D}"/>
              </a:ext>
            </a:extLst>
          </p:cNvPr>
          <p:cNvSpPr>
            <a:spLocks noGrp="1"/>
          </p:cNvSpPr>
          <p:nvPr/>
        </p:nvSpPr>
        <p:spPr>
          <a:xfrm>
            <a:off x="6236208" y="2505456"/>
            <a:ext cx="507492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Text 12">
            <a:extLst>
              <a:ext uri="{FF2B5EF4-FFF2-40B4-BE49-F238E27FC236}">
                <a16:creationId xmlns:a16="http://schemas.microsoft.com/office/drawing/2014/main" id="{1CF6B7D7-98D0-45E2-8D70-A12508820791}"/>
              </a:ext>
            </a:extLst>
          </p:cNvPr>
          <p:cNvSpPr>
            <a:spLocks noGrp="1"/>
          </p:cNvSpPr>
          <p:nvPr/>
        </p:nvSpPr>
        <p:spPr>
          <a:xfrm>
            <a:off x="685800" y="2706624"/>
            <a:ext cx="196596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Основание</a:t>
            </a:r>
            <a:endParaRPr sz="920"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21392F08-83B6-4B41-98F8-948EF0148D6F}"/>
              </a:ext>
            </a:extLst>
          </p:cNvPr>
          <p:cNvSpPr>
            <a:spLocks noGrp="1"/>
          </p:cNvSpPr>
          <p:nvPr/>
        </p:nvSpPr>
        <p:spPr>
          <a:xfrm>
            <a:off x="2743200" y="2679192"/>
            <a:ext cx="283464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вид использования не соответствовал ПЗЗ</a:t>
            </a:r>
            <a:endParaRPr sz="860"/>
          </a:p>
        </p:txBody>
      </p:sp>
      <p:sp>
        <p:nvSpPr>
          <p:cNvPr id="16" name="Shape 14">
            <a:extLst>
              <a:ext uri="{FF2B5EF4-FFF2-40B4-BE49-F238E27FC236}">
                <a16:creationId xmlns:a16="http://schemas.microsoft.com/office/drawing/2014/main" id="{E9248878-A1F7-4C90-B539-DD553072DB69}"/>
              </a:ext>
            </a:extLst>
          </p:cNvPr>
          <p:cNvSpPr>
            <a:spLocks noGrp="1"/>
          </p:cNvSpPr>
          <p:nvPr/>
        </p:nvSpPr>
        <p:spPr>
          <a:xfrm>
            <a:off x="685800" y="3182112"/>
            <a:ext cx="489204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" name="Text 15">
            <a:extLst>
              <a:ext uri="{FF2B5EF4-FFF2-40B4-BE49-F238E27FC236}">
                <a16:creationId xmlns:a16="http://schemas.microsoft.com/office/drawing/2014/main" id="{56F0D5C8-1A71-448C-8C29-3A80D700CA03}"/>
              </a:ext>
            </a:extLst>
          </p:cNvPr>
          <p:cNvSpPr>
            <a:spLocks noGrp="1"/>
          </p:cNvSpPr>
          <p:nvPr/>
        </p:nvSpPr>
        <p:spPr>
          <a:xfrm>
            <a:off x="6236208" y="2706624"/>
            <a:ext cx="187452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Объект</a:t>
            </a:r>
            <a:endParaRPr sz="920"/>
          </a:p>
        </p:txBody>
      </p:sp>
      <p:sp>
        <p:nvSpPr>
          <p:cNvPr id="18" name="Text 16">
            <a:extLst>
              <a:ext uri="{FF2B5EF4-FFF2-40B4-BE49-F238E27FC236}">
                <a16:creationId xmlns:a16="http://schemas.microsoft.com/office/drawing/2014/main" id="{43C6F41C-AC90-4A43-BD59-2D6603C0785B}"/>
              </a:ext>
            </a:extLst>
          </p:cNvPr>
          <p:cNvSpPr>
            <a:spLocks noGrp="1"/>
          </p:cNvSpPr>
          <p:nvPr/>
        </p:nvSpPr>
        <p:spPr>
          <a:xfrm>
            <a:off x="8266176" y="2679192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действующая баня и земельный участок</a:t>
            </a:r>
            <a:endParaRPr sz="860"/>
          </a:p>
        </p:txBody>
      </p:sp>
      <p:sp>
        <p:nvSpPr>
          <p:cNvPr id="19" name="Shape 17">
            <a:extLst>
              <a:ext uri="{FF2B5EF4-FFF2-40B4-BE49-F238E27FC236}">
                <a16:creationId xmlns:a16="http://schemas.microsoft.com/office/drawing/2014/main" id="{AE7B7FB3-80DA-4FBB-986D-B40D0B5971B5}"/>
              </a:ext>
            </a:extLst>
          </p:cNvPr>
          <p:cNvSpPr>
            <a:spLocks noGrp="1"/>
          </p:cNvSpPr>
          <p:nvPr/>
        </p:nvSpPr>
        <p:spPr>
          <a:xfrm>
            <a:off x="6236208" y="3182112"/>
            <a:ext cx="507492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" name="Text 18">
            <a:extLst>
              <a:ext uri="{FF2B5EF4-FFF2-40B4-BE49-F238E27FC236}">
                <a16:creationId xmlns:a16="http://schemas.microsoft.com/office/drawing/2014/main" id="{4EE69A3E-5D85-421C-A1B0-11A504A48913}"/>
              </a:ext>
            </a:extLst>
          </p:cNvPr>
          <p:cNvSpPr>
            <a:spLocks noGrp="1"/>
          </p:cNvSpPr>
          <p:nvPr/>
        </p:nvSpPr>
        <p:spPr>
          <a:xfrm>
            <a:off x="685800" y="3383280"/>
            <a:ext cx="196596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Процедура</a:t>
            </a:r>
            <a:endParaRPr sz="920"/>
          </a:p>
        </p:txBody>
      </p:sp>
      <p:sp>
        <p:nvSpPr>
          <p:cNvPr id="21" name="Text 19">
            <a:extLst>
              <a:ext uri="{FF2B5EF4-FFF2-40B4-BE49-F238E27FC236}">
                <a16:creationId xmlns:a16="http://schemas.microsoft.com/office/drawing/2014/main" id="{EEB3EF06-C057-4CC4-9C4A-00ED30E0A5F6}"/>
              </a:ext>
            </a:extLst>
          </p:cNvPr>
          <p:cNvSpPr>
            <a:spLocks noGrp="1"/>
          </p:cNvSpPr>
          <p:nvPr/>
        </p:nvSpPr>
        <p:spPr>
          <a:xfrm>
            <a:off x="2743200" y="3355848"/>
            <a:ext cx="283464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документы для договора КРТ не поданы в срок</a:t>
            </a:r>
            <a:endParaRPr sz="860"/>
          </a:p>
        </p:txBody>
      </p:sp>
      <p:sp>
        <p:nvSpPr>
          <p:cNvPr id="22" name="Shape 20">
            <a:extLst>
              <a:ext uri="{FF2B5EF4-FFF2-40B4-BE49-F238E27FC236}">
                <a16:creationId xmlns:a16="http://schemas.microsoft.com/office/drawing/2014/main" id="{B2B22079-494E-4D67-B938-9802B96F8361}"/>
              </a:ext>
            </a:extLst>
          </p:cNvPr>
          <p:cNvSpPr>
            <a:spLocks noGrp="1"/>
          </p:cNvSpPr>
          <p:nvPr/>
        </p:nvSpPr>
        <p:spPr>
          <a:xfrm>
            <a:off x="685800" y="3858768"/>
            <a:ext cx="489204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Text 21">
            <a:extLst>
              <a:ext uri="{FF2B5EF4-FFF2-40B4-BE49-F238E27FC236}">
                <a16:creationId xmlns:a16="http://schemas.microsoft.com/office/drawing/2014/main" id="{BE1CADEA-60C0-4CEE-8592-E1D15EC27ED8}"/>
              </a:ext>
            </a:extLst>
          </p:cNvPr>
          <p:cNvSpPr>
            <a:spLocks noGrp="1"/>
          </p:cNvSpPr>
          <p:nvPr/>
        </p:nvSpPr>
        <p:spPr>
          <a:xfrm>
            <a:off x="6236208" y="3383280"/>
            <a:ext cx="187452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Публичная цель</a:t>
            </a:r>
            <a:endParaRPr sz="920"/>
          </a:p>
        </p:txBody>
      </p:sp>
      <p:sp>
        <p:nvSpPr>
          <p:cNvPr id="24" name="Text 22">
            <a:extLst>
              <a:ext uri="{FF2B5EF4-FFF2-40B4-BE49-F238E27FC236}">
                <a16:creationId xmlns:a16="http://schemas.microsoft.com/office/drawing/2014/main" id="{F79DDFAA-23D3-4EC5-8BE3-5C6CBF0960EE}"/>
              </a:ext>
            </a:extLst>
          </p:cNvPr>
          <p:cNvSpPr>
            <a:spLocks noGrp="1"/>
          </p:cNvSpPr>
          <p:nvPr/>
        </p:nvSpPr>
        <p:spPr>
          <a:xfrm>
            <a:off x="8266176" y="3355848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реновация и образовательный комплекс</a:t>
            </a:r>
            <a:endParaRPr sz="860"/>
          </a:p>
        </p:txBody>
      </p:sp>
      <p:sp>
        <p:nvSpPr>
          <p:cNvPr id="25" name="Shape 23">
            <a:extLst>
              <a:ext uri="{FF2B5EF4-FFF2-40B4-BE49-F238E27FC236}">
                <a16:creationId xmlns:a16="http://schemas.microsoft.com/office/drawing/2014/main" id="{7EB20B5D-3054-4D84-89D6-95413A4CEA63}"/>
              </a:ext>
            </a:extLst>
          </p:cNvPr>
          <p:cNvSpPr>
            <a:spLocks noGrp="1"/>
          </p:cNvSpPr>
          <p:nvPr/>
        </p:nvSpPr>
        <p:spPr>
          <a:xfrm>
            <a:off x="6236208" y="3858768"/>
            <a:ext cx="507492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Text 24">
            <a:extLst>
              <a:ext uri="{FF2B5EF4-FFF2-40B4-BE49-F238E27FC236}">
                <a16:creationId xmlns:a16="http://schemas.microsoft.com/office/drawing/2014/main" id="{3899E2F4-6CD8-43B1-8D62-D4BC2F018503}"/>
              </a:ext>
            </a:extLst>
          </p:cNvPr>
          <p:cNvSpPr>
            <a:spLocks noGrp="1"/>
          </p:cNvSpPr>
          <p:nvPr/>
        </p:nvSpPr>
        <p:spPr>
          <a:xfrm>
            <a:off x="685800" y="4059936"/>
            <a:ext cx="196596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Результат</a:t>
            </a:r>
            <a:endParaRPr sz="920"/>
          </a:p>
        </p:txBody>
      </p:sp>
      <p:sp>
        <p:nvSpPr>
          <p:cNvPr id="27" name="Text 25">
            <a:extLst>
              <a:ext uri="{FF2B5EF4-FFF2-40B4-BE49-F238E27FC236}">
                <a16:creationId xmlns:a16="http://schemas.microsoft.com/office/drawing/2014/main" id="{BAF1903E-D691-4DD0-A731-928266740115}"/>
              </a:ext>
            </a:extLst>
          </p:cNvPr>
          <p:cNvSpPr>
            <a:spLocks noGrp="1"/>
          </p:cNvSpPr>
          <p:nvPr/>
        </p:nvSpPr>
        <p:spPr>
          <a:xfrm>
            <a:off x="2743200" y="4032504"/>
            <a:ext cx="283464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включение признано законным</a:t>
            </a:r>
            <a:endParaRPr sz="860"/>
          </a:p>
        </p:txBody>
      </p:sp>
      <p:sp>
        <p:nvSpPr>
          <p:cNvPr id="28" name="Shape 26">
            <a:extLst>
              <a:ext uri="{FF2B5EF4-FFF2-40B4-BE49-F238E27FC236}">
                <a16:creationId xmlns:a16="http://schemas.microsoft.com/office/drawing/2014/main" id="{FC5B80CF-2DC7-4F19-A6D0-70A0DCFAEE52}"/>
              </a:ext>
            </a:extLst>
          </p:cNvPr>
          <p:cNvSpPr>
            <a:spLocks noGrp="1"/>
          </p:cNvSpPr>
          <p:nvPr/>
        </p:nvSpPr>
        <p:spPr>
          <a:xfrm>
            <a:off x="685800" y="4535424"/>
            <a:ext cx="489204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9" name="Text 27">
            <a:extLst>
              <a:ext uri="{FF2B5EF4-FFF2-40B4-BE49-F238E27FC236}">
                <a16:creationId xmlns:a16="http://schemas.microsoft.com/office/drawing/2014/main" id="{8088FD8B-715D-489D-AF2D-6A903D9B8EC4}"/>
              </a:ext>
            </a:extLst>
          </p:cNvPr>
          <p:cNvSpPr>
            <a:spLocks noGrp="1"/>
          </p:cNvSpPr>
          <p:nvPr/>
        </p:nvSpPr>
        <p:spPr>
          <a:xfrm>
            <a:off x="6236208" y="4059936"/>
            <a:ext cx="187452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Результат</a:t>
            </a:r>
            <a:endParaRPr sz="920"/>
          </a:p>
        </p:txBody>
      </p:sp>
      <p:sp>
        <p:nvSpPr>
          <p:cNvPr id="30" name="Text 28">
            <a:extLst>
              <a:ext uri="{FF2B5EF4-FFF2-40B4-BE49-F238E27FC236}">
                <a16:creationId xmlns:a16="http://schemas.microsoft.com/office/drawing/2014/main" id="{5E835F37-685E-4D31-8E85-5D05BAD95F5E}"/>
              </a:ext>
            </a:extLst>
          </p:cNvPr>
          <p:cNvSpPr>
            <a:spLocks noGrp="1"/>
          </p:cNvSpPr>
          <p:nvPr/>
        </p:nvSpPr>
        <p:spPr>
          <a:xfrm>
            <a:off x="8266176" y="4032504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изъятие оставлено в силе</a:t>
            </a:r>
            <a:endParaRPr sz="860"/>
          </a:p>
        </p:txBody>
      </p:sp>
      <p:sp>
        <p:nvSpPr>
          <p:cNvPr id="31" name="Shape 29">
            <a:extLst>
              <a:ext uri="{FF2B5EF4-FFF2-40B4-BE49-F238E27FC236}">
                <a16:creationId xmlns:a16="http://schemas.microsoft.com/office/drawing/2014/main" id="{1BFAE405-64F6-42B4-B577-99AB88780F96}"/>
              </a:ext>
            </a:extLst>
          </p:cNvPr>
          <p:cNvSpPr>
            <a:spLocks noGrp="1"/>
          </p:cNvSpPr>
          <p:nvPr/>
        </p:nvSpPr>
        <p:spPr>
          <a:xfrm>
            <a:off x="6236208" y="4535424"/>
            <a:ext cx="507492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2" name="Text 30">
            <a:extLst>
              <a:ext uri="{FF2B5EF4-FFF2-40B4-BE49-F238E27FC236}">
                <a16:creationId xmlns:a16="http://schemas.microsoft.com/office/drawing/2014/main" id="{17108B1F-D472-450D-B3E6-BAB4FA806B5E}"/>
              </a:ext>
            </a:extLst>
          </p:cNvPr>
          <p:cNvSpPr>
            <a:spLocks noGrp="1"/>
          </p:cNvSpPr>
          <p:nvPr/>
        </p:nvSpPr>
        <p:spPr>
          <a:xfrm>
            <a:off x="777240" y="5257800"/>
            <a:ext cx="1463040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87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Практический вывод</a:t>
            </a:r>
            <a:endParaRPr sz="870"/>
          </a:p>
        </p:txBody>
      </p:sp>
      <p:sp>
        <p:nvSpPr>
          <p:cNvPr id="33" name="Text 31">
            <a:extLst>
              <a:ext uri="{FF2B5EF4-FFF2-40B4-BE49-F238E27FC236}">
                <a16:creationId xmlns:a16="http://schemas.microsoft.com/office/drawing/2014/main" id="{75ECE73A-A047-4068-810C-E05790B1BEF8}"/>
              </a:ext>
            </a:extLst>
          </p:cNvPr>
          <p:cNvSpPr>
            <a:spLocks noGrp="1"/>
          </p:cNvSpPr>
          <p:nvPr/>
        </p:nvSpPr>
        <p:spPr>
          <a:xfrm>
            <a:off x="2514600" y="5175504"/>
            <a:ext cx="7498080" cy="438912"/>
          </a:xfrm>
          <a:prstGeom prst="rect">
            <a:avLst/>
          </a:prstGeom>
          <a:noFill/>
        </p:spPr>
        <p:txBody>
          <a:bodyPr wrap="square" lIns="0" tIns="0" rIns="0" bIns="0" anchor="ctr">
            <a:normAutofit fontScale="81818" lnSpcReduction="20000"/>
          </a:bodyPr>
          <a:lstStyle/>
          <a:p>
            <a:pPr marL="0" indent="0">
              <a:buNone/>
            </a:pPr>
            <a:r>
              <a:rPr sz="22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Суды проверяют законность процедуры, но редко пересчитывают городскую целесообразность.</a:t>
            </a:r>
            <a:endParaRPr sz="2200"/>
          </a:p>
        </p:txBody>
      </p:sp>
      <p:sp>
        <p:nvSpPr>
          <p:cNvPr id="34" name="Text 32">
            <a:extLst>
              <a:ext uri="{FF2B5EF4-FFF2-40B4-BE49-F238E27FC236}">
                <a16:creationId xmlns:a16="http://schemas.microsoft.com/office/drawing/2014/main" id="{3CF084CA-3994-4529-959C-3CAF62BD2813}"/>
              </a:ext>
            </a:extLst>
          </p:cNvPr>
          <p:cNvSpPr>
            <a:spLocks noGrp="1"/>
          </p:cNvSpPr>
          <p:nvPr/>
        </p:nvSpPr>
        <p:spPr>
          <a:xfrm>
            <a:off x="2514600" y="5696712"/>
            <a:ext cx="7498080" cy="256032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1080">
                <a:solidFill>
                  <a:srgbClr val="6B7280"/>
                </a:solidFill>
                <a:latin typeface="Aptos"/>
                <a:ea typeface="Aptos"/>
                <a:cs typeface="Aptos"/>
              </a:rPr>
              <a:t>Основная работа начинается при публикации проекта решения, а не после изъятия.</a:t>
            </a:r>
            <a:endParaRPr sz="1080"/>
          </a:p>
        </p:txBody>
      </p:sp>
      <p:sp>
        <p:nvSpPr>
          <p:cNvPr id="35" name="Text 33">
            <a:extLst>
              <a:ext uri="{FF2B5EF4-FFF2-40B4-BE49-F238E27FC236}">
                <a16:creationId xmlns:a16="http://schemas.microsoft.com/office/drawing/2014/main" id="{23A09F82-FA03-4015-88CB-B5AD7F0B3B8D}"/>
              </a:ext>
            </a:extLst>
          </p:cNvPr>
          <p:cNvSpPr>
            <a:spLocks noGrp="1"/>
          </p:cNvSpPr>
          <p:nvPr/>
        </p:nvSpPr>
        <p:spPr>
          <a:xfrm>
            <a:off x="502920" y="6199632"/>
            <a:ext cx="11064240" cy="14630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550">
                <a:solidFill>
                  <a:srgbClr val="9AA3AF"/>
                </a:solidFill>
                <a:latin typeface="Aptos"/>
                <a:ea typeface="Aptos"/>
                <a:cs typeface="Aptos"/>
              </a:rPr>
              <a:t>Источники: дела № А40-227278/2024 и № А40-99019/2024.</a:t>
            </a:r>
            <a:endParaRPr sz="550"/>
          </a:p>
        </p:txBody>
      </p:sp>
      <p:sp>
        <p:nvSpPr>
          <p:cNvPr id="36" name="Shape 34">
            <a:extLst>
              <a:ext uri="{FF2B5EF4-FFF2-40B4-BE49-F238E27FC236}">
                <a16:creationId xmlns:a16="http://schemas.microsoft.com/office/drawing/2014/main" id="{B2BDA65A-ABBB-451E-8CB3-BF3E2F2A4B16}"/>
              </a:ext>
            </a:extLst>
          </p:cNvPr>
          <p:cNvSpPr>
            <a:spLocks noGrp="1"/>
          </p:cNvSpPr>
          <p:nvPr/>
        </p:nvSpPr>
        <p:spPr>
          <a:xfrm>
            <a:off x="502920" y="6446520"/>
            <a:ext cx="11064240" cy="0"/>
          </a:xfrm>
          <a:prstGeom prst="line">
            <a:avLst/>
          </a:prstGeom>
          <a:noFill/>
          <a:ln w="889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7" name="Text 35">
            <a:extLst>
              <a:ext uri="{FF2B5EF4-FFF2-40B4-BE49-F238E27FC236}">
                <a16:creationId xmlns:a16="http://schemas.microsoft.com/office/drawing/2014/main" id="{88CD6B03-4F0B-4BB9-804C-68CE31010F65}"/>
              </a:ext>
            </a:extLst>
          </p:cNvPr>
          <p:cNvSpPr>
            <a:spLocks noGrp="1"/>
          </p:cNvSpPr>
          <p:nvPr/>
        </p:nvSpPr>
        <p:spPr>
          <a:xfrm>
            <a:off x="502920" y="6510528"/>
            <a:ext cx="585216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endParaRPr sz="660"/>
          </a:p>
        </p:txBody>
      </p:sp>
      <p:sp>
        <p:nvSpPr>
          <p:cNvPr id="38" name="Text 36">
            <a:extLst>
              <a:ext uri="{FF2B5EF4-FFF2-40B4-BE49-F238E27FC236}">
                <a16:creationId xmlns:a16="http://schemas.microsoft.com/office/drawing/2014/main" id="{891FA5E3-BA59-444D-AA7D-D0FA8410EE92}"/>
              </a:ext>
            </a:extLst>
          </p:cNvPr>
          <p:cNvSpPr>
            <a:spLocks noGrp="1"/>
          </p:cNvSpPr>
          <p:nvPr/>
        </p:nvSpPr>
        <p:spPr>
          <a:xfrm>
            <a:off x="11064240" y="6473952"/>
            <a:ext cx="502920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  <a:defRPr>
                <a:solidFill>
                  <a:srgbClr val="007832"/>
                </a:solidFill>
              </a:defRPr>
            </a:pPr>
            <a:r>
              <a:rPr sz="8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04</a:t>
            </a:r>
            <a:endParaRPr sz="800"/>
          </a:p>
        </p:txBody>
      </p:sp>
      <p:sp>
        <p:nvSpPr>
          <p:cNvPr id="39" name="Text 37">
            <a:extLst>
              <a:ext uri="{FF2B5EF4-FFF2-40B4-BE49-F238E27FC236}">
                <a16:creationId xmlns:a16="http://schemas.microsoft.com/office/drawing/2014/main" id="{DBB47A58-DC2C-477F-8C07-5EFCBD44F818}"/>
              </a:ext>
            </a:extLst>
          </p:cNvPr>
          <p:cNvSpPr>
            <a:spLocks noGrp="1"/>
          </p:cNvSpPr>
          <p:nvPr/>
        </p:nvSpPr>
        <p:spPr>
          <a:xfrm>
            <a:off x="6400800" y="6510528"/>
            <a:ext cx="457200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</a:pPr>
            <a:r>
              <a:rPr sz="570">
                <a:solidFill>
                  <a:srgbClr val="9AA3AF"/>
                </a:solidFill>
                <a:latin typeface="Aptos"/>
                <a:ea typeface="Aptos"/>
                <a:cs typeface="Aptos"/>
              </a:rPr>
              <a:t>Границы КРТ: позиция города</a:t>
            </a:r>
            <a:endParaRPr sz="570"/>
          </a:p>
        </p:txBody>
      </p:sp>
      <p:pic>
        <p:nvPicPr>
          <p:cNvPr id="79" name="Рисунок 78">
            <a:extLst>
              <a:ext uri="{FF2B5EF4-FFF2-40B4-BE49-F238E27FC236}">
                <a16:creationId xmlns:a16="http://schemas.microsoft.com/office/drawing/2014/main" id="{F4747479-FF3F-4A87-AA8F-FBFAB8F401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03459" y="6480810"/>
            <a:ext cx="1056197" cy="17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089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D20D6C8D-D218-42DA-9C6D-5EA57EF26CC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3EC12CA7-6877-4527-A77A-3D6F3C42844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64008" cy="6858000"/>
          </a:xfrm>
          <a:prstGeom prst="rect">
            <a:avLst/>
          </a:prstGeom>
          <a:solidFill>
            <a:srgbClr val="007832"/>
          </a:solidFill>
          <a:ln w="12668">
            <a:solidFill>
              <a:srgbClr val="00783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1C1240D5-6EFA-4DB7-B07D-9B701C5DE214}"/>
              </a:ext>
            </a:extLst>
          </p:cNvPr>
          <p:cNvSpPr>
            <a:spLocks noGrp="1"/>
          </p:cNvSpPr>
          <p:nvPr/>
        </p:nvSpPr>
        <p:spPr>
          <a:xfrm>
            <a:off x="502920" y="292608"/>
            <a:ext cx="7863840" cy="228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85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КОГДА ГОРОД МЕНЯЕТ ПРАВИЛА ПОСЛЕ ТОРГОВ</a:t>
            </a:r>
            <a:endParaRPr sz="85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A1BB6386-4F1E-4D3E-956F-B06CC8EF5893}"/>
              </a:ext>
            </a:extLst>
          </p:cNvPr>
          <p:cNvSpPr>
            <a:spLocks noGrp="1"/>
          </p:cNvSpPr>
          <p:nvPr/>
        </p:nvSpPr>
        <p:spPr>
          <a:xfrm>
            <a:off x="502920" y="585216"/>
            <a:ext cx="10881360" cy="50292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>
            <a:defPPr>
              <a:defRPr sz="2250"/>
            </a:defPPr>
          </a:lstStyle>
          <a:p>
            <a:pPr marL="0" indent="0">
              <a:buNone/>
            </a:pPr>
            <a:r>
              <a:rPr sz="225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Аренда без возможности строить: платежи возвращаются</a:t>
            </a:r>
            <a:endParaRPr sz="250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FD6622C2-3B43-4768-9EA2-D37A96C65B8D}"/>
              </a:ext>
            </a:extLst>
          </p:cNvPr>
          <p:cNvSpPr>
            <a:spLocks noGrp="1"/>
          </p:cNvSpPr>
          <p:nvPr/>
        </p:nvSpPr>
        <p:spPr>
          <a:xfrm>
            <a:off x="594360" y="1225296"/>
            <a:ext cx="4754880" cy="228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9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Дело № А40-150490/2023</a:t>
            </a:r>
            <a:endParaRPr sz="90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3B1646D1-3C87-4F0C-B263-6520C070AE66}"/>
              </a:ext>
            </a:extLst>
          </p:cNvPr>
          <p:cNvSpPr>
            <a:spLocks noGrp="1"/>
          </p:cNvSpPr>
          <p:nvPr/>
        </p:nvSpPr>
        <p:spPr>
          <a:xfrm>
            <a:off x="594360" y="1572768"/>
            <a:ext cx="9921240" cy="502920"/>
          </a:xfrm>
          <a:prstGeom prst="rect">
            <a:avLst/>
          </a:prstGeom>
          <a:noFill/>
        </p:spPr>
        <p:txBody>
          <a:bodyPr wrap="square" lIns="1016" tIns="1016" rIns="1016" bIns="1016" anchor="ctr">
            <a:normAutofit fontScale="96894" lnSpcReduction="10000"/>
          </a:bodyPr>
          <a:lstStyle/>
          <a:p>
            <a:pPr marL="0" indent="0">
              <a:buNone/>
            </a:pPr>
            <a:r>
              <a:rPr sz="19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Город сдал участок под производственный объект, а затем включил его в зону КРТ.</a:t>
            </a:r>
            <a:endParaRPr sz="1900"/>
          </a:p>
        </p:txBody>
      </p:sp>
      <p:sp>
        <p:nvSpPr>
          <p:cNvPr id="8" name="Shape 6">
            <a:extLst>
              <a:ext uri="{FF2B5EF4-FFF2-40B4-BE49-F238E27FC236}">
                <a16:creationId xmlns:a16="http://schemas.microsoft.com/office/drawing/2014/main" id="{59D6A1B7-72B4-4140-BC04-86F36BA53595}"/>
              </a:ext>
            </a:extLst>
          </p:cNvPr>
          <p:cNvSpPr>
            <a:spLocks noGrp="1"/>
          </p:cNvSpPr>
          <p:nvPr/>
        </p:nvSpPr>
        <p:spPr>
          <a:xfrm>
            <a:off x="1298448" y="3172968"/>
            <a:ext cx="2462784" cy="0"/>
          </a:xfrm>
          <a:prstGeom prst="line">
            <a:avLst/>
          </a:prstGeom>
          <a:noFill/>
          <a:ln w="228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" name="Shape 7">
            <a:extLst>
              <a:ext uri="{FF2B5EF4-FFF2-40B4-BE49-F238E27FC236}">
                <a16:creationId xmlns:a16="http://schemas.microsoft.com/office/drawing/2014/main" id="{32125972-539E-49EA-B373-BA9F64E310B6}"/>
              </a:ext>
            </a:extLst>
          </p:cNvPr>
          <p:cNvSpPr>
            <a:spLocks noGrp="1"/>
          </p:cNvSpPr>
          <p:nvPr/>
        </p:nvSpPr>
        <p:spPr>
          <a:xfrm>
            <a:off x="4163568" y="3172968"/>
            <a:ext cx="2462784" cy="0"/>
          </a:xfrm>
          <a:prstGeom prst="line">
            <a:avLst/>
          </a:prstGeom>
          <a:noFill/>
          <a:ln w="228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Shape 8">
            <a:extLst>
              <a:ext uri="{FF2B5EF4-FFF2-40B4-BE49-F238E27FC236}">
                <a16:creationId xmlns:a16="http://schemas.microsoft.com/office/drawing/2014/main" id="{25D9C197-B04F-4762-92C4-AF5ACE10A67E}"/>
              </a:ext>
            </a:extLst>
          </p:cNvPr>
          <p:cNvSpPr>
            <a:spLocks noGrp="1"/>
          </p:cNvSpPr>
          <p:nvPr/>
        </p:nvSpPr>
        <p:spPr>
          <a:xfrm>
            <a:off x="7028688" y="3172968"/>
            <a:ext cx="2462784" cy="0"/>
          </a:xfrm>
          <a:prstGeom prst="line">
            <a:avLst/>
          </a:prstGeom>
          <a:noFill/>
          <a:ln w="228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Shape 9">
            <a:extLst>
              <a:ext uri="{FF2B5EF4-FFF2-40B4-BE49-F238E27FC236}">
                <a16:creationId xmlns:a16="http://schemas.microsoft.com/office/drawing/2014/main" id="{1D5AA2C0-850C-477A-9734-7EA2FCF67094}"/>
              </a:ext>
            </a:extLst>
          </p:cNvPr>
          <p:cNvSpPr>
            <a:spLocks noGrp="1"/>
          </p:cNvSpPr>
          <p:nvPr/>
        </p:nvSpPr>
        <p:spPr>
          <a:xfrm>
            <a:off x="941832" y="3017520"/>
            <a:ext cx="310896" cy="310896"/>
          </a:xfrm>
          <a:prstGeom prst="ellipse">
            <a:avLst/>
          </a:prstGeom>
          <a:solidFill>
            <a:srgbClr val="FFFFFF"/>
          </a:solidFill>
          <a:ln w="15240">
            <a:solidFill>
              <a:srgbClr val="071E33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2" name="Text 10">
            <a:extLst>
              <a:ext uri="{FF2B5EF4-FFF2-40B4-BE49-F238E27FC236}">
                <a16:creationId xmlns:a16="http://schemas.microsoft.com/office/drawing/2014/main" id="{4BC2FF39-D83A-48EA-AC78-3BBFBC32FD7E}"/>
              </a:ext>
            </a:extLst>
          </p:cNvPr>
          <p:cNvSpPr>
            <a:spLocks noGrp="1"/>
          </p:cNvSpPr>
          <p:nvPr/>
        </p:nvSpPr>
        <p:spPr>
          <a:xfrm>
            <a:off x="566928" y="2496312"/>
            <a:ext cx="1060704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</a:pPr>
            <a:r>
              <a:rPr sz="14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Торги 2021</a:t>
            </a:r>
            <a:endParaRPr sz="1400"/>
          </a:p>
        </p:txBody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F8343319-8B7A-4394-8AAC-EBACF707FC3F}"/>
              </a:ext>
            </a:extLst>
          </p:cNvPr>
          <p:cNvSpPr>
            <a:spLocks noGrp="1"/>
          </p:cNvSpPr>
          <p:nvPr/>
        </p:nvSpPr>
        <p:spPr>
          <a:xfrm>
            <a:off x="256032" y="3483864"/>
            <a:ext cx="1682496" cy="685800"/>
          </a:xfrm>
          <a:prstGeom prst="rect">
            <a:avLst/>
          </a:prstGeom>
          <a:noFill/>
        </p:spPr>
        <p:txBody>
          <a:bodyPr wrap="square" lIns="381" tIns="381" rIns="381" bIns="381" anchor="ctr">
            <a:normAutofit/>
          </a:bodyPr>
          <a:lstStyle/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участок сдан под</a:t>
            </a:r>
            <a:endParaRPr sz="880"/>
          </a:p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производство</a:t>
            </a:r>
          </a:p>
        </p:txBody>
      </p:sp>
      <p:sp>
        <p:nvSpPr>
          <p:cNvPr id="14" name="Shape 12">
            <a:extLst>
              <a:ext uri="{FF2B5EF4-FFF2-40B4-BE49-F238E27FC236}">
                <a16:creationId xmlns:a16="http://schemas.microsoft.com/office/drawing/2014/main" id="{60A31CDA-65B4-4912-B766-05B3222ED00D}"/>
              </a:ext>
            </a:extLst>
          </p:cNvPr>
          <p:cNvSpPr>
            <a:spLocks noGrp="1"/>
          </p:cNvSpPr>
          <p:nvPr/>
        </p:nvSpPr>
        <p:spPr>
          <a:xfrm>
            <a:off x="3806952" y="3017520"/>
            <a:ext cx="310896" cy="310896"/>
          </a:xfrm>
          <a:prstGeom prst="ellipse">
            <a:avLst/>
          </a:prstGeom>
          <a:solidFill>
            <a:srgbClr val="FFFFFF"/>
          </a:solidFill>
          <a:ln w="15240">
            <a:solidFill>
              <a:srgbClr val="071E33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B3B861A5-E8BB-4256-A6BD-D15505087F2A}"/>
              </a:ext>
            </a:extLst>
          </p:cNvPr>
          <p:cNvSpPr>
            <a:spLocks noGrp="1"/>
          </p:cNvSpPr>
          <p:nvPr/>
        </p:nvSpPr>
        <p:spPr>
          <a:xfrm>
            <a:off x="3432048" y="2496312"/>
            <a:ext cx="1060704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</a:pPr>
            <a:r>
              <a:rPr sz="14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Аренда и</a:t>
            </a:r>
            <a:endParaRPr sz="1400"/>
          </a:p>
          <a:p>
            <a:pPr marL="0" indent="0" algn="ctr">
              <a:buNone/>
            </a:pPr>
            <a:r>
              <a:rPr sz="14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изыскания</a:t>
            </a:r>
          </a:p>
        </p:txBody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4FA3BA19-DE2F-4A3B-91E1-5196321E7952}"/>
              </a:ext>
            </a:extLst>
          </p:cNvPr>
          <p:cNvSpPr>
            <a:spLocks noGrp="1"/>
          </p:cNvSpPr>
          <p:nvPr/>
        </p:nvSpPr>
        <p:spPr>
          <a:xfrm>
            <a:off x="3121152" y="3483864"/>
            <a:ext cx="1682496" cy="685800"/>
          </a:xfrm>
          <a:prstGeom prst="rect">
            <a:avLst/>
          </a:prstGeom>
          <a:noFill/>
        </p:spPr>
        <p:txBody>
          <a:bodyPr wrap="square" lIns="381" tIns="381" rIns="381" bIns="381" anchor="ctr">
            <a:normAutofit/>
          </a:bodyPr>
          <a:lstStyle/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инвестор начал</a:t>
            </a:r>
            <a:endParaRPr sz="880"/>
          </a:p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нести расходы</a:t>
            </a:r>
          </a:p>
        </p:txBody>
      </p:sp>
      <p:sp>
        <p:nvSpPr>
          <p:cNvPr id="17" name="Shape 15">
            <a:extLst>
              <a:ext uri="{FF2B5EF4-FFF2-40B4-BE49-F238E27FC236}">
                <a16:creationId xmlns:a16="http://schemas.microsoft.com/office/drawing/2014/main" id="{2E29B5D8-FDB6-40EC-BCD0-36601A0DA6B1}"/>
              </a:ext>
            </a:extLst>
          </p:cNvPr>
          <p:cNvSpPr>
            <a:spLocks noGrp="1"/>
          </p:cNvSpPr>
          <p:nvPr/>
        </p:nvSpPr>
        <p:spPr>
          <a:xfrm>
            <a:off x="6672072" y="3017520"/>
            <a:ext cx="310896" cy="310896"/>
          </a:xfrm>
          <a:prstGeom prst="ellipse">
            <a:avLst/>
          </a:prstGeom>
          <a:solidFill>
            <a:srgbClr val="FFFFFF"/>
          </a:solidFill>
          <a:ln w="15240">
            <a:solidFill>
              <a:srgbClr val="071E33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Text 16">
            <a:extLst>
              <a:ext uri="{FF2B5EF4-FFF2-40B4-BE49-F238E27FC236}">
                <a16:creationId xmlns:a16="http://schemas.microsoft.com/office/drawing/2014/main" id="{D815896F-ADCC-463E-90F1-CC6E387820CC}"/>
              </a:ext>
            </a:extLst>
          </p:cNvPr>
          <p:cNvSpPr>
            <a:spLocks noGrp="1"/>
          </p:cNvSpPr>
          <p:nvPr/>
        </p:nvSpPr>
        <p:spPr>
          <a:xfrm>
            <a:off x="6297168" y="2496312"/>
            <a:ext cx="1060704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</a:pPr>
            <a:r>
              <a:rPr sz="14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КРТ в 2022</a:t>
            </a:r>
            <a:endParaRPr sz="1400"/>
          </a:p>
        </p:txBody>
      </p:sp>
      <p:sp>
        <p:nvSpPr>
          <p:cNvPr id="19" name="Text 17">
            <a:extLst>
              <a:ext uri="{FF2B5EF4-FFF2-40B4-BE49-F238E27FC236}">
                <a16:creationId xmlns:a16="http://schemas.microsoft.com/office/drawing/2014/main" id="{5429A6DB-664D-4C51-A72D-D66B3B7C6D40}"/>
              </a:ext>
            </a:extLst>
          </p:cNvPr>
          <p:cNvSpPr>
            <a:spLocks noGrp="1"/>
          </p:cNvSpPr>
          <p:nvPr/>
        </p:nvSpPr>
        <p:spPr>
          <a:xfrm>
            <a:off x="5986272" y="3483864"/>
            <a:ext cx="1682496" cy="685800"/>
          </a:xfrm>
          <a:prstGeom prst="rect">
            <a:avLst/>
          </a:prstGeom>
          <a:noFill/>
        </p:spPr>
        <p:txBody>
          <a:bodyPr wrap="square" lIns="381" tIns="381" rIns="381" bIns="381" anchor="ctr">
            <a:normAutofit/>
          </a:bodyPr>
          <a:lstStyle/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строительство стало</a:t>
            </a:r>
            <a:endParaRPr sz="880"/>
          </a:p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невозможным</a:t>
            </a:r>
          </a:p>
        </p:txBody>
      </p:sp>
      <p:sp>
        <p:nvSpPr>
          <p:cNvPr id="20" name="Shape 18">
            <a:extLst>
              <a:ext uri="{FF2B5EF4-FFF2-40B4-BE49-F238E27FC236}">
                <a16:creationId xmlns:a16="http://schemas.microsoft.com/office/drawing/2014/main" id="{EF83774C-6F0E-4539-9D83-C03AAC1EE54B}"/>
              </a:ext>
            </a:extLst>
          </p:cNvPr>
          <p:cNvSpPr>
            <a:spLocks noGrp="1"/>
          </p:cNvSpPr>
          <p:nvPr/>
        </p:nvSpPr>
        <p:spPr>
          <a:xfrm>
            <a:off x="9537192" y="3017520"/>
            <a:ext cx="310896" cy="310896"/>
          </a:xfrm>
          <a:prstGeom prst="ellipse">
            <a:avLst/>
          </a:prstGeom>
          <a:solidFill>
            <a:srgbClr val="007832"/>
          </a:solidFill>
          <a:ln w="15240">
            <a:solidFill>
              <a:srgbClr val="00783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1" name="Text 19">
            <a:extLst>
              <a:ext uri="{FF2B5EF4-FFF2-40B4-BE49-F238E27FC236}">
                <a16:creationId xmlns:a16="http://schemas.microsoft.com/office/drawing/2014/main" id="{22E68024-05FE-4B38-851F-525DD4E28F3C}"/>
              </a:ext>
            </a:extLst>
          </p:cNvPr>
          <p:cNvSpPr>
            <a:spLocks noGrp="1"/>
          </p:cNvSpPr>
          <p:nvPr/>
        </p:nvSpPr>
        <p:spPr>
          <a:xfrm>
            <a:off x="9162288" y="2496312"/>
            <a:ext cx="1060704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  <a:defRPr>
                <a:solidFill>
                  <a:srgbClr val="007832"/>
                </a:solidFill>
              </a:defRPr>
            </a:pPr>
            <a:r>
              <a:rPr sz="1400" b="1">
                <a:solidFill>
                  <a:srgbClr val="007832"/>
                </a:solidFill>
                <a:latin typeface="Aptos Display"/>
                <a:ea typeface="Aptos Display"/>
                <a:cs typeface="Aptos Display"/>
              </a:rPr>
              <a:t>Решение 2026</a:t>
            </a:r>
            <a:endParaRPr sz="1400"/>
          </a:p>
        </p:txBody>
      </p:sp>
      <p:sp>
        <p:nvSpPr>
          <p:cNvPr id="22" name="Text 20">
            <a:extLst>
              <a:ext uri="{FF2B5EF4-FFF2-40B4-BE49-F238E27FC236}">
                <a16:creationId xmlns:a16="http://schemas.microsoft.com/office/drawing/2014/main" id="{2894FFB8-1409-4F06-8B67-6621CF45F7C0}"/>
              </a:ext>
            </a:extLst>
          </p:cNvPr>
          <p:cNvSpPr>
            <a:spLocks noGrp="1"/>
          </p:cNvSpPr>
          <p:nvPr/>
        </p:nvSpPr>
        <p:spPr>
          <a:xfrm>
            <a:off x="8851392" y="3483864"/>
            <a:ext cx="1682496" cy="685800"/>
          </a:xfrm>
          <a:prstGeom prst="rect">
            <a:avLst/>
          </a:prstGeom>
          <a:noFill/>
        </p:spPr>
        <p:txBody>
          <a:bodyPr wrap="square" lIns="381" tIns="381" rIns="381" bIns="381" anchor="ctr">
            <a:normAutofit/>
          </a:bodyPr>
          <a:lstStyle/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договор расторгнут,</a:t>
            </a:r>
            <a:endParaRPr sz="880"/>
          </a:p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деньги взысканы</a:t>
            </a:r>
          </a:p>
        </p:txBody>
      </p:sp>
      <p:sp>
        <p:nvSpPr>
          <p:cNvPr id="23" name="Text 21">
            <a:extLst>
              <a:ext uri="{FF2B5EF4-FFF2-40B4-BE49-F238E27FC236}">
                <a16:creationId xmlns:a16="http://schemas.microsoft.com/office/drawing/2014/main" id="{FF0DA49A-D7A0-4717-ABFA-88607E89E487}"/>
              </a:ext>
            </a:extLst>
          </p:cNvPr>
          <p:cNvSpPr>
            <a:spLocks noGrp="1"/>
          </p:cNvSpPr>
          <p:nvPr/>
        </p:nvSpPr>
        <p:spPr>
          <a:xfrm>
            <a:off x="2926080" y="4443984"/>
            <a:ext cx="2011680" cy="21031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</a:pPr>
            <a:r>
              <a:rPr sz="860" b="1">
                <a:solidFill>
                  <a:srgbClr val="6B7280"/>
                </a:solidFill>
                <a:latin typeface="Aptos"/>
                <a:ea typeface="Aptos"/>
                <a:cs typeface="Aptos"/>
              </a:rPr>
              <a:t>публичное предложение</a:t>
            </a:r>
            <a:endParaRPr sz="860"/>
          </a:p>
        </p:txBody>
      </p:sp>
      <p:sp>
        <p:nvSpPr>
          <p:cNvPr id="24" name="Text 22">
            <a:extLst>
              <a:ext uri="{FF2B5EF4-FFF2-40B4-BE49-F238E27FC236}">
                <a16:creationId xmlns:a16="http://schemas.microsoft.com/office/drawing/2014/main" id="{24B1B834-DF68-43C7-A8B5-E10FE6E61C50}"/>
              </a:ext>
            </a:extLst>
          </p:cNvPr>
          <p:cNvSpPr>
            <a:spLocks noGrp="1"/>
          </p:cNvSpPr>
          <p:nvPr/>
        </p:nvSpPr>
        <p:spPr>
          <a:xfrm>
            <a:off x="5897880" y="4443984"/>
            <a:ext cx="2011680" cy="21031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</a:pPr>
            <a:r>
              <a:rPr sz="860" b="1">
                <a:solidFill>
                  <a:srgbClr val="6B7280"/>
                </a:solidFill>
                <a:latin typeface="Aptos"/>
                <a:ea typeface="Aptos"/>
                <a:cs typeface="Aptos"/>
              </a:rPr>
              <a:t>смена правил</a:t>
            </a:r>
            <a:endParaRPr sz="860"/>
          </a:p>
        </p:txBody>
      </p:sp>
      <p:sp>
        <p:nvSpPr>
          <p:cNvPr id="25" name="Text 23">
            <a:extLst>
              <a:ext uri="{FF2B5EF4-FFF2-40B4-BE49-F238E27FC236}">
                <a16:creationId xmlns:a16="http://schemas.microsoft.com/office/drawing/2014/main" id="{F61B67C1-4710-443D-8DF2-4EEE49BFE5D1}"/>
              </a:ext>
            </a:extLst>
          </p:cNvPr>
          <p:cNvSpPr>
            <a:spLocks noGrp="1"/>
          </p:cNvSpPr>
          <p:nvPr/>
        </p:nvSpPr>
        <p:spPr>
          <a:xfrm>
            <a:off x="8915400" y="4443984"/>
            <a:ext cx="1691640" cy="21031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  <a:defRPr>
                <a:solidFill>
                  <a:srgbClr val="007832"/>
                </a:solidFill>
              </a:defRPr>
            </a:pPr>
            <a:r>
              <a:rPr sz="86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имущественный итог</a:t>
            </a:r>
            <a:endParaRPr sz="860"/>
          </a:p>
        </p:txBody>
      </p:sp>
      <p:sp>
        <p:nvSpPr>
          <p:cNvPr id="26" name="Text 24">
            <a:extLst>
              <a:ext uri="{FF2B5EF4-FFF2-40B4-BE49-F238E27FC236}">
                <a16:creationId xmlns:a16="http://schemas.microsoft.com/office/drawing/2014/main" id="{952ABA22-68DF-4E1B-A3A1-483CCBAC633C}"/>
              </a:ext>
            </a:extLst>
          </p:cNvPr>
          <p:cNvSpPr>
            <a:spLocks noGrp="1"/>
          </p:cNvSpPr>
          <p:nvPr/>
        </p:nvSpPr>
        <p:spPr>
          <a:xfrm>
            <a:off x="822960" y="5175504"/>
            <a:ext cx="2240280" cy="228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92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Финансовый результат</a:t>
            </a:r>
            <a:endParaRPr sz="920"/>
          </a:p>
        </p:txBody>
      </p:sp>
      <p:sp>
        <p:nvSpPr>
          <p:cNvPr id="27" name="Text 25">
            <a:extLst>
              <a:ext uri="{FF2B5EF4-FFF2-40B4-BE49-F238E27FC236}">
                <a16:creationId xmlns:a16="http://schemas.microsoft.com/office/drawing/2014/main" id="{71A46785-E557-4A1B-AF68-DE7DA4489944}"/>
              </a:ext>
            </a:extLst>
          </p:cNvPr>
          <p:cNvSpPr>
            <a:spLocks noGrp="1"/>
          </p:cNvSpPr>
          <p:nvPr/>
        </p:nvSpPr>
        <p:spPr>
          <a:xfrm>
            <a:off x="3337560" y="5102352"/>
            <a:ext cx="7315200" cy="384048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125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10,27 млн ₽ аренды + 3,94 млн ₽ процентов + 150 тыс. ₽ расходов на изыскания.</a:t>
            </a:r>
            <a:endParaRPr sz="1250"/>
          </a:p>
        </p:txBody>
      </p:sp>
      <p:sp>
        <p:nvSpPr>
          <p:cNvPr id="28" name="Text 26">
            <a:extLst>
              <a:ext uri="{FF2B5EF4-FFF2-40B4-BE49-F238E27FC236}">
                <a16:creationId xmlns:a16="http://schemas.microsoft.com/office/drawing/2014/main" id="{E2C45830-D443-49EB-B32A-0CE0B3DE20F2}"/>
              </a:ext>
            </a:extLst>
          </p:cNvPr>
          <p:cNvSpPr>
            <a:spLocks noGrp="1"/>
          </p:cNvSpPr>
          <p:nvPr/>
        </p:nvSpPr>
        <p:spPr>
          <a:xfrm>
            <a:off x="502920" y="6199632"/>
            <a:ext cx="11064240" cy="14630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550">
                <a:solidFill>
                  <a:srgbClr val="9AA3AF"/>
                </a:solidFill>
                <a:latin typeface="Aptos"/>
                <a:ea typeface="Aptos"/>
                <a:cs typeface="Aptos"/>
              </a:rPr>
              <a:t>Источник: постановление АС Московского округа от 30.04.2026 № Ф05-31216/2024.</a:t>
            </a:r>
            <a:endParaRPr sz="550"/>
          </a:p>
        </p:txBody>
      </p:sp>
      <p:sp>
        <p:nvSpPr>
          <p:cNvPr id="29" name="Shape 27">
            <a:extLst>
              <a:ext uri="{FF2B5EF4-FFF2-40B4-BE49-F238E27FC236}">
                <a16:creationId xmlns:a16="http://schemas.microsoft.com/office/drawing/2014/main" id="{DDDC9E45-0894-4408-80C3-EB9BCB823728}"/>
              </a:ext>
            </a:extLst>
          </p:cNvPr>
          <p:cNvSpPr>
            <a:spLocks noGrp="1"/>
          </p:cNvSpPr>
          <p:nvPr/>
        </p:nvSpPr>
        <p:spPr>
          <a:xfrm>
            <a:off x="502920" y="6446520"/>
            <a:ext cx="11064240" cy="0"/>
          </a:xfrm>
          <a:prstGeom prst="line">
            <a:avLst/>
          </a:prstGeom>
          <a:noFill/>
          <a:ln w="889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0" name="Text 28">
            <a:extLst>
              <a:ext uri="{FF2B5EF4-FFF2-40B4-BE49-F238E27FC236}">
                <a16:creationId xmlns:a16="http://schemas.microsoft.com/office/drawing/2014/main" id="{64346D4B-60D1-46E2-BD8C-D4A828BED520}"/>
              </a:ext>
            </a:extLst>
          </p:cNvPr>
          <p:cNvSpPr>
            <a:spLocks noGrp="1"/>
          </p:cNvSpPr>
          <p:nvPr/>
        </p:nvSpPr>
        <p:spPr>
          <a:xfrm>
            <a:off x="502920" y="6510528"/>
            <a:ext cx="585216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endParaRPr sz="660"/>
          </a:p>
        </p:txBody>
      </p:sp>
      <p:sp>
        <p:nvSpPr>
          <p:cNvPr id="31" name="Text 29">
            <a:extLst>
              <a:ext uri="{FF2B5EF4-FFF2-40B4-BE49-F238E27FC236}">
                <a16:creationId xmlns:a16="http://schemas.microsoft.com/office/drawing/2014/main" id="{07824BD4-748E-4573-9FCF-C1CA7B8A5EB3}"/>
              </a:ext>
            </a:extLst>
          </p:cNvPr>
          <p:cNvSpPr>
            <a:spLocks noGrp="1"/>
          </p:cNvSpPr>
          <p:nvPr/>
        </p:nvSpPr>
        <p:spPr>
          <a:xfrm>
            <a:off x="11064240" y="6473952"/>
            <a:ext cx="502920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  <a:defRPr>
                <a:solidFill>
                  <a:srgbClr val="007832"/>
                </a:solidFill>
              </a:defRPr>
            </a:pPr>
            <a:r>
              <a:rPr sz="8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05</a:t>
            </a:r>
            <a:endParaRPr sz="800"/>
          </a:p>
        </p:txBody>
      </p:sp>
      <p:sp>
        <p:nvSpPr>
          <p:cNvPr id="32" name="Text 30">
            <a:extLst>
              <a:ext uri="{FF2B5EF4-FFF2-40B4-BE49-F238E27FC236}">
                <a16:creationId xmlns:a16="http://schemas.microsoft.com/office/drawing/2014/main" id="{844D4D4C-1049-4883-AA5E-565564494777}"/>
              </a:ext>
            </a:extLst>
          </p:cNvPr>
          <p:cNvSpPr>
            <a:spLocks noGrp="1"/>
          </p:cNvSpPr>
          <p:nvPr/>
        </p:nvSpPr>
        <p:spPr>
          <a:xfrm>
            <a:off x="6400800" y="6510528"/>
            <a:ext cx="457200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</a:pPr>
            <a:r>
              <a:rPr sz="570">
                <a:solidFill>
                  <a:srgbClr val="9AA3AF"/>
                </a:solidFill>
                <a:latin typeface="Aptos"/>
                <a:ea typeface="Aptos"/>
                <a:cs typeface="Aptos"/>
              </a:rPr>
              <a:t>Промышленная улица: цена смены режима</a:t>
            </a:r>
            <a:endParaRPr sz="570"/>
          </a:p>
        </p:txBody>
      </p:sp>
      <p:pic>
        <p:nvPicPr>
          <p:cNvPr id="65" name="Рисунок 64">
            <a:extLst>
              <a:ext uri="{FF2B5EF4-FFF2-40B4-BE49-F238E27FC236}">
                <a16:creationId xmlns:a16="http://schemas.microsoft.com/office/drawing/2014/main" id="{47E8F5F3-3340-4BF4-8D74-5342279CF5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03459" y="6480810"/>
            <a:ext cx="1056197" cy="17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767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4503E1D9-1AF8-4BB5-887F-7F2A311FA8C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CD803A5D-CB76-4C57-8289-24622DD95E6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64008" cy="6858000"/>
          </a:xfrm>
          <a:prstGeom prst="rect">
            <a:avLst/>
          </a:prstGeom>
          <a:solidFill>
            <a:srgbClr val="007832"/>
          </a:solidFill>
          <a:ln w="12668">
            <a:solidFill>
              <a:srgbClr val="00783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1753450A-F0C5-482F-81F6-FE61061B4E91}"/>
              </a:ext>
            </a:extLst>
          </p:cNvPr>
          <p:cNvSpPr>
            <a:spLocks noGrp="1"/>
          </p:cNvSpPr>
          <p:nvPr/>
        </p:nvSpPr>
        <p:spPr>
          <a:xfrm>
            <a:off x="502920" y="292608"/>
            <a:ext cx="7863840" cy="228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85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СПОР О КОМПЕНСАЦИИ</a:t>
            </a:r>
            <a:endParaRPr sz="85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473AF7A2-EADB-4F43-9F8B-D6BFDCCCE296}"/>
              </a:ext>
            </a:extLst>
          </p:cNvPr>
          <p:cNvSpPr>
            <a:spLocks noGrp="1"/>
          </p:cNvSpPr>
          <p:nvPr/>
        </p:nvSpPr>
        <p:spPr>
          <a:xfrm>
            <a:off x="502920" y="585216"/>
            <a:ext cx="10881360" cy="50292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>
            <a:defPPr>
              <a:defRPr sz="2325"/>
            </a:defPPr>
          </a:lstStyle>
          <a:p>
            <a:pPr marL="0" indent="0">
              <a:buNone/>
            </a:pPr>
            <a:r>
              <a:rPr sz="2325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Экспертиза не закрывает вопрос о цене</a:t>
            </a:r>
            <a:endParaRPr sz="250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6466BB13-83FC-4EFF-A9E7-4D494BAA3CFF}"/>
              </a:ext>
            </a:extLst>
          </p:cNvPr>
          <p:cNvSpPr>
            <a:spLocks noGrp="1"/>
          </p:cNvSpPr>
          <p:nvPr/>
        </p:nvSpPr>
        <p:spPr>
          <a:xfrm>
            <a:off x="594360" y="1207008"/>
            <a:ext cx="6080760" cy="566928"/>
          </a:xfrm>
          <a:prstGeom prst="rect">
            <a:avLst/>
          </a:prstGeom>
          <a:noFill/>
        </p:spPr>
        <p:txBody>
          <a:bodyPr wrap="square" lIns="0" tIns="0" rIns="0" bIns="0" anchor="ctr">
            <a:normAutofit fontScale="93000"/>
          </a:bodyPr>
          <a:lstStyle/>
          <a:p>
            <a:pPr marL="0" indent="0">
              <a:buNone/>
            </a:pPr>
            <a:r>
              <a:rPr sz="20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Дело № А40-57719/2025: помещение на Большой Почтовой улице</a:t>
            </a:r>
            <a:endParaRPr sz="200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3EB2E83D-0359-4895-B392-8333C527495A}"/>
              </a:ext>
            </a:extLst>
          </p:cNvPr>
          <p:cNvSpPr>
            <a:spLocks noGrp="1"/>
          </p:cNvSpPr>
          <p:nvPr/>
        </p:nvSpPr>
        <p:spPr>
          <a:xfrm>
            <a:off x="4800600" y="2121408"/>
            <a:ext cx="2606040" cy="786384"/>
          </a:xfrm>
          <a:prstGeom prst="rect">
            <a:avLst/>
          </a:prstGeom>
          <a:solidFill>
            <a:srgbClr val="071E33"/>
          </a:solidFill>
          <a:ln>
            <a:solidFill>
              <a:srgbClr val="071E33"/>
            </a:solidFill>
          </a:ln>
        </p:spPr>
        <p:txBody>
          <a:bodyPr wrap="square" lIns="508" tIns="508" rIns="508" bIns="508" anchor="ctr"/>
          <a:lstStyle/>
          <a:p>
            <a:pPr marL="0" indent="0" algn="ctr">
              <a:buNone/>
            </a:pPr>
            <a:r>
              <a:rPr sz="180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НОВОЕ</a:t>
            </a:r>
            <a:endParaRPr sz="1800"/>
          </a:p>
          <a:p>
            <a:pPr marL="0" indent="0" algn="ctr">
              <a:buNone/>
            </a:pPr>
            <a:r>
              <a:rPr sz="180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РАССМОТРЕНИЕ</a:t>
            </a:r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0231D314-B73B-40E0-A4E6-3D36896A066E}"/>
              </a:ext>
            </a:extLst>
          </p:cNvPr>
          <p:cNvSpPr>
            <a:spLocks noGrp="1"/>
          </p:cNvSpPr>
          <p:nvPr/>
        </p:nvSpPr>
        <p:spPr>
          <a:xfrm>
            <a:off x="868680" y="3566160"/>
            <a:ext cx="2514600" cy="29260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</a:pPr>
            <a:r>
              <a:rPr sz="930" b="1">
                <a:solidFill>
                  <a:srgbClr val="1F7A4D"/>
                </a:solidFill>
                <a:latin typeface="Aptos"/>
                <a:ea typeface="Aptos"/>
                <a:cs typeface="Aptos"/>
              </a:rPr>
              <a:t>Оценка ДГИ</a:t>
            </a:r>
            <a:endParaRPr sz="930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374C96ED-1F4D-48F9-AED7-DBD3C4BF3236}"/>
              </a:ext>
            </a:extLst>
          </p:cNvPr>
          <p:cNvSpPr>
            <a:spLocks noGrp="1"/>
          </p:cNvSpPr>
          <p:nvPr/>
        </p:nvSpPr>
        <p:spPr>
          <a:xfrm>
            <a:off x="868680" y="3950208"/>
            <a:ext cx="2514600" cy="768096"/>
          </a:xfrm>
          <a:prstGeom prst="rect">
            <a:avLst/>
          </a:prstGeom>
          <a:solidFill>
            <a:srgbClr val="EDF7F2"/>
          </a:solidFill>
          <a:ln>
            <a:solidFill>
              <a:srgbClr val="EDF7F2"/>
            </a:solidFill>
          </a:ln>
        </p:spPr>
        <p:txBody>
          <a:bodyPr wrap="square" lIns="508" tIns="508" rIns="508" bIns="508" anchor="ctr">
            <a:normAutofit/>
          </a:bodyPr>
          <a:lstStyle/>
          <a:p>
            <a:pPr marL="0" indent="0" algn="ctr">
              <a:buNone/>
            </a:pPr>
            <a:r>
              <a:rPr sz="145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2,406 млн ₽</a:t>
            </a:r>
            <a:endParaRPr sz="1450"/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65764F34-28EA-4EE7-8681-65A4DEFD9E64}"/>
              </a:ext>
            </a:extLst>
          </p:cNvPr>
          <p:cNvSpPr>
            <a:spLocks noGrp="1"/>
          </p:cNvSpPr>
          <p:nvPr/>
        </p:nvSpPr>
        <p:spPr>
          <a:xfrm>
            <a:off x="3657600" y="3794760"/>
            <a:ext cx="2514600" cy="29260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  <a:defRPr>
                <a:solidFill>
                  <a:srgbClr val="007832"/>
                </a:solidFill>
              </a:defRPr>
            </a:pPr>
            <a:r>
              <a:rPr sz="93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Судебная экспертиза</a:t>
            </a:r>
            <a:endParaRPr sz="930"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CD188B09-5F64-49FA-B464-035C9A450A6A}"/>
              </a:ext>
            </a:extLst>
          </p:cNvPr>
          <p:cNvSpPr>
            <a:spLocks noGrp="1"/>
          </p:cNvSpPr>
          <p:nvPr/>
        </p:nvSpPr>
        <p:spPr>
          <a:xfrm>
            <a:off x="3657600" y="4178808"/>
            <a:ext cx="2514600" cy="768096"/>
          </a:xfrm>
          <a:prstGeom prst="rect">
            <a:avLst/>
          </a:prstGeom>
          <a:solidFill>
            <a:srgbClr val="EDF7F2"/>
          </a:solidFill>
          <a:ln w="12668">
            <a:solidFill>
              <a:srgbClr val="EDF7F2"/>
            </a:solidFill>
            <a:prstDash val="solid"/>
          </a:ln>
        </p:spPr>
        <p:txBody>
          <a:bodyPr wrap="square" lIns="508" tIns="508" rIns="508" bIns="508" anchor="ctr">
            <a:normAutofit/>
          </a:bodyPr>
          <a:lstStyle/>
          <a:p>
            <a:pPr marL="0" indent="0" algn="ctr">
              <a:buNone/>
            </a:pPr>
            <a:r>
              <a:rPr sz="145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3,228 млн ₽</a:t>
            </a:r>
            <a:endParaRPr sz="1450"/>
          </a:p>
        </p:txBody>
      </p:sp>
      <p:sp>
        <p:nvSpPr>
          <p:cNvPr id="12" name="Text 10">
            <a:extLst>
              <a:ext uri="{FF2B5EF4-FFF2-40B4-BE49-F238E27FC236}">
                <a16:creationId xmlns:a16="http://schemas.microsoft.com/office/drawing/2014/main" id="{C8CC2A5A-2EB3-40B0-9872-3A5FB89FC19D}"/>
              </a:ext>
            </a:extLst>
          </p:cNvPr>
          <p:cNvSpPr>
            <a:spLocks noGrp="1"/>
          </p:cNvSpPr>
          <p:nvPr/>
        </p:nvSpPr>
        <p:spPr>
          <a:xfrm>
            <a:off x="6446520" y="3794760"/>
            <a:ext cx="2514600" cy="29260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</a:pPr>
            <a:r>
              <a:rPr sz="93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Сравнение</a:t>
            </a:r>
            <a:endParaRPr sz="930"/>
          </a:p>
        </p:txBody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2B46A0C2-BE7C-456C-8EB9-A052AC287D95}"/>
              </a:ext>
            </a:extLst>
          </p:cNvPr>
          <p:cNvSpPr>
            <a:spLocks noGrp="1"/>
          </p:cNvSpPr>
          <p:nvPr/>
        </p:nvSpPr>
        <p:spPr>
          <a:xfrm>
            <a:off x="6446520" y="4178808"/>
            <a:ext cx="2514600" cy="768096"/>
          </a:xfrm>
          <a:prstGeom prst="rect">
            <a:avLst/>
          </a:prstGeom>
          <a:solidFill>
            <a:srgbClr val="EAF4EE"/>
          </a:solidFill>
          <a:ln w="12668">
            <a:solidFill>
              <a:srgbClr val="EAF4EE"/>
            </a:solidFill>
            <a:prstDash val="solid"/>
          </a:ln>
        </p:spPr>
        <p:txBody>
          <a:bodyPr wrap="square" lIns="508" tIns="508" rIns="508" bIns="508" anchor="ctr">
            <a:normAutofit/>
          </a:bodyPr>
          <a:lstStyle/>
          <a:p>
            <a:pPr marL="0" indent="0" algn="ctr">
              <a:buNone/>
            </a:pPr>
            <a:r>
              <a:rPr sz="145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примерно вдвое ниже аналогов</a:t>
            </a:r>
            <a:endParaRPr sz="1450"/>
          </a:p>
        </p:txBody>
      </p:sp>
      <p:sp>
        <p:nvSpPr>
          <p:cNvPr id="14" name="Text 12">
            <a:extLst>
              <a:ext uri="{FF2B5EF4-FFF2-40B4-BE49-F238E27FC236}">
                <a16:creationId xmlns:a16="http://schemas.microsoft.com/office/drawing/2014/main" id="{42E7C476-B920-4C9C-8376-F686DD6C9C91}"/>
              </a:ext>
            </a:extLst>
          </p:cNvPr>
          <p:cNvSpPr>
            <a:spLocks noGrp="1"/>
          </p:cNvSpPr>
          <p:nvPr/>
        </p:nvSpPr>
        <p:spPr>
          <a:xfrm>
            <a:off x="9235440" y="3566160"/>
            <a:ext cx="2148840" cy="29260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  <a:defRPr>
                <a:solidFill>
                  <a:srgbClr val="007832"/>
                </a:solidFill>
              </a:defRPr>
            </a:pPr>
            <a:r>
              <a:rPr sz="93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Цена покупки</a:t>
            </a:r>
            <a:endParaRPr sz="930"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CAE2B899-610A-4BB1-A445-114B87D266FB}"/>
              </a:ext>
            </a:extLst>
          </p:cNvPr>
          <p:cNvSpPr>
            <a:spLocks noGrp="1"/>
          </p:cNvSpPr>
          <p:nvPr/>
        </p:nvSpPr>
        <p:spPr>
          <a:xfrm>
            <a:off x="9235440" y="3950208"/>
            <a:ext cx="2148840" cy="768096"/>
          </a:xfrm>
          <a:prstGeom prst="rect">
            <a:avLst/>
          </a:prstGeom>
          <a:solidFill>
            <a:srgbClr val="F3F8F5"/>
          </a:solidFill>
          <a:ln w="12668">
            <a:solidFill>
              <a:srgbClr val="F3F8F5"/>
            </a:solidFill>
            <a:prstDash val="solid"/>
          </a:ln>
        </p:spPr>
        <p:txBody>
          <a:bodyPr wrap="square" lIns="508" tIns="508" rIns="508" bIns="508" anchor="ctr">
            <a:normAutofit/>
          </a:bodyPr>
          <a:lstStyle/>
          <a:p>
            <a:pPr marL="0" indent="0" algn="ctr">
              <a:buNone/>
            </a:pPr>
            <a:r>
              <a:rPr sz="145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ниже сделки 2023 года</a:t>
            </a:r>
            <a:endParaRPr sz="1450"/>
          </a:p>
        </p:txBody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AB9ADD2B-F9C1-4190-93DE-45B5CE9539DF}"/>
              </a:ext>
            </a:extLst>
          </p:cNvPr>
          <p:cNvSpPr>
            <a:spLocks noGrp="1"/>
          </p:cNvSpPr>
          <p:nvPr/>
        </p:nvSpPr>
        <p:spPr>
          <a:xfrm>
            <a:off x="960120" y="5532120"/>
            <a:ext cx="10149840" cy="31089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  <a:defRPr>
                <a:solidFill>
                  <a:srgbClr val="007832"/>
                </a:solidFill>
              </a:defRPr>
            </a:pPr>
            <a:r>
              <a:rPr sz="1800" b="1">
                <a:solidFill>
                  <a:srgbClr val="007832"/>
                </a:solidFill>
                <a:latin typeface="Aptos Display"/>
                <a:ea typeface="Aptos Display"/>
                <a:cs typeface="Aptos Display"/>
              </a:rPr>
              <a:t>Осмотр объекта, аналоги и реальные сделки важнее формального статуса экспертизы.</a:t>
            </a:r>
            <a:endParaRPr sz="1800"/>
          </a:p>
        </p:txBody>
      </p:sp>
      <p:sp>
        <p:nvSpPr>
          <p:cNvPr id="17" name="Text 15">
            <a:extLst>
              <a:ext uri="{FF2B5EF4-FFF2-40B4-BE49-F238E27FC236}">
                <a16:creationId xmlns:a16="http://schemas.microsoft.com/office/drawing/2014/main" id="{5087CE51-CCCD-4E07-A0AC-5A402C30FAB6}"/>
              </a:ext>
            </a:extLst>
          </p:cNvPr>
          <p:cNvSpPr>
            <a:spLocks noGrp="1"/>
          </p:cNvSpPr>
          <p:nvPr/>
        </p:nvSpPr>
        <p:spPr>
          <a:xfrm>
            <a:off x="502920" y="6199632"/>
            <a:ext cx="11064240" cy="14630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550">
                <a:solidFill>
                  <a:srgbClr val="9AA3AF"/>
                </a:solidFill>
                <a:latin typeface="Aptos"/>
                <a:ea typeface="Aptos"/>
                <a:cs typeface="Aptos"/>
              </a:rPr>
              <a:t>Источник: дело № А40-57719/2025.</a:t>
            </a:r>
            <a:endParaRPr sz="550"/>
          </a:p>
        </p:txBody>
      </p:sp>
      <p:sp>
        <p:nvSpPr>
          <p:cNvPr id="18" name="Shape 16">
            <a:extLst>
              <a:ext uri="{FF2B5EF4-FFF2-40B4-BE49-F238E27FC236}">
                <a16:creationId xmlns:a16="http://schemas.microsoft.com/office/drawing/2014/main" id="{FC6E6134-4019-478E-9A9A-811B283A9F67}"/>
              </a:ext>
            </a:extLst>
          </p:cNvPr>
          <p:cNvSpPr>
            <a:spLocks noGrp="1"/>
          </p:cNvSpPr>
          <p:nvPr/>
        </p:nvSpPr>
        <p:spPr>
          <a:xfrm>
            <a:off x="502920" y="6446520"/>
            <a:ext cx="11064240" cy="0"/>
          </a:xfrm>
          <a:prstGeom prst="line">
            <a:avLst/>
          </a:prstGeom>
          <a:noFill/>
          <a:ln w="889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Text 17">
            <a:extLst>
              <a:ext uri="{FF2B5EF4-FFF2-40B4-BE49-F238E27FC236}">
                <a16:creationId xmlns:a16="http://schemas.microsoft.com/office/drawing/2014/main" id="{872FB9E4-FB60-4CEB-8327-8943A464C594}"/>
              </a:ext>
            </a:extLst>
          </p:cNvPr>
          <p:cNvSpPr>
            <a:spLocks noGrp="1"/>
          </p:cNvSpPr>
          <p:nvPr/>
        </p:nvSpPr>
        <p:spPr>
          <a:xfrm>
            <a:off x="502920" y="6510528"/>
            <a:ext cx="585216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endParaRPr sz="660"/>
          </a:p>
        </p:txBody>
      </p:sp>
      <p:sp>
        <p:nvSpPr>
          <p:cNvPr id="20" name="Text 18">
            <a:extLst>
              <a:ext uri="{FF2B5EF4-FFF2-40B4-BE49-F238E27FC236}">
                <a16:creationId xmlns:a16="http://schemas.microsoft.com/office/drawing/2014/main" id="{A4C002E9-F3A5-4C78-A57C-A9CA501AECB2}"/>
              </a:ext>
            </a:extLst>
          </p:cNvPr>
          <p:cNvSpPr>
            <a:spLocks noGrp="1"/>
          </p:cNvSpPr>
          <p:nvPr/>
        </p:nvSpPr>
        <p:spPr>
          <a:xfrm>
            <a:off x="11064240" y="6473952"/>
            <a:ext cx="502920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  <a:defRPr>
                <a:solidFill>
                  <a:srgbClr val="007832"/>
                </a:solidFill>
              </a:defRPr>
            </a:pPr>
            <a:r>
              <a:rPr sz="8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06</a:t>
            </a:r>
            <a:endParaRPr sz="800"/>
          </a:p>
        </p:txBody>
      </p:sp>
      <p:sp>
        <p:nvSpPr>
          <p:cNvPr id="21" name="Text 19">
            <a:extLst>
              <a:ext uri="{FF2B5EF4-FFF2-40B4-BE49-F238E27FC236}">
                <a16:creationId xmlns:a16="http://schemas.microsoft.com/office/drawing/2014/main" id="{ECBC2579-4E0B-4FB8-B820-B90D9E8EA336}"/>
              </a:ext>
            </a:extLst>
          </p:cNvPr>
          <p:cNvSpPr>
            <a:spLocks noGrp="1"/>
          </p:cNvSpPr>
          <p:nvPr/>
        </p:nvSpPr>
        <p:spPr>
          <a:xfrm>
            <a:off x="6400800" y="6510528"/>
            <a:ext cx="457200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</a:pPr>
            <a:r>
              <a:rPr sz="570">
                <a:solidFill>
                  <a:srgbClr val="9AA3AF"/>
                </a:solidFill>
                <a:latin typeface="Aptos"/>
                <a:ea typeface="Aptos"/>
                <a:cs typeface="Aptos"/>
              </a:rPr>
              <a:t>Компенсация: доказательность оценки</a:t>
            </a:r>
            <a:endParaRPr sz="570"/>
          </a:p>
        </p:txBody>
      </p:sp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94088A8C-66AF-44C9-945E-83CDB0467A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03459" y="6480810"/>
            <a:ext cx="1056197" cy="17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71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515E2399-E566-4ED9-AB23-3F6370973CE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699C3C93-B720-487B-A6E2-CD248A52CE5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64008" cy="6858000"/>
          </a:xfrm>
          <a:prstGeom prst="rect">
            <a:avLst/>
          </a:prstGeom>
          <a:solidFill>
            <a:srgbClr val="007832"/>
          </a:solidFill>
          <a:ln w="12668">
            <a:solidFill>
              <a:srgbClr val="00783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BDA5D58F-3092-45CC-8C73-016CABD37B8D}"/>
              </a:ext>
            </a:extLst>
          </p:cNvPr>
          <p:cNvSpPr>
            <a:spLocks noGrp="1"/>
          </p:cNvSpPr>
          <p:nvPr/>
        </p:nvSpPr>
        <p:spPr>
          <a:xfrm>
            <a:off x="502920" y="292608"/>
            <a:ext cx="7863840" cy="228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85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СРОК ВЫПЛАТЫ ТОЖЕ ЧАСТЬ РАВНОЦЕННОСТИ</a:t>
            </a:r>
            <a:endParaRPr sz="85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5AFB8DF9-EF7C-4704-9CAE-764F47CD15E5}"/>
              </a:ext>
            </a:extLst>
          </p:cNvPr>
          <p:cNvSpPr>
            <a:spLocks noGrp="1"/>
          </p:cNvSpPr>
          <p:nvPr/>
        </p:nvSpPr>
        <p:spPr>
          <a:xfrm>
            <a:off x="502920" y="585216"/>
            <a:ext cx="10881360" cy="50292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>
            <a:defPPr>
              <a:defRPr sz="2325"/>
            </a:defPPr>
          </a:lstStyle>
          <a:p>
            <a:pPr marL="0" indent="0">
              <a:buNone/>
            </a:pPr>
            <a:r>
              <a:rPr sz="2325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1,586 млрд ₽ компенсации выплачены с просрочкой</a:t>
            </a:r>
            <a:endParaRPr sz="250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68A67865-FF9A-4F34-B99B-7EEBC1BB8185}"/>
              </a:ext>
            </a:extLst>
          </p:cNvPr>
          <p:cNvSpPr>
            <a:spLocks noGrp="1"/>
          </p:cNvSpPr>
          <p:nvPr/>
        </p:nvSpPr>
        <p:spPr>
          <a:xfrm>
            <a:off x="822960" y="1417320"/>
            <a:ext cx="1828800" cy="23774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9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Обязанность города</a:t>
            </a:r>
            <a:endParaRPr sz="90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6B7A9461-73FB-411A-AAB7-9CF4597124D2}"/>
              </a:ext>
            </a:extLst>
          </p:cNvPr>
          <p:cNvSpPr>
            <a:spLocks noGrp="1"/>
          </p:cNvSpPr>
          <p:nvPr/>
        </p:nvSpPr>
        <p:spPr>
          <a:xfrm>
            <a:off x="822960" y="1755648"/>
            <a:ext cx="3017520" cy="32004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19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Семидневный срок</a:t>
            </a:r>
            <a:endParaRPr sz="1900"/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8EDA5276-6334-409B-82C4-402BE70E3E9D}"/>
              </a:ext>
            </a:extLst>
          </p:cNvPr>
          <p:cNvSpPr>
            <a:spLocks noGrp="1"/>
          </p:cNvSpPr>
          <p:nvPr/>
        </p:nvSpPr>
        <p:spPr>
          <a:xfrm>
            <a:off x="822960" y="2267712"/>
            <a:ext cx="3886200" cy="548640"/>
          </a:xfrm>
          <a:prstGeom prst="rect">
            <a:avLst/>
          </a:prstGeom>
          <a:noFill/>
        </p:spPr>
        <p:txBody>
          <a:bodyPr wrap="square" lIns="0" tIns="0" rIns="0" bIns="0" anchor="ctr">
            <a:normAutofit lnSpcReduction="10000"/>
          </a:bodyPr>
          <a:lstStyle/>
          <a:p>
            <a:pPr marL="0" indent="0">
              <a:buNone/>
            </a:pPr>
            <a:r>
              <a:rPr sz="1350">
                <a:solidFill>
                  <a:srgbClr val="111827"/>
                </a:solidFill>
                <a:latin typeface="Aptos"/>
                <a:ea typeface="Aptos"/>
                <a:cs typeface="Aptos"/>
              </a:rPr>
              <a:t>Компенсацию за изымаемые объекты нужно перечислить в установленный законом срок.</a:t>
            </a:r>
            <a:endParaRPr sz="1350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D2B62041-7264-40DB-B196-179592D316A6}"/>
              </a:ext>
            </a:extLst>
          </p:cNvPr>
          <p:cNvSpPr>
            <a:spLocks noGrp="1"/>
          </p:cNvSpPr>
          <p:nvPr/>
        </p:nvSpPr>
        <p:spPr>
          <a:xfrm>
            <a:off x="6629400" y="1417320"/>
            <a:ext cx="1920240" cy="23774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9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Последствие просрочки</a:t>
            </a:r>
            <a:endParaRPr sz="900"/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E4ED3E88-39C7-438E-B7C5-DD1C3826C147}"/>
              </a:ext>
            </a:extLst>
          </p:cNvPr>
          <p:cNvSpPr>
            <a:spLocks noGrp="1"/>
          </p:cNvSpPr>
          <p:nvPr/>
        </p:nvSpPr>
        <p:spPr>
          <a:xfrm>
            <a:off x="6629400" y="1755648"/>
            <a:ext cx="3017520" cy="32004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19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49,27 млн ₽ процентов</a:t>
            </a:r>
            <a:endParaRPr sz="1900"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1E1838BE-AC40-4711-8B3A-9B13D44B5D9F}"/>
              </a:ext>
            </a:extLst>
          </p:cNvPr>
          <p:cNvSpPr>
            <a:spLocks noGrp="1"/>
          </p:cNvSpPr>
          <p:nvPr/>
        </p:nvSpPr>
        <p:spPr>
          <a:xfrm>
            <a:off x="6629400" y="2267712"/>
            <a:ext cx="3886200" cy="548640"/>
          </a:xfrm>
          <a:prstGeom prst="rect">
            <a:avLst/>
          </a:prstGeom>
          <a:noFill/>
        </p:spPr>
        <p:txBody>
          <a:bodyPr wrap="square" lIns="0" tIns="0" rIns="0" bIns="0" anchor="ctr">
            <a:normAutofit lnSpcReduction="10000"/>
          </a:bodyPr>
          <a:lstStyle/>
          <a:p>
            <a:pPr marL="0" indent="0">
              <a:buNone/>
            </a:pPr>
            <a:r>
              <a:rPr sz="1350">
                <a:solidFill>
                  <a:srgbClr val="111827"/>
                </a:solidFill>
                <a:latin typeface="Aptos"/>
                <a:ea typeface="Aptos"/>
                <a:cs typeface="Aptos"/>
              </a:rPr>
              <a:t>Суд применил статью 395 ГК РФ к задержке выплаты компенсации.</a:t>
            </a:r>
            <a:endParaRPr sz="1350"/>
          </a:p>
        </p:txBody>
      </p:sp>
      <p:sp>
        <p:nvSpPr>
          <p:cNvPr id="12" name="Shape 10">
            <a:extLst>
              <a:ext uri="{FF2B5EF4-FFF2-40B4-BE49-F238E27FC236}">
                <a16:creationId xmlns:a16="http://schemas.microsoft.com/office/drawing/2014/main" id="{34C64836-28C0-4BA6-9F90-11E0F159063D}"/>
              </a:ext>
            </a:extLst>
          </p:cNvPr>
          <p:cNvSpPr>
            <a:spLocks noGrp="1"/>
          </p:cNvSpPr>
          <p:nvPr/>
        </p:nvSpPr>
        <p:spPr>
          <a:xfrm>
            <a:off x="5989320" y="1261872"/>
            <a:ext cx="0" cy="2423160"/>
          </a:xfrm>
          <a:prstGeom prst="line">
            <a:avLst/>
          </a:prstGeom>
          <a:noFill/>
          <a:ln w="1524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910B94AC-5A43-45EC-82F8-92D7AA9864F1}"/>
              </a:ext>
            </a:extLst>
          </p:cNvPr>
          <p:cNvSpPr>
            <a:spLocks noGrp="1"/>
          </p:cNvSpPr>
          <p:nvPr/>
        </p:nvSpPr>
        <p:spPr>
          <a:xfrm>
            <a:off x="5596128" y="1993392"/>
            <a:ext cx="731520" cy="64008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  <a:defRPr>
                <a:solidFill>
                  <a:srgbClr val="007832"/>
                </a:solidFill>
              </a:defRPr>
            </a:pPr>
            <a:r>
              <a:rPr sz="4200" b="1">
                <a:solidFill>
                  <a:srgbClr val="007832"/>
                </a:solidFill>
                <a:latin typeface="Aptos Display"/>
                <a:ea typeface="Aptos Display"/>
                <a:cs typeface="Aptos Display"/>
              </a:rPr>
              <a:t>→</a:t>
            </a:r>
            <a:endParaRPr sz="4200"/>
          </a:p>
        </p:txBody>
      </p:sp>
      <p:sp>
        <p:nvSpPr>
          <p:cNvPr id="14" name="Text 12">
            <a:extLst>
              <a:ext uri="{FF2B5EF4-FFF2-40B4-BE49-F238E27FC236}">
                <a16:creationId xmlns:a16="http://schemas.microsoft.com/office/drawing/2014/main" id="{FA98BE74-1592-4323-BEAB-EB922017CEF6}"/>
              </a:ext>
            </a:extLst>
          </p:cNvPr>
          <p:cNvSpPr>
            <a:spLocks noGrp="1"/>
          </p:cNvSpPr>
          <p:nvPr/>
        </p:nvSpPr>
        <p:spPr>
          <a:xfrm>
            <a:off x="822960" y="4041648"/>
            <a:ext cx="2834640" cy="23774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9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Позиция суда</a:t>
            </a:r>
            <a:endParaRPr sz="900"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4286CD16-5F3C-4227-9631-9CA076227EC4}"/>
              </a:ext>
            </a:extLst>
          </p:cNvPr>
          <p:cNvSpPr>
            <a:spLocks noGrp="1"/>
          </p:cNvSpPr>
          <p:nvPr/>
        </p:nvSpPr>
        <p:spPr>
          <a:xfrm>
            <a:off x="822960" y="4407408"/>
            <a:ext cx="9875520" cy="73152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21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Бюджетная процедура и необходимость исполнительного листа не оправдывают задержку.</a:t>
            </a:r>
            <a:endParaRPr sz="2100"/>
          </a:p>
        </p:txBody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06833960-DF8E-410E-84F7-A14273C6AB29}"/>
              </a:ext>
            </a:extLst>
          </p:cNvPr>
          <p:cNvSpPr>
            <a:spLocks noGrp="1"/>
          </p:cNvSpPr>
          <p:nvPr/>
        </p:nvSpPr>
        <p:spPr>
          <a:xfrm>
            <a:off x="822960" y="5513832"/>
            <a:ext cx="9875520" cy="310896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1120">
                <a:solidFill>
                  <a:srgbClr val="6B7280"/>
                </a:solidFill>
                <a:latin typeface="Aptos"/>
                <a:ea typeface="Aptos"/>
                <a:cs typeface="Aptos"/>
              </a:rPr>
              <a:t>Деньги, полученные через несколько месяцев, экономически не равны своевременной выплате.</a:t>
            </a:r>
            <a:endParaRPr sz="1120"/>
          </a:p>
        </p:txBody>
      </p:sp>
      <p:sp>
        <p:nvSpPr>
          <p:cNvPr id="17" name="Text 15">
            <a:extLst>
              <a:ext uri="{FF2B5EF4-FFF2-40B4-BE49-F238E27FC236}">
                <a16:creationId xmlns:a16="http://schemas.microsoft.com/office/drawing/2014/main" id="{C2AA152C-B15F-46F2-8CBA-85543D93E018}"/>
              </a:ext>
            </a:extLst>
          </p:cNvPr>
          <p:cNvSpPr>
            <a:spLocks noGrp="1"/>
          </p:cNvSpPr>
          <p:nvPr/>
        </p:nvSpPr>
        <p:spPr>
          <a:xfrm>
            <a:off x="502920" y="6199632"/>
            <a:ext cx="11064240" cy="14630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550">
                <a:solidFill>
                  <a:srgbClr val="9AA3AF"/>
                </a:solidFill>
                <a:latin typeface="Aptos"/>
                <a:ea typeface="Aptos"/>
                <a:cs typeface="Aptos"/>
              </a:rPr>
              <a:t>Источник: дело № А40-233818/2025, постановление от 14.08.2026 № Ф05-8508/2026.</a:t>
            </a:r>
            <a:endParaRPr sz="550"/>
          </a:p>
        </p:txBody>
      </p:sp>
      <p:sp>
        <p:nvSpPr>
          <p:cNvPr id="18" name="Shape 16">
            <a:extLst>
              <a:ext uri="{FF2B5EF4-FFF2-40B4-BE49-F238E27FC236}">
                <a16:creationId xmlns:a16="http://schemas.microsoft.com/office/drawing/2014/main" id="{5BF0588A-C859-48F7-B0C4-A16034B87C2B}"/>
              </a:ext>
            </a:extLst>
          </p:cNvPr>
          <p:cNvSpPr>
            <a:spLocks noGrp="1"/>
          </p:cNvSpPr>
          <p:nvPr/>
        </p:nvSpPr>
        <p:spPr>
          <a:xfrm>
            <a:off x="502920" y="6446520"/>
            <a:ext cx="11064240" cy="0"/>
          </a:xfrm>
          <a:prstGeom prst="line">
            <a:avLst/>
          </a:prstGeom>
          <a:noFill/>
          <a:ln w="889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Text 17">
            <a:extLst>
              <a:ext uri="{FF2B5EF4-FFF2-40B4-BE49-F238E27FC236}">
                <a16:creationId xmlns:a16="http://schemas.microsoft.com/office/drawing/2014/main" id="{B9619D99-DB8B-42BF-BE84-4F7C63F269FF}"/>
              </a:ext>
            </a:extLst>
          </p:cNvPr>
          <p:cNvSpPr>
            <a:spLocks noGrp="1"/>
          </p:cNvSpPr>
          <p:nvPr/>
        </p:nvSpPr>
        <p:spPr>
          <a:xfrm>
            <a:off x="502920" y="6510528"/>
            <a:ext cx="585216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endParaRPr sz="660"/>
          </a:p>
        </p:txBody>
      </p:sp>
      <p:sp>
        <p:nvSpPr>
          <p:cNvPr id="20" name="Text 18">
            <a:extLst>
              <a:ext uri="{FF2B5EF4-FFF2-40B4-BE49-F238E27FC236}">
                <a16:creationId xmlns:a16="http://schemas.microsoft.com/office/drawing/2014/main" id="{D69ABBB8-0C70-402A-88D4-FE2C795C1F2D}"/>
              </a:ext>
            </a:extLst>
          </p:cNvPr>
          <p:cNvSpPr>
            <a:spLocks noGrp="1"/>
          </p:cNvSpPr>
          <p:nvPr/>
        </p:nvSpPr>
        <p:spPr>
          <a:xfrm>
            <a:off x="11064240" y="6473952"/>
            <a:ext cx="502920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  <a:defRPr>
                <a:solidFill>
                  <a:srgbClr val="007832"/>
                </a:solidFill>
              </a:defRPr>
            </a:pPr>
            <a:r>
              <a:rPr sz="8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07</a:t>
            </a:r>
            <a:endParaRPr sz="800"/>
          </a:p>
        </p:txBody>
      </p:sp>
      <p:sp>
        <p:nvSpPr>
          <p:cNvPr id="21" name="Text 19">
            <a:extLst>
              <a:ext uri="{FF2B5EF4-FFF2-40B4-BE49-F238E27FC236}">
                <a16:creationId xmlns:a16="http://schemas.microsoft.com/office/drawing/2014/main" id="{2C22B7C6-CB5F-446E-A4B2-7838E40F19D3}"/>
              </a:ext>
            </a:extLst>
          </p:cNvPr>
          <p:cNvSpPr>
            <a:spLocks noGrp="1"/>
          </p:cNvSpPr>
          <p:nvPr/>
        </p:nvSpPr>
        <p:spPr>
          <a:xfrm>
            <a:off x="6400800" y="6510528"/>
            <a:ext cx="457200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</a:pPr>
            <a:r>
              <a:rPr sz="570">
                <a:solidFill>
                  <a:srgbClr val="9AA3AF"/>
                </a:solidFill>
                <a:latin typeface="Aptos"/>
                <a:ea typeface="Aptos"/>
                <a:cs typeface="Aptos"/>
              </a:rPr>
              <a:t>Просрочка компенсации: проценты по статье 395 ГК РФ</a:t>
            </a:r>
            <a:endParaRPr sz="570"/>
          </a:p>
        </p:txBody>
      </p:sp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13CA637E-397B-4303-9F0A-64A06C675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03459" y="6480810"/>
            <a:ext cx="1056197" cy="17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2863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17334B2E-795D-4EAC-946B-FC4F8198707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8692D7B2-B644-4374-A4BE-F9048C9C752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64008" cy="6858000"/>
          </a:xfrm>
          <a:prstGeom prst="rect">
            <a:avLst/>
          </a:prstGeom>
          <a:solidFill>
            <a:srgbClr val="007832"/>
          </a:solidFill>
          <a:ln w="12668">
            <a:solidFill>
              <a:srgbClr val="00783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BA1E1020-3DEA-47AA-A332-724B1D99179E}"/>
              </a:ext>
            </a:extLst>
          </p:cNvPr>
          <p:cNvSpPr>
            <a:spLocks noGrp="1"/>
          </p:cNvSpPr>
          <p:nvPr/>
        </p:nvSpPr>
        <p:spPr>
          <a:xfrm>
            <a:off x="502920" y="292608"/>
            <a:ext cx="7863840" cy="228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85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ВСТРЕЧНОСТЬ ОБЯЗАТЕЛЬСТВ</a:t>
            </a:r>
            <a:endParaRPr sz="85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5DB8EF25-4ABB-4A76-815B-B618AC8A60A2}"/>
              </a:ext>
            </a:extLst>
          </p:cNvPr>
          <p:cNvSpPr>
            <a:spLocks noGrp="1"/>
          </p:cNvSpPr>
          <p:nvPr/>
        </p:nvSpPr>
        <p:spPr>
          <a:xfrm>
            <a:off x="502920" y="585216"/>
            <a:ext cx="10881360" cy="50292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>
            <a:defPPr>
              <a:defRPr sz="2325"/>
            </a:defPPr>
          </a:lstStyle>
          <a:p>
            <a:pPr marL="0" indent="0">
              <a:buNone/>
            </a:pPr>
            <a:r>
              <a:rPr sz="2325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Публичная сторона отвечает за риск, который контролирует</a:t>
            </a:r>
            <a:endParaRPr sz="250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84D61D3F-2B53-44BC-A432-5AC0D3EB0473}"/>
              </a:ext>
            </a:extLst>
          </p:cNvPr>
          <p:cNvSpPr>
            <a:spLocks noGrp="1"/>
          </p:cNvSpPr>
          <p:nvPr/>
        </p:nvSpPr>
        <p:spPr>
          <a:xfrm>
            <a:off x="685800" y="1417320"/>
            <a:ext cx="4892040" cy="411480"/>
          </a:xfrm>
          <a:prstGeom prst="rect">
            <a:avLst/>
          </a:prstGeom>
          <a:solidFill>
            <a:srgbClr val="EDF7F2"/>
          </a:solidFill>
          <a:ln>
            <a:solidFill>
              <a:srgbClr val="D5EBDF"/>
            </a:solidFill>
          </a:ln>
        </p:spPr>
        <p:txBody>
          <a:bodyPr wrap="square" lIns="0" tIns="0" rIns="0" bIns="0" anchor="ctr"/>
          <a:lstStyle/>
          <a:p>
            <a:pPr marL="0" indent="0" algn="ctr">
              <a:buNone/>
            </a:pPr>
            <a:r>
              <a:rPr sz="2100" b="1">
                <a:solidFill>
                  <a:srgbClr val="1F7A4D"/>
                </a:solidFill>
                <a:latin typeface="Aptos Display"/>
                <a:ea typeface="Aptos Display"/>
                <a:cs typeface="Aptos Display"/>
              </a:rPr>
              <a:t>Верховный Суд</a:t>
            </a:r>
            <a:endParaRPr sz="210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1544B371-C830-491E-943E-76B896E292FF}"/>
              </a:ext>
            </a:extLst>
          </p:cNvPr>
          <p:cNvSpPr>
            <a:spLocks noGrp="1"/>
          </p:cNvSpPr>
          <p:nvPr/>
        </p:nvSpPr>
        <p:spPr>
          <a:xfrm>
            <a:off x="6236208" y="1417320"/>
            <a:ext cx="5074920" cy="411480"/>
          </a:xfrm>
          <a:prstGeom prst="rect">
            <a:avLst/>
          </a:prstGeom>
          <a:solidFill>
            <a:srgbClr val="EDF7F2"/>
          </a:solidFill>
          <a:ln w="12668">
            <a:solidFill>
              <a:srgbClr val="D5EBDF"/>
            </a:solidFill>
            <a:prstDash val="solid"/>
          </a:ln>
        </p:spPr>
        <p:txBody>
          <a:bodyPr wrap="square" lIns="0" tIns="0" rIns="0" bIns="0" anchor="ctr"/>
          <a:lstStyle/>
          <a:p>
            <a:pPr marL="0" indent="0" algn="ctr">
              <a:buNone/>
              <a:defRPr>
                <a:solidFill>
                  <a:srgbClr val="007832"/>
                </a:solidFill>
              </a:defRPr>
            </a:pPr>
            <a:r>
              <a:rPr sz="2100" b="1">
                <a:solidFill>
                  <a:srgbClr val="007832"/>
                </a:solidFill>
                <a:latin typeface="Aptos Display"/>
                <a:ea typeface="Aptos Display"/>
                <a:cs typeface="Aptos Display"/>
              </a:rPr>
              <a:t>Конституционный Суд</a:t>
            </a:r>
            <a:endParaRPr sz="2100"/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1D45960F-4903-4B79-B075-EDDACB051391}"/>
              </a:ext>
            </a:extLst>
          </p:cNvPr>
          <p:cNvSpPr>
            <a:spLocks noGrp="1"/>
          </p:cNvSpPr>
          <p:nvPr/>
        </p:nvSpPr>
        <p:spPr>
          <a:xfrm>
            <a:off x="685800" y="2029968"/>
            <a:ext cx="196596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Источник</a:t>
            </a:r>
            <a:endParaRPr sz="920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BE40E8DF-E25F-4791-8D8C-69D2D99D16F8}"/>
              </a:ext>
            </a:extLst>
          </p:cNvPr>
          <p:cNvSpPr>
            <a:spLocks noGrp="1"/>
          </p:cNvSpPr>
          <p:nvPr/>
        </p:nvSpPr>
        <p:spPr>
          <a:xfrm>
            <a:off x="2743200" y="2002536"/>
            <a:ext cx="283464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Обзор от 19.11.2025, пункт 16</a:t>
            </a:r>
            <a:endParaRPr sz="860"/>
          </a:p>
        </p:txBody>
      </p:sp>
      <p:sp>
        <p:nvSpPr>
          <p:cNvPr id="10" name="Shape 8">
            <a:extLst>
              <a:ext uri="{FF2B5EF4-FFF2-40B4-BE49-F238E27FC236}">
                <a16:creationId xmlns:a16="http://schemas.microsoft.com/office/drawing/2014/main" id="{8C4350DF-514C-49ED-B721-49025A9F8B5C}"/>
              </a:ext>
            </a:extLst>
          </p:cNvPr>
          <p:cNvSpPr>
            <a:spLocks noGrp="1"/>
          </p:cNvSpPr>
          <p:nvPr/>
        </p:nvSpPr>
        <p:spPr>
          <a:xfrm>
            <a:off x="685800" y="2505456"/>
            <a:ext cx="489204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E9D3FAE5-8C0B-4165-905C-F1B6FF34A4B6}"/>
              </a:ext>
            </a:extLst>
          </p:cNvPr>
          <p:cNvSpPr>
            <a:spLocks noGrp="1"/>
          </p:cNvSpPr>
          <p:nvPr/>
        </p:nvSpPr>
        <p:spPr>
          <a:xfrm>
            <a:off x="6236208" y="2029968"/>
            <a:ext cx="187452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Источник</a:t>
            </a:r>
            <a:endParaRPr sz="920"/>
          </a:p>
        </p:txBody>
      </p:sp>
      <p:sp>
        <p:nvSpPr>
          <p:cNvPr id="12" name="Text 10">
            <a:extLst>
              <a:ext uri="{FF2B5EF4-FFF2-40B4-BE49-F238E27FC236}">
                <a16:creationId xmlns:a16="http://schemas.microsoft.com/office/drawing/2014/main" id="{E92F13E9-B3A3-4652-9076-3B8AAE92C5E6}"/>
              </a:ext>
            </a:extLst>
          </p:cNvPr>
          <p:cNvSpPr>
            <a:spLocks noGrp="1"/>
          </p:cNvSpPr>
          <p:nvPr/>
        </p:nvSpPr>
        <p:spPr>
          <a:xfrm>
            <a:off x="8266176" y="2002536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Постановление от 29.05.2026 № 36-П</a:t>
            </a:r>
            <a:endParaRPr sz="860"/>
          </a:p>
        </p:txBody>
      </p:sp>
      <p:sp>
        <p:nvSpPr>
          <p:cNvPr id="13" name="Shape 11">
            <a:extLst>
              <a:ext uri="{FF2B5EF4-FFF2-40B4-BE49-F238E27FC236}">
                <a16:creationId xmlns:a16="http://schemas.microsoft.com/office/drawing/2014/main" id="{B3CF535F-71EF-4772-877E-08643020B12D}"/>
              </a:ext>
            </a:extLst>
          </p:cNvPr>
          <p:cNvSpPr>
            <a:spLocks noGrp="1"/>
          </p:cNvSpPr>
          <p:nvPr/>
        </p:nvSpPr>
        <p:spPr>
          <a:xfrm>
            <a:off x="6236208" y="2505456"/>
            <a:ext cx="507492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Text 12">
            <a:extLst>
              <a:ext uri="{FF2B5EF4-FFF2-40B4-BE49-F238E27FC236}">
                <a16:creationId xmlns:a16="http://schemas.microsoft.com/office/drawing/2014/main" id="{1CF6B7D7-98D0-45E2-8D70-A12508820791}"/>
              </a:ext>
            </a:extLst>
          </p:cNvPr>
          <p:cNvSpPr>
            <a:spLocks noGrp="1"/>
          </p:cNvSpPr>
          <p:nvPr/>
        </p:nvSpPr>
        <p:spPr>
          <a:xfrm>
            <a:off x="685800" y="2706624"/>
            <a:ext cx="196596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Принцип</a:t>
            </a:r>
            <a:endParaRPr sz="920"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21392F08-83B6-4B41-98F8-948EF0148D6F}"/>
              </a:ext>
            </a:extLst>
          </p:cNvPr>
          <p:cNvSpPr>
            <a:spLocks noGrp="1"/>
          </p:cNvSpPr>
          <p:nvPr/>
        </p:nvSpPr>
        <p:spPr>
          <a:xfrm>
            <a:off x="2743200" y="2679192"/>
            <a:ext cx="283464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обязанности города и застройщика встречные</a:t>
            </a:r>
            <a:endParaRPr sz="860"/>
          </a:p>
        </p:txBody>
      </p:sp>
      <p:sp>
        <p:nvSpPr>
          <p:cNvPr id="16" name="Shape 14">
            <a:extLst>
              <a:ext uri="{FF2B5EF4-FFF2-40B4-BE49-F238E27FC236}">
                <a16:creationId xmlns:a16="http://schemas.microsoft.com/office/drawing/2014/main" id="{E9248878-A1F7-4C90-B539-DD553072DB69}"/>
              </a:ext>
            </a:extLst>
          </p:cNvPr>
          <p:cNvSpPr>
            <a:spLocks noGrp="1"/>
          </p:cNvSpPr>
          <p:nvPr/>
        </p:nvSpPr>
        <p:spPr>
          <a:xfrm>
            <a:off x="685800" y="3182112"/>
            <a:ext cx="489204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" name="Text 15">
            <a:extLst>
              <a:ext uri="{FF2B5EF4-FFF2-40B4-BE49-F238E27FC236}">
                <a16:creationId xmlns:a16="http://schemas.microsoft.com/office/drawing/2014/main" id="{56F0D5C8-1A71-448C-8C29-3A80D700CA03}"/>
              </a:ext>
            </a:extLst>
          </p:cNvPr>
          <p:cNvSpPr>
            <a:spLocks noGrp="1"/>
          </p:cNvSpPr>
          <p:nvPr/>
        </p:nvSpPr>
        <p:spPr>
          <a:xfrm>
            <a:off x="6236208" y="2706624"/>
            <a:ext cx="187452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Принцип</a:t>
            </a:r>
            <a:endParaRPr sz="920"/>
          </a:p>
        </p:txBody>
      </p:sp>
      <p:sp>
        <p:nvSpPr>
          <p:cNvPr id="18" name="Text 16">
            <a:extLst>
              <a:ext uri="{FF2B5EF4-FFF2-40B4-BE49-F238E27FC236}">
                <a16:creationId xmlns:a16="http://schemas.microsoft.com/office/drawing/2014/main" id="{43C6F41C-AC90-4A43-BD59-2D6603C0785B}"/>
              </a:ext>
            </a:extLst>
          </p:cNvPr>
          <p:cNvSpPr>
            <a:spLocks noGrp="1"/>
          </p:cNvSpPr>
          <p:nvPr/>
        </p:nvSpPr>
        <p:spPr>
          <a:xfrm>
            <a:off x="8266176" y="2679192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расходы нельзя сдвигать без финансирования</a:t>
            </a:r>
            <a:endParaRPr sz="860"/>
          </a:p>
        </p:txBody>
      </p:sp>
      <p:sp>
        <p:nvSpPr>
          <p:cNvPr id="19" name="Shape 17">
            <a:extLst>
              <a:ext uri="{FF2B5EF4-FFF2-40B4-BE49-F238E27FC236}">
                <a16:creationId xmlns:a16="http://schemas.microsoft.com/office/drawing/2014/main" id="{AE7B7FB3-80DA-4FBB-986D-B40D0B5971B5}"/>
              </a:ext>
            </a:extLst>
          </p:cNvPr>
          <p:cNvSpPr>
            <a:spLocks noGrp="1"/>
          </p:cNvSpPr>
          <p:nvPr/>
        </p:nvSpPr>
        <p:spPr>
          <a:xfrm>
            <a:off x="6236208" y="3182112"/>
            <a:ext cx="507492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" name="Text 18">
            <a:extLst>
              <a:ext uri="{FF2B5EF4-FFF2-40B4-BE49-F238E27FC236}">
                <a16:creationId xmlns:a16="http://schemas.microsoft.com/office/drawing/2014/main" id="{4EE69A3E-5D85-421C-A1B0-11A504A48913}"/>
              </a:ext>
            </a:extLst>
          </p:cNvPr>
          <p:cNvSpPr>
            <a:spLocks noGrp="1"/>
          </p:cNvSpPr>
          <p:nvPr/>
        </p:nvSpPr>
        <p:spPr>
          <a:xfrm>
            <a:off x="685800" y="3383280"/>
            <a:ext cx="196596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Если город не исполнил</a:t>
            </a:r>
            <a:endParaRPr sz="920"/>
          </a:p>
        </p:txBody>
      </p:sp>
      <p:sp>
        <p:nvSpPr>
          <p:cNvPr id="21" name="Text 19">
            <a:extLst>
              <a:ext uri="{FF2B5EF4-FFF2-40B4-BE49-F238E27FC236}">
                <a16:creationId xmlns:a16="http://schemas.microsoft.com/office/drawing/2014/main" id="{EEB3EF06-C057-4CC4-9C4A-00ED30E0A5F6}"/>
              </a:ext>
            </a:extLst>
          </p:cNvPr>
          <p:cNvSpPr>
            <a:spLocks noGrp="1"/>
          </p:cNvSpPr>
          <p:nvPr/>
        </p:nvSpPr>
        <p:spPr>
          <a:xfrm>
            <a:off x="2743200" y="3355848"/>
            <a:ext cx="283464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нет условий для законного строительства</a:t>
            </a:r>
            <a:endParaRPr sz="860"/>
          </a:p>
        </p:txBody>
      </p:sp>
      <p:sp>
        <p:nvSpPr>
          <p:cNvPr id="22" name="Shape 20">
            <a:extLst>
              <a:ext uri="{FF2B5EF4-FFF2-40B4-BE49-F238E27FC236}">
                <a16:creationId xmlns:a16="http://schemas.microsoft.com/office/drawing/2014/main" id="{B2B22079-494E-4D67-B938-9802B96F8361}"/>
              </a:ext>
            </a:extLst>
          </p:cNvPr>
          <p:cNvSpPr>
            <a:spLocks noGrp="1"/>
          </p:cNvSpPr>
          <p:nvPr/>
        </p:nvSpPr>
        <p:spPr>
          <a:xfrm>
            <a:off x="685800" y="3858768"/>
            <a:ext cx="489204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Text 21">
            <a:extLst>
              <a:ext uri="{FF2B5EF4-FFF2-40B4-BE49-F238E27FC236}">
                <a16:creationId xmlns:a16="http://schemas.microsoft.com/office/drawing/2014/main" id="{BE1CADEA-60C0-4CEE-8592-E1D15EC27ED8}"/>
              </a:ext>
            </a:extLst>
          </p:cNvPr>
          <p:cNvSpPr>
            <a:spLocks noGrp="1"/>
          </p:cNvSpPr>
          <p:nvPr/>
        </p:nvSpPr>
        <p:spPr>
          <a:xfrm>
            <a:off x="6236208" y="3383280"/>
            <a:ext cx="187452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Кто несет риск</a:t>
            </a:r>
            <a:endParaRPr sz="920"/>
          </a:p>
        </p:txBody>
      </p:sp>
      <p:sp>
        <p:nvSpPr>
          <p:cNvPr id="24" name="Text 22">
            <a:extLst>
              <a:ext uri="{FF2B5EF4-FFF2-40B4-BE49-F238E27FC236}">
                <a16:creationId xmlns:a16="http://schemas.microsoft.com/office/drawing/2014/main" id="{F79DDFAA-23D3-4EC5-8BE3-5C6CBF0960EE}"/>
              </a:ext>
            </a:extLst>
          </p:cNvPr>
          <p:cNvSpPr>
            <a:spLocks noGrp="1"/>
          </p:cNvSpPr>
          <p:nvPr/>
        </p:nvSpPr>
        <p:spPr>
          <a:xfrm>
            <a:off x="8266176" y="3355848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тот, кто создал и контролировал событие</a:t>
            </a:r>
            <a:endParaRPr sz="860"/>
          </a:p>
        </p:txBody>
      </p:sp>
      <p:sp>
        <p:nvSpPr>
          <p:cNvPr id="25" name="Shape 23">
            <a:extLst>
              <a:ext uri="{FF2B5EF4-FFF2-40B4-BE49-F238E27FC236}">
                <a16:creationId xmlns:a16="http://schemas.microsoft.com/office/drawing/2014/main" id="{7EB20B5D-3054-4D84-89D6-95413A4CEA63}"/>
              </a:ext>
            </a:extLst>
          </p:cNvPr>
          <p:cNvSpPr>
            <a:spLocks noGrp="1"/>
          </p:cNvSpPr>
          <p:nvPr/>
        </p:nvSpPr>
        <p:spPr>
          <a:xfrm>
            <a:off x="6236208" y="3858768"/>
            <a:ext cx="507492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Text 24">
            <a:extLst>
              <a:ext uri="{FF2B5EF4-FFF2-40B4-BE49-F238E27FC236}">
                <a16:creationId xmlns:a16="http://schemas.microsoft.com/office/drawing/2014/main" id="{3899E2F4-6CD8-43B1-8D62-D4BC2F018503}"/>
              </a:ext>
            </a:extLst>
          </p:cNvPr>
          <p:cNvSpPr>
            <a:spLocks noGrp="1"/>
          </p:cNvSpPr>
          <p:nvPr/>
        </p:nvSpPr>
        <p:spPr>
          <a:xfrm>
            <a:off x="685800" y="4059936"/>
            <a:ext cx="196596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Следствие</a:t>
            </a:r>
            <a:endParaRPr sz="920"/>
          </a:p>
        </p:txBody>
      </p:sp>
      <p:sp>
        <p:nvSpPr>
          <p:cNvPr id="27" name="Text 25">
            <a:extLst>
              <a:ext uri="{FF2B5EF4-FFF2-40B4-BE49-F238E27FC236}">
                <a16:creationId xmlns:a16="http://schemas.microsoft.com/office/drawing/2014/main" id="{BAF1903E-D691-4DD0-A731-928266740115}"/>
              </a:ext>
            </a:extLst>
          </p:cNvPr>
          <p:cNvSpPr>
            <a:spLocks noGrp="1"/>
          </p:cNvSpPr>
          <p:nvPr/>
        </p:nvSpPr>
        <p:spPr>
          <a:xfrm>
            <a:off x="2743200" y="4032504"/>
            <a:ext cx="283464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нельзя требовать полное встречное исполнение</a:t>
            </a:r>
            <a:endParaRPr sz="860"/>
          </a:p>
        </p:txBody>
      </p:sp>
      <p:sp>
        <p:nvSpPr>
          <p:cNvPr id="28" name="Shape 26">
            <a:extLst>
              <a:ext uri="{FF2B5EF4-FFF2-40B4-BE49-F238E27FC236}">
                <a16:creationId xmlns:a16="http://schemas.microsoft.com/office/drawing/2014/main" id="{FC5B80CF-2DC7-4F19-A6D0-70A0DCFAEE52}"/>
              </a:ext>
            </a:extLst>
          </p:cNvPr>
          <p:cNvSpPr>
            <a:spLocks noGrp="1"/>
          </p:cNvSpPr>
          <p:nvPr/>
        </p:nvSpPr>
        <p:spPr>
          <a:xfrm>
            <a:off x="685800" y="4535424"/>
            <a:ext cx="489204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9" name="Text 27">
            <a:extLst>
              <a:ext uri="{FF2B5EF4-FFF2-40B4-BE49-F238E27FC236}">
                <a16:creationId xmlns:a16="http://schemas.microsoft.com/office/drawing/2014/main" id="{8088FD8B-715D-489D-AF2D-6A903D9B8EC4}"/>
              </a:ext>
            </a:extLst>
          </p:cNvPr>
          <p:cNvSpPr>
            <a:spLocks noGrp="1"/>
          </p:cNvSpPr>
          <p:nvPr/>
        </p:nvSpPr>
        <p:spPr>
          <a:xfrm>
            <a:off x="6236208" y="4059936"/>
            <a:ext cx="187452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Следствие</a:t>
            </a:r>
            <a:endParaRPr sz="920"/>
          </a:p>
        </p:txBody>
      </p:sp>
      <p:sp>
        <p:nvSpPr>
          <p:cNvPr id="30" name="Text 28">
            <a:extLst>
              <a:ext uri="{FF2B5EF4-FFF2-40B4-BE49-F238E27FC236}">
                <a16:creationId xmlns:a16="http://schemas.microsoft.com/office/drawing/2014/main" id="{5E835F37-685E-4D31-8E85-5D05BAD95F5E}"/>
              </a:ext>
            </a:extLst>
          </p:cNvPr>
          <p:cNvSpPr>
            <a:spLocks noGrp="1"/>
          </p:cNvSpPr>
          <p:nvPr/>
        </p:nvSpPr>
        <p:spPr>
          <a:xfrm>
            <a:off x="8266176" y="4032504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нужна финансовая компенсация расходов</a:t>
            </a:r>
            <a:endParaRPr sz="860"/>
          </a:p>
        </p:txBody>
      </p:sp>
      <p:sp>
        <p:nvSpPr>
          <p:cNvPr id="31" name="Shape 29">
            <a:extLst>
              <a:ext uri="{FF2B5EF4-FFF2-40B4-BE49-F238E27FC236}">
                <a16:creationId xmlns:a16="http://schemas.microsoft.com/office/drawing/2014/main" id="{1BFAE405-64F6-42B4-B577-99AB88780F96}"/>
              </a:ext>
            </a:extLst>
          </p:cNvPr>
          <p:cNvSpPr>
            <a:spLocks noGrp="1"/>
          </p:cNvSpPr>
          <p:nvPr/>
        </p:nvSpPr>
        <p:spPr>
          <a:xfrm>
            <a:off x="6236208" y="4535424"/>
            <a:ext cx="507492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2" name="Text 30">
            <a:extLst>
              <a:ext uri="{FF2B5EF4-FFF2-40B4-BE49-F238E27FC236}">
                <a16:creationId xmlns:a16="http://schemas.microsoft.com/office/drawing/2014/main" id="{17108B1F-D472-450D-B3E6-BAB4FA806B5E}"/>
              </a:ext>
            </a:extLst>
          </p:cNvPr>
          <p:cNvSpPr>
            <a:spLocks noGrp="1"/>
          </p:cNvSpPr>
          <p:nvPr/>
        </p:nvSpPr>
        <p:spPr>
          <a:xfrm>
            <a:off x="777240" y="5257800"/>
            <a:ext cx="1463040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87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Общий принцип</a:t>
            </a:r>
            <a:endParaRPr sz="870"/>
          </a:p>
        </p:txBody>
      </p:sp>
      <p:sp>
        <p:nvSpPr>
          <p:cNvPr id="33" name="Text 31">
            <a:extLst>
              <a:ext uri="{FF2B5EF4-FFF2-40B4-BE49-F238E27FC236}">
                <a16:creationId xmlns:a16="http://schemas.microsoft.com/office/drawing/2014/main" id="{75ECE73A-A047-4068-810C-E05790B1BEF8}"/>
              </a:ext>
            </a:extLst>
          </p:cNvPr>
          <p:cNvSpPr>
            <a:spLocks noGrp="1"/>
          </p:cNvSpPr>
          <p:nvPr/>
        </p:nvSpPr>
        <p:spPr>
          <a:xfrm>
            <a:off x="2514600" y="5175504"/>
            <a:ext cx="7498080" cy="438912"/>
          </a:xfrm>
          <a:prstGeom prst="rect">
            <a:avLst/>
          </a:prstGeom>
          <a:noFill/>
        </p:spPr>
        <p:txBody>
          <a:bodyPr wrap="square" lIns="0" tIns="0" rIns="0" bIns="0" anchor="ctr">
            <a:normAutofit fontScale="81818" lnSpcReduction="20000"/>
          </a:bodyPr>
          <a:lstStyle/>
          <a:p>
            <a:pPr marL="0" indent="0">
              <a:buNone/>
            </a:pPr>
            <a:r>
              <a:rPr sz="22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Риск должен следовать за участником, который мог предотвратить его последствия.</a:t>
            </a:r>
            <a:endParaRPr sz="2200"/>
          </a:p>
        </p:txBody>
      </p:sp>
      <p:sp>
        <p:nvSpPr>
          <p:cNvPr id="34" name="Text 32">
            <a:extLst>
              <a:ext uri="{FF2B5EF4-FFF2-40B4-BE49-F238E27FC236}">
                <a16:creationId xmlns:a16="http://schemas.microsoft.com/office/drawing/2014/main" id="{3CF084CA-3994-4529-959C-3CAF62BD2813}"/>
              </a:ext>
            </a:extLst>
          </p:cNvPr>
          <p:cNvSpPr>
            <a:spLocks noGrp="1"/>
          </p:cNvSpPr>
          <p:nvPr/>
        </p:nvSpPr>
        <p:spPr>
          <a:xfrm>
            <a:off x="2514600" y="5696712"/>
            <a:ext cx="7498080" cy="256032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1080">
                <a:solidFill>
                  <a:srgbClr val="6B7280"/>
                </a:solidFill>
                <a:latin typeface="Aptos"/>
                <a:ea typeface="Aptos"/>
                <a:cs typeface="Aptos"/>
              </a:rPr>
              <a:t>Иначе предоставление девелопера превращается в односторонний платеж публичной стороне.</a:t>
            </a:r>
            <a:endParaRPr sz="1080"/>
          </a:p>
        </p:txBody>
      </p:sp>
      <p:sp>
        <p:nvSpPr>
          <p:cNvPr id="35" name="Text 33">
            <a:extLst>
              <a:ext uri="{FF2B5EF4-FFF2-40B4-BE49-F238E27FC236}">
                <a16:creationId xmlns:a16="http://schemas.microsoft.com/office/drawing/2014/main" id="{23A09F82-FA03-4015-88CB-B5AD7F0B3B8D}"/>
              </a:ext>
            </a:extLst>
          </p:cNvPr>
          <p:cNvSpPr>
            <a:spLocks noGrp="1"/>
          </p:cNvSpPr>
          <p:nvPr/>
        </p:nvSpPr>
        <p:spPr>
          <a:xfrm>
            <a:off x="502920" y="6199632"/>
            <a:ext cx="11064240" cy="14630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550">
                <a:solidFill>
                  <a:srgbClr val="9AA3AF"/>
                </a:solidFill>
                <a:latin typeface="Aptos"/>
                <a:ea typeface="Aptos"/>
                <a:cs typeface="Aptos"/>
              </a:rPr>
              <a:t>Источники: Обзор ВС от 19.11.2025; Постановление КС РФ № 36-П.</a:t>
            </a:r>
            <a:endParaRPr sz="550"/>
          </a:p>
        </p:txBody>
      </p:sp>
      <p:sp>
        <p:nvSpPr>
          <p:cNvPr id="36" name="Shape 34">
            <a:extLst>
              <a:ext uri="{FF2B5EF4-FFF2-40B4-BE49-F238E27FC236}">
                <a16:creationId xmlns:a16="http://schemas.microsoft.com/office/drawing/2014/main" id="{B2BDA65A-ABBB-451E-8CB3-BF3E2F2A4B16}"/>
              </a:ext>
            </a:extLst>
          </p:cNvPr>
          <p:cNvSpPr>
            <a:spLocks noGrp="1"/>
          </p:cNvSpPr>
          <p:nvPr/>
        </p:nvSpPr>
        <p:spPr>
          <a:xfrm>
            <a:off x="502920" y="6446520"/>
            <a:ext cx="11064240" cy="0"/>
          </a:xfrm>
          <a:prstGeom prst="line">
            <a:avLst/>
          </a:prstGeom>
          <a:noFill/>
          <a:ln w="889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7" name="Text 35">
            <a:extLst>
              <a:ext uri="{FF2B5EF4-FFF2-40B4-BE49-F238E27FC236}">
                <a16:creationId xmlns:a16="http://schemas.microsoft.com/office/drawing/2014/main" id="{88CD6B03-4F0B-4BB9-804C-68CE31010F65}"/>
              </a:ext>
            </a:extLst>
          </p:cNvPr>
          <p:cNvSpPr>
            <a:spLocks noGrp="1"/>
          </p:cNvSpPr>
          <p:nvPr/>
        </p:nvSpPr>
        <p:spPr>
          <a:xfrm>
            <a:off x="502920" y="6510528"/>
            <a:ext cx="585216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endParaRPr sz="660"/>
          </a:p>
        </p:txBody>
      </p:sp>
      <p:sp>
        <p:nvSpPr>
          <p:cNvPr id="38" name="Text 36">
            <a:extLst>
              <a:ext uri="{FF2B5EF4-FFF2-40B4-BE49-F238E27FC236}">
                <a16:creationId xmlns:a16="http://schemas.microsoft.com/office/drawing/2014/main" id="{891FA5E3-BA59-444D-AA7D-D0FA8410EE92}"/>
              </a:ext>
            </a:extLst>
          </p:cNvPr>
          <p:cNvSpPr>
            <a:spLocks noGrp="1"/>
          </p:cNvSpPr>
          <p:nvPr/>
        </p:nvSpPr>
        <p:spPr>
          <a:xfrm>
            <a:off x="11064240" y="6473952"/>
            <a:ext cx="502920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  <a:defRPr>
                <a:solidFill>
                  <a:srgbClr val="007832"/>
                </a:solidFill>
              </a:defRPr>
            </a:pPr>
            <a:r>
              <a:rPr sz="8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08</a:t>
            </a:r>
            <a:endParaRPr sz="800"/>
          </a:p>
        </p:txBody>
      </p:sp>
      <p:sp>
        <p:nvSpPr>
          <p:cNvPr id="39" name="Text 37">
            <a:extLst>
              <a:ext uri="{FF2B5EF4-FFF2-40B4-BE49-F238E27FC236}">
                <a16:creationId xmlns:a16="http://schemas.microsoft.com/office/drawing/2014/main" id="{DBB47A58-DC2C-477F-8C07-5EFCBD44F818}"/>
              </a:ext>
            </a:extLst>
          </p:cNvPr>
          <p:cNvSpPr>
            <a:spLocks noGrp="1"/>
          </p:cNvSpPr>
          <p:nvPr/>
        </p:nvSpPr>
        <p:spPr>
          <a:xfrm>
            <a:off x="6400800" y="6510528"/>
            <a:ext cx="457200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</a:pPr>
            <a:r>
              <a:rPr sz="570">
                <a:solidFill>
                  <a:srgbClr val="9AA3AF"/>
                </a:solidFill>
                <a:latin typeface="Aptos"/>
                <a:ea typeface="Aptos"/>
                <a:cs typeface="Aptos"/>
              </a:rPr>
              <a:t>Распределение публичного риска</a:t>
            </a:r>
            <a:endParaRPr sz="570"/>
          </a:p>
        </p:txBody>
      </p:sp>
      <p:pic>
        <p:nvPicPr>
          <p:cNvPr id="79" name="Рисунок 78">
            <a:extLst>
              <a:ext uri="{FF2B5EF4-FFF2-40B4-BE49-F238E27FC236}">
                <a16:creationId xmlns:a16="http://schemas.microsoft.com/office/drawing/2014/main" id="{F4747479-FF3F-4A87-AA8F-FBFAB8F401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03459" y="6480810"/>
            <a:ext cx="1056197" cy="17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089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D20D6C8D-D218-42DA-9C6D-5EA57EF26CC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3EC12CA7-6877-4527-A77A-3D6F3C42844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64008" cy="6858000"/>
          </a:xfrm>
          <a:prstGeom prst="rect">
            <a:avLst/>
          </a:prstGeom>
          <a:solidFill>
            <a:srgbClr val="007832"/>
          </a:solidFill>
          <a:ln w="12668">
            <a:solidFill>
              <a:srgbClr val="00783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1C1240D5-6EFA-4DB7-B07D-9B701C5DE214}"/>
              </a:ext>
            </a:extLst>
          </p:cNvPr>
          <p:cNvSpPr>
            <a:spLocks noGrp="1"/>
          </p:cNvSpPr>
          <p:nvPr/>
        </p:nvSpPr>
        <p:spPr>
          <a:xfrm>
            <a:off x="502920" y="292608"/>
            <a:ext cx="7863840" cy="228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85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ТЕСТ РАСПРЕДЕЛЕНИЯ РИСКА</a:t>
            </a:r>
            <a:endParaRPr sz="85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A1BB6386-4F1E-4D3E-956F-B06CC8EF5893}"/>
              </a:ext>
            </a:extLst>
          </p:cNvPr>
          <p:cNvSpPr>
            <a:spLocks noGrp="1"/>
          </p:cNvSpPr>
          <p:nvPr/>
        </p:nvSpPr>
        <p:spPr>
          <a:xfrm>
            <a:off x="502920" y="585216"/>
            <a:ext cx="10881360" cy="50292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>
            <a:defPPr>
              <a:defRPr sz="2400"/>
            </a:defPPr>
          </a:lstStyle>
          <a:p>
            <a:pPr marL="0" indent="0">
              <a:buNone/>
            </a:pPr>
            <a:r>
              <a:rPr sz="24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Четыре вопроса для каждого проекта КРТ</a:t>
            </a:r>
            <a:endParaRPr sz="250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FD6622C2-3B43-4768-9EA2-D37A96C65B8D}"/>
              </a:ext>
            </a:extLst>
          </p:cNvPr>
          <p:cNvSpPr>
            <a:spLocks noGrp="1"/>
          </p:cNvSpPr>
          <p:nvPr/>
        </p:nvSpPr>
        <p:spPr>
          <a:xfrm>
            <a:off x="594360" y="1225296"/>
            <a:ext cx="4754880" cy="228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9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Практическая рамка</a:t>
            </a:r>
            <a:endParaRPr sz="90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3B1646D1-3C87-4F0C-B263-6520C070AE66}"/>
              </a:ext>
            </a:extLst>
          </p:cNvPr>
          <p:cNvSpPr>
            <a:spLocks noGrp="1"/>
          </p:cNvSpPr>
          <p:nvPr/>
        </p:nvSpPr>
        <p:spPr>
          <a:xfrm>
            <a:off x="594360" y="1572768"/>
            <a:ext cx="9921240" cy="502920"/>
          </a:xfrm>
          <a:prstGeom prst="rect">
            <a:avLst/>
          </a:prstGeom>
          <a:noFill/>
        </p:spPr>
        <p:txBody>
          <a:bodyPr wrap="square" lIns="1016" tIns="1016" rIns="1016" bIns="1016" anchor="ctr">
            <a:normAutofit fontScale="97514"/>
          </a:bodyPr>
          <a:lstStyle/>
          <a:p>
            <a:pPr marL="0" indent="0">
              <a:buNone/>
            </a:pPr>
            <a:r>
              <a:rPr sz="19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Ответы показывают, кто должен нести цену изменения градостроительных правил.</a:t>
            </a:r>
            <a:endParaRPr sz="1900"/>
          </a:p>
        </p:txBody>
      </p:sp>
      <p:sp>
        <p:nvSpPr>
          <p:cNvPr id="8" name="Shape 6">
            <a:extLst>
              <a:ext uri="{FF2B5EF4-FFF2-40B4-BE49-F238E27FC236}">
                <a16:creationId xmlns:a16="http://schemas.microsoft.com/office/drawing/2014/main" id="{59D6A1B7-72B4-4140-BC04-86F36BA53595}"/>
              </a:ext>
            </a:extLst>
          </p:cNvPr>
          <p:cNvSpPr>
            <a:spLocks noGrp="1"/>
          </p:cNvSpPr>
          <p:nvPr/>
        </p:nvSpPr>
        <p:spPr>
          <a:xfrm>
            <a:off x="1298448" y="3172968"/>
            <a:ext cx="2462784" cy="0"/>
          </a:xfrm>
          <a:prstGeom prst="line">
            <a:avLst/>
          </a:prstGeom>
          <a:noFill/>
          <a:ln w="228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" name="Shape 7">
            <a:extLst>
              <a:ext uri="{FF2B5EF4-FFF2-40B4-BE49-F238E27FC236}">
                <a16:creationId xmlns:a16="http://schemas.microsoft.com/office/drawing/2014/main" id="{32125972-539E-49EA-B373-BA9F64E310B6}"/>
              </a:ext>
            </a:extLst>
          </p:cNvPr>
          <p:cNvSpPr>
            <a:spLocks noGrp="1"/>
          </p:cNvSpPr>
          <p:nvPr/>
        </p:nvSpPr>
        <p:spPr>
          <a:xfrm>
            <a:off x="4163568" y="3172968"/>
            <a:ext cx="2462784" cy="0"/>
          </a:xfrm>
          <a:prstGeom prst="line">
            <a:avLst/>
          </a:prstGeom>
          <a:noFill/>
          <a:ln w="228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Shape 8">
            <a:extLst>
              <a:ext uri="{FF2B5EF4-FFF2-40B4-BE49-F238E27FC236}">
                <a16:creationId xmlns:a16="http://schemas.microsoft.com/office/drawing/2014/main" id="{25D9C197-B04F-4762-92C4-AF5ACE10A67E}"/>
              </a:ext>
            </a:extLst>
          </p:cNvPr>
          <p:cNvSpPr>
            <a:spLocks noGrp="1"/>
          </p:cNvSpPr>
          <p:nvPr/>
        </p:nvSpPr>
        <p:spPr>
          <a:xfrm>
            <a:off x="7028688" y="3172968"/>
            <a:ext cx="2462784" cy="0"/>
          </a:xfrm>
          <a:prstGeom prst="line">
            <a:avLst/>
          </a:prstGeom>
          <a:noFill/>
          <a:ln w="228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Shape 9">
            <a:extLst>
              <a:ext uri="{FF2B5EF4-FFF2-40B4-BE49-F238E27FC236}">
                <a16:creationId xmlns:a16="http://schemas.microsoft.com/office/drawing/2014/main" id="{1D5AA2C0-850C-477A-9734-7EA2FCF67094}"/>
              </a:ext>
            </a:extLst>
          </p:cNvPr>
          <p:cNvSpPr>
            <a:spLocks noGrp="1"/>
          </p:cNvSpPr>
          <p:nvPr/>
        </p:nvSpPr>
        <p:spPr>
          <a:xfrm>
            <a:off x="941832" y="3017520"/>
            <a:ext cx="310896" cy="310896"/>
          </a:xfrm>
          <a:prstGeom prst="ellipse">
            <a:avLst/>
          </a:prstGeom>
          <a:solidFill>
            <a:srgbClr val="FFFFFF"/>
          </a:solidFill>
          <a:ln w="15240">
            <a:solidFill>
              <a:srgbClr val="071E33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2" name="Text 10">
            <a:extLst>
              <a:ext uri="{FF2B5EF4-FFF2-40B4-BE49-F238E27FC236}">
                <a16:creationId xmlns:a16="http://schemas.microsoft.com/office/drawing/2014/main" id="{4BC2FF39-D83A-48EA-AC78-3BBFBC32FD7E}"/>
              </a:ext>
            </a:extLst>
          </p:cNvPr>
          <p:cNvSpPr>
            <a:spLocks noGrp="1"/>
          </p:cNvSpPr>
          <p:nvPr/>
        </p:nvSpPr>
        <p:spPr>
          <a:xfrm>
            <a:off x="566928" y="2496312"/>
            <a:ext cx="1060704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</a:pPr>
            <a:r>
              <a:rPr sz="14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1</a:t>
            </a:r>
            <a:endParaRPr sz="1400"/>
          </a:p>
        </p:txBody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F8343319-8B7A-4394-8AAC-EBACF707FC3F}"/>
              </a:ext>
            </a:extLst>
          </p:cNvPr>
          <p:cNvSpPr>
            <a:spLocks noGrp="1"/>
          </p:cNvSpPr>
          <p:nvPr/>
        </p:nvSpPr>
        <p:spPr>
          <a:xfrm>
            <a:off x="256032" y="3483864"/>
            <a:ext cx="1682496" cy="685800"/>
          </a:xfrm>
          <a:prstGeom prst="rect">
            <a:avLst/>
          </a:prstGeom>
          <a:noFill/>
        </p:spPr>
        <p:txBody>
          <a:bodyPr wrap="square" lIns="381" tIns="381" rIns="381" bIns="381" anchor="ctr">
            <a:normAutofit/>
          </a:bodyPr>
          <a:lstStyle/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Риск раскрыт</a:t>
            </a:r>
            <a:endParaRPr sz="880"/>
          </a:p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до входа?</a:t>
            </a:r>
          </a:p>
        </p:txBody>
      </p:sp>
      <p:sp>
        <p:nvSpPr>
          <p:cNvPr id="14" name="Shape 12">
            <a:extLst>
              <a:ext uri="{FF2B5EF4-FFF2-40B4-BE49-F238E27FC236}">
                <a16:creationId xmlns:a16="http://schemas.microsoft.com/office/drawing/2014/main" id="{60A31CDA-65B4-4912-B766-05B3222ED00D}"/>
              </a:ext>
            </a:extLst>
          </p:cNvPr>
          <p:cNvSpPr>
            <a:spLocks noGrp="1"/>
          </p:cNvSpPr>
          <p:nvPr/>
        </p:nvSpPr>
        <p:spPr>
          <a:xfrm>
            <a:off x="3806952" y="3017520"/>
            <a:ext cx="310896" cy="310896"/>
          </a:xfrm>
          <a:prstGeom prst="ellipse">
            <a:avLst/>
          </a:prstGeom>
          <a:solidFill>
            <a:srgbClr val="FFFFFF"/>
          </a:solidFill>
          <a:ln w="15240">
            <a:solidFill>
              <a:srgbClr val="071E33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B3B861A5-E8BB-4256-A6BD-D15505087F2A}"/>
              </a:ext>
            </a:extLst>
          </p:cNvPr>
          <p:cNvSpPr>
            <a:spLocks noGrp="1"/>
          </p:cNvSpPr>
          <p:nvPr/>
        </p:nvSpPr>
        <p:spPr>
          <a:xfrm>
            <a:off x="3432048" y="2496312"/>
            <a:ext cx="1060704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</a:pPr>
            <a:r>
              <a:rPr sz="14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2</a:t>
            </a:r>
            <a:endParaRPr sz="1400"/>
          </a:p>
        </p:txBody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4FA3BA19-DE2F-4A3B-91E1-5196321E7952}"/>
              </a:ext>
            </a:extLst>
          </p:cNvPr>
          <p:cNvSpPr>
            <a:spLocks noGrp="1"/>
          </p:cNvSpPr>
          <p:nvPr/>
        </p:nvSpPr>
        <p:spPr>
          <a:xfrm>
            <a:off x="3121152" y="3483864"/>
            <a:ext cx="1682496" cy="685800"/>
          </a:xfrm>
          <a:prstGeom prst="rect">
            <a:avLst/>
          </a:prstGeom>
          <a:noFill/>
        </p:spPr>
        <p:txBody>
          <a:bodyPr wrap="square" lIns="381" tIns="381" rIns="381" bIns="381" anchor="ctr">
            <a:normAutofit/>
          </a:bodyPr>
          <a:lstStyle/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Кто контролировал</a:t>
            </a:r>
            <a:endParaRPr sz="880"/>
          </a:p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событие?</a:t>
            </a:r>
          </a:p>
        </p:txBody>
      </p:sp>
      <p:sp>
        <p:nvSpPr>
          <p:cNvPr id="17" name="Shape 15">
            <a:extLst>
              <a:ext uri="{FF2B5EF4-FFF2-40B4-BE49-F238E27FC236}">
                <a16:creationId xmlns:a16="http://schemas.microsoft.com/office/drawing/2014/main" id="{2E29B5D8-FDB6-40EC-BCD0-36601A0DA6B1}"/>
              </a:ext>
            </a:extLst>
          </p:cNvPr>
          <p:cNvSpPr>
            <a:spLocks noGrp="1"/>
          </p:cNvSpPr>
          <p:nvPr/>
        </p:nvSpPr>
        <p:spPr>
          <a:xfrm>
            <a:off x="6672072" y="3017520"/>
            <a:ext cx="310896" cy="310896"/>
          </a:xfrm>
          <a:prstGeom prst="ellipse">
            <a:avLst/>
          </a:prstGeom>
          <a:solidFill>
            <a:srgbClr val="FFFFFF"/>
          </a:solidFill>
          <a:ln w="15240">
            <a:solidFill>
              <a:srgbClr val="071E33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Text 16">
            <a:extLst>
              <a:ext uri="{FF2B5EF4-FFF2-40B4-BE49-F238E27FC236}">
                <a16:creationId xmlns:a16="http://schemas.microsoft.com/office/drawing/2014/main" id="{D815896F-ADCC-463E-90F1-CC6E387820CC}"/>
              </a:ext>
            </a:extLst>
          </p:cNvPr>
          <p:cNvSpPr>
            <a:spLocks noGrp="1"/>
          </p:cNvSpPr>
          <p:nvPr/>
        </p:nvSpPr>
        <p:spPr>
          <a:xfrm>
            <a:off x="6297168" y="2496312"/>
            <a:ext cx="1060704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</a:pPr>
            <a:r>
              <a:rPr sz="14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3</a:t>
            </a:r>
            <a:endParaRPr sz="1400"/>
          </a:p>
        </p:txBody>
      </p:sp>
      <p:sp>
        <p:nvSpPr>
          <p:cNvPr id="19" name="Text 17">
            <a:extLst>
              <a:ext uri="{FF2B5EF4-FFF2-40B4-BE49-F238E27FC236}">
                <a16:creationId xmlns:a16="http://schemas.microsoft.com/office/drawing/2014/main" id="{5429A6DB-664D-4C51-A72D-D66B3B7C6D40}"/>
              </a:ext>
            </a:extLst>
          </p:cNvPr>
          <p:cNvSpPr>
            <a:spLocks noGrp="1"/>
          </p:cNvSpPr>
          <p:nvPr/>
        </p:nvSpPr>
        <p:spPr>
          <a:xfrm>
            <a:off x="5986272" y="3483864"/>
            <a:ext cx="1682496" cy="685800"/>
          </a:xfrm>
          <a:prstGeom prst="rect">
            <a:avLst/>
          </a:prstGeom>
          <a:noFill/>
        </p:spPr>
        <p:txBody>
          <a:bodyPr wrap="square" lIns="381" tIns="381" rIns="381" bIns="381" anchor="ctr">
            <a:normAutofit/>
          </a:bodyPr>
          <a:lstStyle/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Есть встречное</a:t>
            </a:r>
            <a:endParaRPr sz="880"/>
          </a:p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предоставление?</a:t>
            </a:r>
          </a:p>
        </p:txBody>
      </p:sp>
      <p:sp>
        <p:nvSpPr>
          <p:cNvPr id="20" name="Shape 18">
            <a:extLst>
              <a:ext uri="{FF2B5EF4-FFF2-40B4-BE49-F238E27FC236}">
                <a16:creationId xmlns:a16="http://schemas.microsoft.com/office/drawing/2014/main" id="{EF83774C-6F0E-4539-9D83-C03AAC1EE54B}"/>
              </a:ext>
            </a:extLst>
          </p:cNvPr>
          <p:cNvSpPr>
            <a:spLocks noGrp="1"/>
          </p:cNvSpPr>
          <p:nvPr/>
        </p:nvSpPr>
        <p:spPr>
          <a:xfrm>
            <a:off x="9537192" y="3017520"/>
            <a:ext cx="310896" cy="310896"/>
          </a:xfrm>
          <a:prstGeom prst="ellipse">
            <a:avLst/>
          </a:prstGeom>
          <a:solidFill>
            <a:srgbClr val="007832"/>
          </a:solidFill>
          <a:ln w="15240">
            <a:solidFill>
              <a:srgbClr val="00783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1" name="Text 19">
            <a:extLst>
              <a:ext uri="{FF2B5EF4-FFF2-40B4-BE49-F238E27FC236}">
                <a16:creationId xmlns:a16="http://schemas.microsoft.com/office/drawing/2014/main" id="{22E68024-05FE-4B38-851F-525DD4E28F3C}"/>
              </a:ext>
            </a:extLst>
          </p:cNvPr>
          <p:cNvSpPr>
            <a:spLocks noGrp="1"/>
          </p:cNvSpPr>
          <p:nvPr/>
        </p:nvSpPr>
        <p:spPr>
          <a:xfrm>
            <a:off x="9162288" y="2496312"/>
            <a:ext cx="1060704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  <a:defRPr>
                <a:solidFill>
                  <a:srgbClr val="007832"/>
                </a:solidFill>
              </a:defRPr>
            </a:pPr>
            <a:r>
              <a:rPr sz="1400" b="1">
                <a:solidFill>
                  <a:srgbClr val="007832"/>
                </a:solidFill>
                <a:latin typeface="Aptos Display"/>
                <a:ea typeface="Aptos Display"/>
                <a:cs typeface="Aptos Display"/>
              </a:rPr>
              <a:t>4</a:t>
            </a:r>
            <a:endParaRPr sz="1400"/>
          </a:p>
        </p:txBody>
      </p:sp>
      <p:sp>
        <p:nvSpPr>
          <p:cNvPr id="22" name="Text 20">
            <a:extLst>
              <a:ext uri="{FF2B5EF4-FFF2-40B4-BE49-F238E27FC236}">
                <a16:creationId xmlns:a16="http://schemas.microsoft.com/office/drawing/2014/main" id="{2894FFB8-1409-4F06-8B67-6621CF45F7C0}"/>
              </a:ext>
            </a:extLst>
          </p:cNvPr>
          <p:cNvSpPr>
            <a:spLocks noGrp="1"/>
          </p:cNvSpPr>
          <p:nvPr/>
        </p:nvSpPr>
        <p:spPr>
          <a:xfrm>
            <a:off x="8851392" y="3483864"/>
            <a:ext cx="1682496" cy="685800"/>
          </a:xfrm>
          <a:prstGeom prst="rect">
            <a:avLst/>
          </a:prstGeom>
          <a:noFill/>
        </p:spPr>
        <p:txBody>
          <a:bodyPr wrap="square" lIns="381" tIns="381" rIns="381" bIns="381" anchor="ctr">
            <a:normAutofit/>
          </a:bodyPr>
          <a:lstStyle/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Компенсация полна</a:t>
            </a:r>
            <a:endParaRPr sz="880"/>
          </a:p>
          <a:p>
            <a:pPr marL="0" indent="0" algn="ctr">
              <a:buNone/>
            </a:pPr>
            <a:r>
              <a:rPr sz="880">
                <a:solidFill>
                  <a:srgbClr val="111827"/>
                </a:solidFill>
                <a:latin typeface="Aptos"/>
                <a:ea typeface="Aptos"/>
                <a:cs typeface="Aptos"/>
              </a:rPr>
              <a:t>и своевременна?</a:t>
            </a:r>
          </a:p>
        </p:txBody>
      </p:sp>
      <p:sp>
        <p:nvSpPr>
          <p:cNvPr id="23" name="Text 21">
            <a:extLst>
              <a:ext uri="{FF2B5EF4-FFF2-40B4-BE49-F238E27FC236}">
                <a16:creationId xmlns:a16="http://schemas.microsoft.com/office/drawing/2014/main" id="{FF0DA49A-D7A0-4717-ABFA-88607E89E487}"/>
              </a:ext>
            </a:extLst>
          </p:cNvPr>
          <p:cNvSpPr>
            <a:spLocks noGrp="1"/>
          </p:cNvSpPr>
          <p:nvPr/>
        </p:nvSpPr>
        <p:spPr>
          <a:xfrm>
            <a:off x="2926080" y="4443984"/>
            <a:ext cx="2011680" cy="21031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</a:pPr>
            <a:r>
              <a:rPr sz="860" b="1">
                <a:solidFill>
                  <a:srgbClr val="6B7280"/>
                </a:solidFill>
                <a:latin typeface="Aptos"/>
                <a:ea typeface="Aptos"/>
                <a:cs typeface="Aptos"/>
              </a:rPr>
              <a:t>не скрытый риск</a:t>
            </a:r>
            <a:endParaRPr sz="860"/>
          </a:p>
        </p:txBody>
      </p:sp>
      <p:sp>
        <p:nvSpPr>
          <p:cNvPr id="24" name="Text 22">
            <a:extLst>
              <a:ext uri="{FF2B5EF4-FFF2-40B4-BE49-F238E27FC236}">
                <a16:creationId xmlns:a16="http://schemas.microsoft.com/office/drawing/2014/main" id="{24B1B834-DF68-43C7-A8B5-E10FE6E61C50}"/>
              </a:ext>
            </a:extLst>
          </p:cNvPr>
          <p:cNvSpPr>
            <a:spLocks noGrp="1"/>
          </p:cNvSpPr>
          <p:nvPr/>
        </p:nvSpPr>
        <p:spPr>
          <a:xfrm>
            <a:off x="5897880" y="4443984"/>
            <a:ext cx="2011680" cy="21031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</a:pPr>
            <a:r>
              <a:rPr sz="860" b="1">
                <a:solidFill>
                  <a:srgbClr val="6B7280"/>
                </a:solidFill>
                <a:latin typeface="Aptos"/>
                <a:ea typeface="Aptos"/>
                <a:cs typeface="Aptos"/>
              </a:rPr>
              <a:t>не чужая задержка</a:t>
            </a:r>
            <a:endParaRPr sz="860"/>
          </a:p>
        </p:txBody>
      </p:sp>
      <p:sp>
        <p:nvSpPr>
          <p:cNvPr id="25" name="Text 23">
            <a:extLst>
              <a:ext uri="{FF2B5EF4-FFF2-40B4-BE49-F238E27FC236}">
                <a16:creationId xmlns:a16="http://schemas.microsoft.com/office/drawing/2014/main" id="{F61B67C1-4710-443D-8DF2-4EEE49BFE5D1}"/>
              </a:ext>
            </a:extLst>
          </p:cNvPr>
          <p:cNvSpPr>
            <a:spLocks noGrp="1"/>
          </p:cNvSpPr>
          <p:nvPr/>
        </p:nvSpPr>
        <p:spPr>
          <a:xfrm>
            <a:off x="8915400" y="4443984"/>
            <a:ext cx="1691640" cy="21031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  <a:defRPr>
                <a:solidFill>
                  <a:srgbClr val="007832"/>
                </a:solidFill>
              </a:defRPr>
            </a:pPr>
            <a:r>
              <a:rPr sz="86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не пустое обещание</a:t>
            </a:r>
            <a:endParaRPr sz="860"/>
          </a:p>
        </p:txBody>
      </p:sp>
      <p:sp>
        <p:nvSpPr>
          <p:cNvPr id="26" name="Text 24">
            <a:extLst>
              <a:ext uri="{FF2B5EF4-FFF2-40B4-BE49-F238E27FC236}">
                <a16:creationId xmlns:a16="http://schemas.microsoft.com/office/drawing/2014/main" id="{952ABA22-68DF-4E1B-A3A1-483CCBAC633C}"/>
              </a:ext>
            </a:extLst>
          </p:cNvPr>
          <p:cNvSpPr>
            <a:spLocks noGrp="1"/>
          </p:cNvSpPr>
          <p:nvPr/>
        </p:nvSpPr>
        <p:spPr>
          <a:xfrm>
            <a:off x="822960" y="5175504"/>
            <a:ext cx="2240280" cy="228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92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Рабочий вывод</a:t>
            </a:r>
            <a:endParaRPr sz="920"/>
          </a:p>
        </p:txBody>
      </p:sp>
      <p:sp>
        <p:nvSpPr>
          <p:cNvPr id="27" name="Text 25">
            <a:extLst>
              <a:ext uri="{FF2B5EF4-FFF2-40B4-BE49-F238E27FC236}">
                <a16:creationId xmlns:a16="http://schemas.microsoft.com/office/drawing/2014/main" id="{71A46785-E557-4A1B-AF68-DE7DA4489944}"/>
              </a:ext>
            </a:extLst>
          </p:cNvPr>
          <p:cNvSpPr>
            <a:spLocks noGrp="1"/>
          </p:cNvSpPr>
          <p:nvPr/>
        </p:nvSpPr>
        <p:spPr>
          <a:xfrm>
            <a:off x="3337560" y="5102352"/>
            <a:ext cx="7315200" cy="384048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125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Платит тот, кто принял решение, контролировал его исполнение и мог предотвратить последствия.</a:t>
            </a:r>
            <a:endParaRPr sz="1250"/>
          </a:p>
        </p:txBody>
      </p:sp>
      <p:sp>
        <p:nvSpPr>
          <p:cNvPr id="28" name="Text 26">
            <a:extLst>
              <a:ext uri="{FF2B5EF4-FFF2-40B4-BE49-F238E27FC236}">
                <a16:creationId xmlns:a16="http://schemas.microsoft.com/office/drawing/2014/main" id="{E2C45830-D443-49EB-B32A-0CE0B3DE20F2}"/>
              </a:ext>
            </a:extLst>
          </p:cNvPr>
          <p:cNvSpPr>
            <a:spLocks noGrp="1"/>
          </p:cNvSpPr>
          <p:nvPr/>
        </p:nvSpPr>
        <p:spPr>
          <a:xfrm>
            <a:off x="502920" y="6199632"/>
            <a:ext cx="11064240" cy="14630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550">
                <a:solidFill>
                  <a:srgbClr val="9AA3AF"/>
                </a:solidFill>
                <a:latin typeface="Aptos"/>
                <a:ea typeface="Aptos"/>
                <a:cs typeface="Aptos"/>
              </a:rPr>
              <a:t>Правовая основа: встречность обязательств, равноценность возмещения и ответственность за просрочку.</a:t>
            </a:r>
            <a:endParaRPr sz="550"/>
          </a:p>
        </p:txBody>
      </p:sp>
      <p:sp>
        <p:nvSpPr>
          <p:cNvPr id="29" name="Shape 27">
            <a:extLst>
              <a:ext uri="{FF2B5EF4-FFF2-40B4-BE49-F238E27FC236}">
                <a16:creationId xmlns:a16="http://schemas.microsoft.com/office/drawing/2014/main" id="{DDDC9E45-0894-4408-80C3-EB9BCB823728}"/>
              </a:ext>
            </a:extLst>
          </p:cNvPr>
          <p:cNvSpPr>
            <a:spLocks noGrp="1"/>
          </p:cNvSpPr>
          <p:nvPr/>
        </p:nvSpPr>
        <p:spPr>
          <a:xfrm>
            <a:off x="502920" y="6446520"/>
            <a:ext cx="11064240" cy="0"/>
          </a:xfrm>
          <a:prstGeom prst="line">
            <a:avLst/>
          </a:prstGeom>
          <a:noFill/>
          <a:ln w="889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0" name="Text 28">
            <a:extLst>
              <a:ext uri="{FF2B5EF4-FFF2-40B4-BE49-F238E27FC236}">
                <a16:creationId xmlns:a16="http://schemas.microsoft.com/office/drawing/2014/main" id="{64346D4B-60D1-46E2-BD8C-D4A828BED520}"/>
              </a:ext>
            </a:extLst>
          </p:cNvPr>
          <p:cNvSpPr>
            <a:spLocks noGrp="1"/>
          </p:cNvSpPr>
          <p:nvPr/>
        </p:nvSpPr>
        <p:spPr>
          <a:xfrm>
            <a:off x="502920" y="6510528"/>
            <a:ext cx="585216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endParaRPr sz="660"/>
          </a:p>
        </p:txBody>
      </p:sp>
      <p:sp>
        <p:nvSpPr>
          <p:cNvPr id="31" name="Text 29">
            <a:extLst>
              <a:ext uri="{FF2B5EF4-FFF2-40B4-BE49-F238E27FC236}">
                <a16:creationId xmlns:a16="http://schemas.microsoft.com/office/drawing/2014/main" id="{07824BD4-748E-4573-9FCF-C1CA7B8A5EB3}"/>
              </a:ext>
            </a:extLst>
          </p:cNvPr>
          <p:cNvSpPr>
            <a:spLocks noGrp="1"/>
          </p:cNvSpPr>
          <p:nvPr/>
        </p:nvSpPr>
        <p:spPr>
          <a:xfrm>
            <a:off x="11064240" y="6473952"/>
            <a:ext cx="502920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  <a:defRPr>
                <a:solidFill>
                  <a:srgbClr val="007832"/>
                </a:solidFill>
              </a:defRPr>
            </a:pPr>
            <a:r>
              <a:rPr sz="8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09</a:t>
            </a:r>
            <a:endParaRPr sz="800"/>
          </a:p>
        </p:txBody>
      </p:sp>
      <p:sp>
        <p:nvSpPr>
          <p:cNvPr id="32" name="Text 30">
            <a:extLst>
              <a:ext uri="{FF2B5EF4-FFF2-40B4-BE49-F238E27FC236}">
                <a16:creationId xmlns:a16="http://schemas.microsoft.com/office/drawing/2014/main" id="{844D4D4C-1049-4883-AA5E-565564494777}"/>
              </a:ext>
            </a:extLst>
          </p:cNvPr>
          <p:cNvSpPr>
            <a:spLocks noGrp="1"/>
          </p:cNvSpPr>
          <p:nvPr/>
        </p:nvSpPr>
        <p:spPr>
          <a:xfrm>
            <a:off x="6400800" y="6510528"/>
            <a:ext cx="457200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</a:pPr>
            <a:r>
              <a:rPr sz="570">
                <a:solidFill>
                  <a:srgbClr val="9AA3AF"/>
                </a:solidFill>
                <a:latin typeface="Aptos"/>
                <a:ea typeface="Aptos"/>
                <a:cs typeface="Aptos"/>
              </a:rPr>
              <a:t>КРТ: тест распределения риска</a:t>
            </a:r>
            <a:endParaRPr sz="570"/>
          </a:p>
        </p:txBody>
      </p:sp>
      <p:pic>
        <p:nvPicPr>
          <p:cNvPr id="65" name="Рисунок 64">
            <a:extLst>
              <a:ext uri="{FF2B5EF4-FFF2-40B4-BE49-F238E27FC236}">
                <a16:creationId xmlns:a16="http://schemas.microsoft.com/office/drawing/2014/main" id="{793B09FA-CA52-4EBD-ACF6-7B659C97FA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03459" y="6480810"/>
            <a:ext cx="1056197" cy="17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7670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17334B2E-795D-4EAC-946B-FC4F8198707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8692D7B2-B644-4374-A4BE-F9048C9C752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64008" cy="6858000"/>
          </a:xfrm>
          <a:prstGeom prst="rect">
            <a:avLst/>
          </a:prstGeom>
          <a:solidFill>
            <a:srgbClr val="007832"/>
          </a:solidFill>
          <a:ln w="12668">
            <a:solidFill>
              <a:srgbClr val="00783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BA1E1020-3DEA-47AA-A332-724B1D99179E}"/>
              </a:ext>
            </a:extLst>
          </p:cNvPr>
          <p:cNvSpPr>
            <a:spLocks noGrp="1"/>
          </p:cNvSpPr>
          <p:nvPr/>
        </p:nvSpPr>
        <p:spPr>
          <a:xfrm>
            <a:off x="502920" y="292608"/>
            <a:ext cx="7863840" cy="228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85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КАРТА СУДЕБНОЙ ПРАКТИКИ</a:t>
            </a:r>
            <a:endParaRPr sz="85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5DB8EF25-4ABB-4A76-815B-B618AC8A60A2}"/>
              </a:ext>
            </a:extLst>
          </p:cNvPr>
          <p:cNvSpPr>
            <a:spLocks noGrp="1"/>
          </p:cNvSpPr>
          <p:nvPr/>
        </p:nvSpPr>
        <p:spPr>
          <a:xfrm>
            <a:off x="502920" y="585216"/>
            <a:ext cx="10881360" cy="50292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>
            <a:defPPr>
              <a:defRPr sz="2325"/>
            </a:defPPr>
          </a:lstStyle>
          <a:p>
            <a:pPr marL="0" indent="0">
              <a:buNone/>
            </a:pPr>
            <a:r>
              <a:rPr sz="2325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Суды редко отменяют КРТ, но корректируют его цену</a:t>
            </a:r>
            <a:endParaRPr sz="250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84D61D3F-2B53-44BC-A432-5AC0D3EB0473}"/>
              </a:ext>
            </a:extLst>
          </p:cNvPr>
          <p:cNvSpPr>
            <a:spLocks noGrp="1"/>
          </p:cNvSpPr>
          <p:nvPr/>
        </p:nvSpPr>
        <p:spPr>
          <a:xfrm>
            <a:off x="685800" y="1417320"/>
            <a:ext cx="4892040" cy="411480"/>
          </a:xfrm>
          <a:prstGeom prst="rect">
            <a:avLst/>
          </a:prstGeom>
          <a:solidFill>
            <a:srgbClr val="EDF7F2"/>
          </a:solidFill>
          <a:ln>
            <a:solidFill>
              <a:srgbClr val="D5EBDF"/>
            </a:solidFill>
          </a:ln>
        </p:spPr>
        <p:txBody>
          <a:bodyPr wrap="square" lIns="0" tIns="0" rIns="0" bIns="0" anchor="ctr"/>
          <a:lstStyle/>
          <a:p>
            <a:pPr marL="0" indent="0" algn="ctr">
              <a:buNone/>
            </a:pPr>
            <a:r>
              <a:rPr sz="2100" b="1">
                <a:solidFill>
                  <a:srgbClr val="1F7A4D"/>
                </a:solidFill>
                <a:latin typeface="Aptos Display"/>
                <a:ea typeface="Aptos Display"/>
                <a:cs typeface="Aptos Display"/>
              </a:rPr>
              <a:t>Позиция города сильнее</a:t>
            </a:r>
            <a:endParaRPr sz="210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1544B371-C830-491E-943E-76B896E292FF}"/>
              </a:ext>
            </a:extLst>
          </p:cNvPr>
          <p:cNvSpPr>
            <a:spLocks noGrp="1"/>
          </p:cNvSpPr>
          <p:nvPr/>
        </p:nvSpPr>
        <p:spPr>
          <a:xfrm>
            <a:off x="6236208" y="1417320"/>
            <a:ext cx="5074920" cy="411480"/>
          </a:xfrm>
          <a:prstGeom prst="rect">
            <a:avLst/>
          </a:prstGeom>
          <a:solidFill>
            <a:srgbClr val="EDF7F2"/>
          </a:solidFill>
          <a:ln w="12668">
            <a:solidFill>
              <a:srgbClr val="D5EBDF"/>
            </a:solidFill>
            <a:prstDash val="solid"/>
          </a:ln>
        </p:spPr>
        <p:txBody>
          <a:bodyPr wrap="square" lIns="0" tIns="0" rIns="0" bIns="0" anchor="ctr"/>
          <a:lstStyle/>
          <a:p>
            <a:pPr marL="0" indent="0" algn="ctr">
              <a:buNone/>
              <a:defRPr>
                <a:solidFill>
                  <a:srgbClr val="007832"/>
                </a:solidFill>
              </a:defRPr>
            </a:pPr>
            <a:r>
              <a:rPr sz="2100" b="1">
                <a:solidFill>
                  <a:srgbClr val="007832"/>
                </a:solidFill>
                <a:latin typeface="Aptos Display"/>
                <a:ea typeface="Aptos Display"/>
                <a:cs typeface="Aptos Display"/>
              </a:rPr>
              <a:t>Правообладатель выигрывает</a:t>
            </a:r>
            <a:endParaRPr sz="2100"/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1D45960F-4903-4B79-B075-EDDACB051391}"/>
              </a:ext>
            </a:extLst>
          </p:cNvPr>
          <p:cNvSpPr>
            <a:spLocks noGrp="1"/>
          </p:cNvSpPr>
          <p:nvPr/>
        </p:nvSpPr>
        <p:spPr>
          <a:xfrm>
            <a:off x="685800" y="2029968"/>
            <a:ext cx="196596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Планируемое КРТ</a:t>
            </a:r>
            <a:endParaRPr sz="920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BE40E8DF-E25F-4791-8D8C-69D2D99D16F8}"/>
              </a:ext>
            </a:extLst>
          </p:cNvPr>
          <p:cNvSpPr>
            <a:spLocks noGrp="1"/>
          </p:cNvSpPr>
          <p:nvPr/>
        </p:nvSpPr>
        <p:spPr>
          <a:xfrm>
            <a:off x="2743200" y="2002536"/>
            <a:ext cx="283464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ГПЗУ можно приостановить до документации</a:t>
            </a:r>
            <a:endParaRPr sz="860"/>
          </a:p>
        </p:txBody>
      </p:sp>
      <p:sp>
        <p:nvSpPr>
          <p:cNvPr id="10" name="Shape 8">
            <a:extLst>
              <a:ext uri="{FF2B5EF4-FFF2-40B4-BE49-F238E27FC236}">
                <a16:creationId xmlns:a16="http://schemas.microsoft.com/office/drawing/2014/main" id="{8C4350DF-514C-49ED-B721-49025A9F8B5C}"/>
              </a:ext>
            </a:extLst>
          </p:cNvPr>
          <p:cNvSpPr>
            <a:spLocks noGrp="1"/>
          </p:cNvSpPr>
          <p:nvPr/>
        </p:nvSpPr>
        <p:spPr>
          <a:xfrm>
            <a:off x="685800" y="2505456"/>
            <a:ext cx="489204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E9D3FAE5-8C0B-4165-905C-F1B6FF34A4B6}"/>
              </a:ext>
            </a:extLst>
          </p:cNvPr>
          <p:cNvSpPr>
            <a:spLocks noGrp="1"/>
          </p:cNvSpPr>
          <p:nvPr/>
        </p:nvSpPr>
        <p:spPr>
          <a:xfrm>
            <a:off x="6236208" y="2029968"/>
            <a:ext cx="187452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Аренда после смены режима</a:t>
            </a:r>
            <a:endParaRPr sz="920"/>
          </a:p>
        </p:txBody>
      </p:sp>
      <p:sp>
        <p:nvSpPr>
          <p:cNvPr id="12" name="Text 10">
            <a:extLst>
              <a:ext uri="{FF2B5EF4-FFF2-40B4-BE49-F238E27FC236}">
                <a16:creationId xmlns:a16="http://schemas.microsoft.com/office/drawing/2014/main" id="{E92F13E9-B3A3-4652-9076-3B8AAE92C5E6}"/>
              </a:ext>
            </a:extLst>
          </p:cNvPr>
          <p:cNvSpPr>
            <a:spLocks noGrp="1"/>
          </p:cNvSpPr>
          <p:nvPr/>
        </p:nvSpPr>
        <p:spPr>
          <a:xfrm>
            <a:off x="8266176" y="2002536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плата возвращается, если строить нельзя</a:t>
            </a:r>
            <a:endParaRPr sz="860"/>
          </a:p>
        </p:txBody>
      </p:sp>
      <p:sp>
        <p:nvSpPr>
          <p:cNvPr id="13" name="Shape 11">
            <a:extLst>
              <a:ext uri="{FF2B5EF4-FFF2-40B4-BE49-F238E27FC236}">
                <a16:creationId xmlns:a16="http://schemas.microsoft.com/office/drawing/2014/main" id="{B3CF535F-71EF-4772-877E-08643020B12D}"/>
              </a:ext>
            </a:extLst>
          </p:cNvPr>
          <p:cNvSpPr>
            <a:spLocks noGrp="1"/>
          </p:cNvSpPr>
          <p:nvPr/>
        </p:nvSpPr>
        <p:spPr>
          <a:xfrm>
            <a:off x="6236208" y="2505456"/>
            <a:ext cx="507492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Text 12">
            <a:extLst>
              <a:ext uri="{FF2B5EF4-FFF2-40B4-BE49-F238E27FC236}">
                <a16:creationId xmlns:a16="http://schemas.microsoft.com/office/drawing/2014/main" id="{1CF6B7D7-98D0-45E2-8D70-A12508820791}"/>
              </a:ext>
            </a:extLst>
          </p:cNvPr>
          <p:cNvSpPr>
            <a:spLocks noGrp="1"/>
          </p:cNvSpPr>
          <p:nvPr/>
        </p:nvSpPr>
        <p:spPr>
          <a:xfrm>
            <a:off x="685800" y="2706624"/>
            <a:ext cx="196596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Границы проекта</a:t>
            </a:r>
            <a:endParaRPr sz="920"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21392F08-83B6-4B41-98F8-948EF0148D6F}"/>
              </a:ext>
            </a:extLst>
          </p:cNvPr>
          <p:cNvSpPr>
            <a:spLocks noGrp="1"/>
          </p:cNvSpPr>
          <p:nvPr/>
        </p:nvSpPr>
        <p:spPr>
          <a:xfrm>
            <a:off x="2743200" y="2679192"/>
            <a:ext cx="283464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включение трудно оспорить после решения</a:t>
            </a:r>
            <a:endParaRPr sz="860"/>
          </a:p>
        </p:txBody>
      </p:sp>
      <p:sp>
        <p:nvSpPr>
          <p:cNvPr id="16" name="Shape 14">
            <a:extLst>
              <a:ext uri="{FF2B5EF4-FFF2-40B4-BE49-F238E27FC236}">
                <a16:creationId xmlns:a16="http://schemas.microsoft.com/office/drawing/2014/main" id="{E9248878-A1F7-4C90-B539-DD553072DB69}"/>
              </a:ext>
            </a:extLst>
          </p:cNvPr>
          <p:cNvSpPr>
            <a:spLocks noGrp="1"/>
          </p:cNvSpPr>
          <p:nvPr/>
        </p:nvSpPr>
        <p:spPr>
          <a:xfrm>
            <a:off x="685800" y="3182112"/>
            <a:ext cx="489204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" name="Text 15">
            <a:extLst>
              <a:ext uri="{FF2B5EF4-FFF2-40B4-BE49-F238E27FC236}">
                <a16:creationId xmlns:a16="http://schemas.microsoft.com/office/drawing/2014/main" id="{56F0D5C8-1A71-448C-8C29-3A80D700CA03}"/>
              </a:ext>
            </a:extLst>
          </p:cNvPr>
          <p:cNvSpPr>
            <a:spLocks noGrp="1"/>
          </p:cNvSpPr>
          <p:nvPr/>
        </p:nvSpPr>
        <p:spPr>
          <a:xfrm>
            <a:off x="6236208" y="2706624"/>
            <a:ext cx="187452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Оценка имущества</a:t>
            </a:r>
            <a:endParaRPr sz="920"/>
          </a:p>
        </p:txBody>
      </p:sp>
      <p:sp>
        <p:nvSpPr>
          <p:cNvPr id="18" name="Text 16">
            <a:extLst>
              <a:ext uri="{FF2B5EF4-FFF2-40B4-BE49-F238E27FC236}">
                <a16:creationId xmlns:a16="http://schemas.microsoft.com/office/drawing/2014/main" id="{43C6F41C-AC90-4A43-BD59-2D6603C0785B}"/>
              </a:ext>
            </a:extLst>
          </p:cNvPr>
          <p:cNvSpPr>
            <a:spLocks noGrp="1"/>
          </p:cNvSpPr>
          <p:nvPr/>
        </p:nvSpPr>
        <p:spPr>
          <a:xfrm>
            <a:off x="8266176" y="2679192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ошибки экспертизы ведут к пересмотру</a:t>
            </a:r>
            <a:endParaRPr sz="860"/>
          </a:p>
        </p:txBody>
      </p:sp>
      <p:sp>
        <p:nvSpPr>
          <p:cNvPr id="19" name="Shape 17">
            <a:extLst>
              <a:ext uri="{FF2B5EF4-FFF2-40B4-BE49-F238E27FC236}">
                <a16:creationId xmlns:a16="http://schemas.microsoft.com/office/drawing/2014/main" id="{AE7B7FB3-80DA-4FBB-986D-B40D0B5971B5}"/>
              </a:ext>
            </a:extLst>
          </p:cNvPr>
          <p:cNvSpPr>
            <a:spLocks noGrp="1"/>
          </p:cNvSpPr>
          <p:nvPr/>
        </p:nvSpPr>
        <p:spPr>
          <a:xfrm>
            <a:off x="6236208" y="3182112"/>
            <a:ext cx="507492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" name="Text 18">
            <a:extLst>
              <a:ext uri="{FF2B5EF4-FFF2-40B4-BE49-F238E27FC236}">
                <a16:creationId xmlns:a16="http://schemas.microsoft.com/office/drawing/2014/main" id="{4EE69A3E-5D85-421C-A1B0-11A504A48913}"/>
              </a:ext>
            </a:extLst>
          </p:cNvPr>
          <p:cNvSpPr>
            <a:spLocks noGrp="1"/>
          </p:cNvSpPr>
          <p:nvPr/>
        </p:nvSpPr>
        <p:spPr>
          <a:xfrm>
            <a:off x="685800" y="3383280"/>
            <a:ext cx="196596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Публичная цель</a:t>
            </a:r>
            <a:endParaRPr sz="920"/>
          </a:p>
        </p:txBody>
      </p:sp>
      <p:sp>
        <p:nvSpPr>
          <p:cNvPr id="21" name="Text 19">
            <a:extLst>
              <a:ext uri="{FF2B5EF4-FFF2-40B4-BE49-F238E27FC236}">
                <a16:creationId xmlns:a16="http://schemas.microsoft.com/office/drawing/2014/main" id="{EEB3EF06-C057-4CC4-9C4A-00ED30E0A5F6}"/>
              </a:ext>
            </a:extLst>
          </p:cNvPr>
          <p:cNvSpPr>
            <a:spLocks noGrp="1"/>
          </p:cNvSpPr>
          <p:nvPr/>
        </p:nvSpPr>
        <p:spPr>
          <a:xfrm>
            <a:off x="2743200" y="3355848"/>
            <a:ext cx="283464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реновация поддерживает изъятие</a:t>
            </a:r>
            <a:endParaRPr sz="860"/>
          </a:p>
        </p:txBody>
      </p:sp>
      <p:sp>
        <p:nvSpPr>
          <p:cNvPr id="22" name="Shape 20">
            <a:extLst>
              <a:ext uri="{FF2B5EF4-FFF2-40B4-BE49-F238E27FC236}">
                <a16:creationId xmlns:a16="http://schemas.microsoft.com/office/drawing/2014/main" id="{B2B22079-494E-4D67-B938-9802B96F8361}"/>
              </a:ext>
            </a:extLst>
          </p:cNvPr>
          <p:cNvSpPr>
            <a:spLocks noGrp="1"/>
          </p:cNvSpPr>
          <p:nvPr/>
        </p:nvSpPr>
        <p:spPr>
          <a:xfrm>
            <a:off x="685800" y="3858768"/>
            <a:ext cx="489204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Text 21">
            <a:extLst>
              <a:ext uri="{FF2B5EF4-FFF2-40B4-BE49-F238E27FC236}">
                <a16:creationId xmlns:a16="http://schemas.microsoft.com/office/drawing/2014/main" id="{BE1CADEA-60C0-4CEE-8592-E1D15EC27ED8}"/>
              </a:ext>
            </a:extLst>
          </p:cNvPr>
          <p:cNvSpPr>
            <a:spLocks noGrp="1"/>
          </p:cNvSpPr>
          <p:nvPr/>
        </p:nvSpPr>
        <p:spPr>
          <a:xfrm>
            <a:off x="6236208" y="3383280"/>
            <a:ext cx="187452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Просрочка выплаты</a:t>
            </a:r>
            <a:endParaRPr sz="920"/>
          </a:p>
        </p:txBody>
      </p:sp>
      <p:sp>
        <p:nvSpPr>
          <p:cNvPr id="24" name="Text 22">
            <a:extLst>
              <a:ext uri="{FF2B5EF4-FFF2-40B4-BE49-F238E27FC236}">
                <a16:creationId xmlns:a16="http://schemas.microsoft.com/office/drawing/2014/main" id="{F79DDFAA-23D3-4EC5-8BE3-5C6CBF0960EE}"/>
              </a:ext>
            </a:extLst>
          </p:cNvPr>
          <p:cNvSpPr>
            <a:spLocks noGrp="1"/>
          </p:cNvSpPr>
          <p:nvPr/>
        </p:nvSpPr>
        <p:spPr>
          <a:xfrm>
            <a:off x="8266176" y="3355848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проценты взыскиваются по статье 395 ГК РФ</a:t>
            </a:r>
            <a:endParaRPr sz="860"/>
          </a:p>
        </p:txBody>
      </p:sp>
      <p:sp>
        <p:nvSpPr>
          <p:cNvPr id="25" name="Shape 23">
            <a:extLst>
              <a:ext uri="{FF2B5EF4-FFF2-40B4-BE49-F238E27FC236}">
                <a16:creationId xmlns:a16="http://schemas.microsoft.com/office/drawing/2014/main" id="{7EB20B5D-3054-4D84-89D6-95413A4CEA63}"/>
              </a:ext>
            </a:extLst>
          </p:cNvPr>
          <p:cNvSpPr>
            <a:spLocks noGrp="1"/>
          </p:cNvSpPr>
          <p:nvPr/>
        </p:nvSpPr>
        <p:spPr>
          <a:xfrm>
            <a:off x="6236208" y="3858768"/>
            <a:ext cx="507492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Text 24">
            <a:extLst>
              <a:ext uri="{FF2B5EF4-FFF2-40B4-BE49-F238E27FC236}">
                <a16:creationId xmlns:a16="http://schemas.microsoft.com/office/drawing/2014/main" id="{3899E2F4-6CD8-43B1-8D62-D4BC2F018503}"/>
              </a:ext>
            </a:extLst>
          </p:cNvPr>
          <p:cNvSpPr>
            <a:spLocks noGrp="1"/>
          </p:cNvSpPr>
          <p:nvPr/>
        </p:nvSpPr>
        <p:spPr>
          <a:xfrm>
            <a:off x="685800" y="4059936"/>
            <a:ext cx="196596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Ключевые дела</a:t>
            </a:r>
            <a:endParaRPr sz="920"/>
          </a:p>
        </p:txBody>
      </p:sp>
      <p:sp>
        <p:nvSpPr>
          <p:cNvPr id="27" name="Text 25">
            <a:extLst>
              <a:ext uri="{FF2B5EF4-FFF2-40B4-BE49-F238E27FC236}">
                <a16:creationId xmlns:a16="http://schemas.microsoft.com/office/drawing/2014/main" id="{BAF1903E-D691-4DD0-A731-928266740115}"/>
              </a:ext>
            </a:extLst>
          </p:cNvPr>
          <p:cNvSpPr>
            <a:spLocks noGrp="1"/>
          </p:cNvSpPr>
          <p:nvPr/>
        </p:nvSpPr>
        <p:spPr>
          <a:xfrm>
            <a:off x="2743200" y="4032504"/>
            <a:ext cx="283464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А40-188227/2025; А40-227278/2024; А40-99019/2024</a:t>
            </a:r>
            <a:endParaRPr sz="860"/>
          </a:p>
        </p:txBody>
      </p:sp>
      <p:sp>
        <p:nvSpPr>
          <p:cNvPr id="28" name="Shape 26">
            <a:extLst>
              <a:ext uri="{FF2B5EF4-FFF2-40B4-BE49-F238E27FC236}">
                <a16:creationId xmlns:a16="http://schemas.microsoft.com/office/drawing/2014/main" id="{FC5B80CF-2DC7-4F19-A6D0-70A0DCFAEE52}"/>
              </a:ext>
            </a:extLst>
          </p:cNvPr>
          <p:cNvSpPr>
            <a:spLocks noGrp="1"/>
          </p:cNvSpPr>
          <p:nvPr/>
        </p:nvSpPr>
        <p:spPr>
          <a:xfrm>
            <a:off x="685800" y="4535424"/>
            <a:ext cx="489204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9" name="Text 27">
            <a:extLst>
              <a:ext uri="{FF2B5EF4-FFF2-40B4-BE49-F238E27FC236}">
                <a16:creationId xmlns:a16="http://schemas.microsoft.com/office/drawing/2014/main" id="{8088FD8B-715D-489D-AF2D-6A903D9B8EC4}"/>
              </a:ext>
            </a:extLst>
          </p:cNvPr>
          <p:cNvSpPr>
            <a:spLocks noGrp="1"/>
          </p:cNvSpPr>
          <p:nvPr/>
        </p:nvSpPr>
        <p:spPr>
          <a:xfrm>
            <a:off x="6236208" y="4059936"/>
            <a:ext cx="187452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Ключевые дела</a:t>
            </a:r>
            <a:endParaRPr sz="920"/>
          </a:p>
        </p:txBody>
      </p:sp>
      <p:sp>
        <p:nvSpPr>
          <p:cNvPr id="30" name="Text 28">
            <a:extLst>
              <a:ext uri="{FF2B5EF4-FFF2-40B4-BE49-F238E27FC236}">
                <a16:creationId xmlns:a16="http://schemas.microsoft.com/office/drawing/2014/main" id="{5E835F37-685E-4D31-8E85-5D05BAD95F5E}"/>
              </a:ext>
            </a:extLst>
          </p:cNvPr>
          <p:cNvSpPr>
            <a:spLocks noGrp="1"/>
          </p:cNvSpPr>
          <p:nvPr/>
        </p:nvSpPr>
        <p:spPr>
          <a:xfrm>
            <a:off x="8266176" y="4032504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А40-150490/2023; А40-57719/2025; А40-233818/2025</a:t>
            </a:r>
            <a:endParaRPr sz="860"/>
          </a:p>
        </p:txBody>
      </p:sp>
      <p:sp>
        <p:nvSpPr>
          <p:cNvPr id="31" name="Shape 29">
            <a:extLst>
              <a:ext uri="{FF2B5EF4-FFF2-40B4-BE49-F238E27FC236}">
                <a16:creationId xmlns:a16="http://schemas.microsoft.com/office/drawing/2014/main" id="{1BFAE405-64F6-42B4-B577-99AB88780F96}"/>
              </a:ext>
            </a:extLst>
          </p:cNvPr>
          <p:cNvSpPr>
            <a:spLocks noGrp="1"/>
          </p:cNvSpPr>
          <p:nvPr/>
        </p:nvSpPr>
        <p:spPr>
          <a:xfrm>
            <a:off x="6236208" y="4535424"/>
            <a:ext cx="507492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2" name="Text 30">
            <a:extLst>
              <a:ext uri="{FF2B5EF4-FFF2-40B4-BE49-F238E27FC236}">
                <a16:creationId xmlns:a16="http://schemas.microsoft.com/office/drawing/2014/main" id="{17108B1F-D472-450D-B3E6-BAB4FA806B5E}"/>
              </a:ext>
            </a:extLst>
          </p:cNvPr>
          <p:cNvSpPr>
            <a:spLocks noGrp="1"/>
          </p:cNvSpPr>
          <p:nvPr/>
        </p:nvSpPr>
        <p:spPr>
          <a:xfrm>
            <a:off x="777240" y="5257800"/>
            <a:ext cx="1463040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87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Граница</a:t>
            </a:r>
            <a:endParaRPr sz="870"/>
          </a:p>
        </p:txBody>
      </p:sp>
      <p:sp>
        <p:nvSpPr>
          <p:cNvPr id="33" name="Text 31">
            <a:extLst>
              <a:ext uri="{FF2B5EF4-FFF2-40B4-BE49-F238E27FC236}">
                <a16:creationId xmlns:a16="http://schemas.microsoft.com/office/drawing/2014/main" id="{75ECE73A-A047-4068-810C-E05790B1BEF8}"/>
              </a:ext>
            </a:extLst>
          </p:cNvPr>
          <p:cNvSpPr>
            <a:spLocks noGrp="1"/>
          </p:cNvSpPr>
          <p:nvPr/>
        </p:nvSpPr>
        <p:spPr>
          <a:xfrm>
            <a:off x="2514600" y="5175504"/>
            <a:ext cx="7498080" cy="438912"/>
          </a:xfrm>
          <a:prstGeom prst="rect">
            <a:avLst/>
          </a:prstGeom>
          <a:noFill/>
        </p:spPr>
        <p:txBody>
          <a:bodyPr wrap="square" lIns="0" tIns="0" rIns="0" bIns="0" anchor="ctr">
            <a:normAutofit fontScale="84438"/>
          </a:bodyPr>
          <a:lstStyle>
            <a:defPPr>
              <a:defRPr sz="1875"/>
            </a:defPPr>
          </a:lstStyle>
          <a:p>
            <a:pPr marL="0" indent="0">
              <a:buNone/>
            </a:pPr>
            <a:r>
              <a:rPr sz="1875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Главный спор после решения о КРТ идет о деньгах, сроках и встречности.</a:t>
            </a:r>
            <a:endParaRPr sz="2200"/>
          </a:p>
        </p:txBody>
      </p:sp>
      <p:sp>
        <p:nvSpPr>
          <p:cNvPr id="34" name="Text 32">
            <a:extLst>
              <a:ext uri="{FF2B5EF4-FFF2-40B4-BE49-F238E27FC236}">
                <a16:creationId xmlns:a16="http://schemas.microsoft.com/office/drawing/2014/main" id="{3CF084CA-3994-4529-959C-3CAF62BD2813}"/>
              </a:ext>
            </a:extLst>
          </p:cNvPr>
          <p:cNvSpPr>
            <a:spLocks noGrp="1"/>
          </p:cNvSpPr>
          <p:nvPr/>
        </p:nvSpPr>
        <p:spPr>
          <a:xfrm>
            <a:off x="2514600" y="5696712"/>
            <a:ext cx="7498080" cy="256032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1080">
                <a:solidFill>
                  <a:srgbClr val="6B7280"/>
                </a:solidFill>
                <a:latin typeface="Aptos"/>
                <a:ea typeface="Aptos"/>
                <a:cs typeface="Aptos"/>
              </a:rPr>
              <a:t>Градостроительную целесообразность суды пересматривают значительно реже.</a:t>
            </a:r>
            <a:endParaRPr sz="1080"/>
          </a:p>
        </p:txBody>
      </p:sp>
      <p:sp>
        <p:nvSpPr>
          <p:cNvPr id="35" name="Text 33">
            <a:extLst>
              <a:ext uri="{FF2B5EF4-FFF2-40B4-BE49-F238E27FC236}">
                <a16:creationId xmlns:a16="http://schemas.microsoft.com/office/drawing/2014/main" id="{23A09F82-FA03-4015-88CB-B5AD7F0B3B8D}"/>
              </a:ext>
            </a:extLst>
          </p:cNvPr>
          <p:cNvSpPr>
            <a:spLocks noGrp="1"/>
          </p:cNvSpPr>
          <p:nvPr/>
        </p:nvSpPr>
        <p:spPr>
          <a:xfrm>
            <a:off x="502920" y="6199632"/>
            <a:ext cx="11064240" cy="14630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550">
                <a:solidFill>
                  <a:srgbClr val="9AA3AF"/>
                </a:solidFill>
                <a:latin typeface="Aptos"/>
                <a:ea typeface="Aptos"/>
                <a:cs typeface="Aptos"/>
              </a:rPr>
              <a:t>Источники: указанные судебные дела, акты проверены на 07.10.2026.</a:t>
            </a:r>
            <a:endParaRPr sz="550"/>
          </a:p>
        </p:txBody>
      </p:sp>
      <p:sp>
        <p:nvSpPr>
          <p:cNvPr id="36" name="Shape 34">
            <a:extLst>
              <a:ext uri="{FF2B5EF4-FFF2-40B4-BE49-F238E27FC236}">
                <a16:creationId xmlns:a16="http://schemas.microsoft.com/office/drawing/2014/main" id="{B2BDA65A-ABBB-451E-8CB3-BF3E2F2A4B16}"/>
              </a:ext>
            </a:extLst>
          </p:cNvPr>
          <p:cNvSpPr>
            <a:spLocks noGrp="1"/>
          </p:cNvSpPr>
          <p:nvPr/>
        </p:nvSpPr>
        <p:spPr>
          <a:xfrm>
            <a:off x="502920" y="6446520"/>
            <a:ext cx="11064240" cy="0"/>
          </a:xfrm>
          <a:prstGeom prst="line">
            <a:avLst/>
          </a:prstGeom>
          <a:noFill/>
          <a:ln w="889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7" name="Text 35">
            <a:extLst>
              <a:ext uri="{FF2B5EF4-FFF2-40B4-BE49-F238E27FC236}">
                <a16:creationId xmlns:a16="http://schemas.microsoft.com/office/drawing/2014/main" id="{88CD6B03-4F0B-4BB9-804C-68CE31010F65}"/>
              </a:ext>
            </a:extLst>
          </p:cNvPr>
          <p:cNvSpPr>
            <a:spLocks noGrp="1"/>
          </p:cNvSpPr>
          <p:nvPr/>
        </p:nvSpPr>
        <p:spPr>
          <a:xfrm>
            <a:off x="502920" y="6510528"/>
            <a:ext cx="585216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endParaRPr sz="660"/>
          </a:p>
        </p:txBody>
      </p:sp>
      <p:sp>
        <p:nvSpPr>
          <p:cNvPr id="38" name="Text 36">
            <a:extLst>
              <a:ext uri="{FF2B5EF4-FFF2-40B4-BE49-F238E27FC236}">
                <a16:creationId xmlns:a16="http://schemas.microsoft.com/office/drawing/2014/main" id="{891FA5E3-BA59-444D-AA7D-D0FA8410EE92}"/>
              </a:ext>
            </a:extLst>
          </p:cNvPr>
          <p:cNvSpPr>
            <a:spLocks noGrp="1"/>
          </p:cNvSpPr>
          <p:nvPr/>
        </p:nvSpPr>
        <p:spPr>
          <a:xfrm>
            <a:off x="11064240" y="6473952"/>
            <a:ext cx="502920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  <a:defRPr>
                <a:solidFill>
                  <a:srgbClr val="007832"/>
                </a:solidFill>
              </a:defRPr>
            </a:pPr>
            <a:r>
              <a:rPr sz="8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10</a:t>
            </a:r>
            <a:endParaRPr sz="800"/>
          </a:p>
        </p:txBody>
      </p:sp>
      <p:sp>
        <p:nvSpPr>
          <p:cNvPr id="39" name="Text 37">
            <a:extLst>
              <a:ext uri="{FF2B5EF4-FFF2-40B4-BE49-F238E27FC236}">
                <a16:creationId xmlns:a16="http://schemas.microsoft.com/office/drawing/2014/main" id="{DBB47A58-DC2C-477F-8C07-5EFCBD44F818}"/>
              </a:ext>
            </a:extLst>
          </p:cNvPr>
          <p:cNvSpPr>
            <a:spLocks noGrp="1"/>
          </p:cNvSpPr>
          <p:nvPr/>
        </p:nvSpPr>
        <p:spPr>
          <a:xfrm>
            <a:off x="6400800" y="6510528"/>
            <a:ext cx="457200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</a:pPr>
            <a:r>
              <a:rPr sz="570">
                <a:solidFill>
                  <a:srgbClr val="9AA3AF"/>
                </a:solidFill>
                <a:latin typeface="Aptos"/>
                <a:ea typeface="Aptos"/>
                <a:cs typeface="Aptos"/>
              </a:rPr>
              <a:t>Карта аргументов</a:t>
            </a:r>
            <a:endParaRPr sz="570"/>
          </a:p>
        </p:txBody>
      </p:sp>
      <p:pic>
        <p:nvPicPr>
          <p:cNvPr id="79" name="Рисунок 78">
            <a:extLst>
              <a:ext uri="{FF2B5EF4-FFF2-40B4-BE49-F238E27FC236}">
                <a16:creationId xmlns:a16="http://schemas.microsoft.com/office/drawing/2014/main" id="{F5AC55DC-35B3-4152-9207-E311FD51C5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03459" y="6480810"/>
            <a:ext cx="1056197" cy="17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089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515E2399-E566-4ED9-AB23-3F6370973CE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699C3C93-B720-487B-A6E2-CD248A52CE5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64008" cy="6858000"/>
          </a:xfrm>
          <a:prstGeom prst="rect">
            <a:avLst/>
          </a:prstGeom>
          <a:solidFill>
            <a:srgbClr val="007832"/>
          </a:solidFill>
          <a:ln w="12668">
            <a:solidFill>
              <a:srgbClr val="00783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BDA5D58F-3092-45CC-8C73-016CABD37B8D}"/>
              </a:ext>
            </a:extLst>
          </p:cNvPr>
          <p:cNvSpPr>
            <a:spLocks noGrp="1"/>
          </p:cNvSpPr>
          <p:nvPr/>
        </p:nvSpPr>
        <p:spPr>
          <a:xfrm>
            <a:off x="502920" y="292608"/>
            <a:ext cx="7863840" cy="228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85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ЮРИДИЧЕСКАЯ СТРАТЕГИЯ</a:t>
            </a:r>
            <a:endParaRPr sz="85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5AFB8DF9-EF7C-4704-9CAE-764F47CD15E5}"/>
              </a:ext>
            </a:extLst>
          </p:cNvPr>
          <p:cNvSpPr>
            <a:spLocks noGrp="1"/>
          </p:cNvSpPr>
          <p:nvPr/>
        </p:nvSpPr>
        <p:spPr>
          <a:xfrm>
            <a:off x="502920" y="585216"/>
            <a:ext cx="10881360" cy="50292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>
            <a:defPPr>
              <a:defRPr sz="2475"/>
            </a:defPPr>
          </a:lstStyle>
          <a:p>
            <a:pPr marL="0" indent="0">
              <a:buNone/>
            </a:pPr>
            <a:r>
              <a:rPr sz="2475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Тактика зависит от стадии проекта</a:t>
            </a:r>
            <a:endParaRPr sz="250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68A67865-FF9A-4F34-B99B-7EEBC1BB8185}"/>
              </a:ext>
            </a:extLst>
          </p:cNvPr>
          <p:cNvSpPr>
            <a:spLocks noGrp="1"/>
          </p:cNvSpPr>
          <p:nvPr/>
        </p:nvSpPr>
        <p:spPr>
          <a:xfrm>
            <a:off x="822960" y="1417320"/>
            <a:ext cx="1828800" cy="23774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9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До решения о КРТ</a:t>
            </a:r>
            <a:endParaRPr sz="90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6B7A9461-73FB-411A-AAB7-9CF4597124D2}"/>
              </a:ext>
            </a:extLst>
          </p:cNvPr>
          <p:cNvSpPr>
            <a:spLocks noGrp="1"/>
          </p:cNvSpPr>
          <p:nvPr/>
        </p:nvSpPr>
        <p:spPr>
          <a:xfrm>
            <a:off x="822960" y="1755648"/>
            <a:ext cx="3017520" cy="32004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19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Сохранить право</a:t>
            </a:r>
            <a:endParaRPr sz="1900"/>
          </a:p>
          <a:p>
            <a:pPr marL="0" indent="0">
              <a:buNone/>
            </a:pPr>
            <a:r>
              <a:rPr sz="19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на развитие</a:t>
            </a:r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8EDA5276-6334-409B-82C4-402BE70E3E9D}"/>
              </a:ext>
            </a:extLst>
          </p:cNvPr>
          <p:cNvSpPr>
            <a:spLocks noGrp="1"/>
          </p:cNvSpPr>
          <p:nvPr/>
        </p:nvSpPr>
        <p:spPr>
          <a:xfrm>
            <a:off x="822960" y="2267712"/>
            <a:ext cx="3886200" cy="548640"/>
          </a:xfrm>
          <a:prstGeom prst="rect">
            <a:avLst/>
          </a:prstGeom>
          <a:noFill/>
        </p:spPr>
        <p:txBody>
          <a:bodyPr wrap="square" lIns="0" tIns="0" rIns="0" bIns="0" anchor="ctr">
            <a:normAutofit fontScale="95747" lnSpcReduction="10000"/>
          </a:bodyPr>
          <a:lstStyle/>
          <a:p>
            <a:pPr marL="0" indent="0">
              <a:buNone/>
            </a:pPr>
            <a:r>
              <a:rPr sz="1350">
                <a:solidFill>
                  <a:srgbClr val="111827"/>
                </a:solidFill>
                <a:latin typeface="Aptos"/>
                <a:ea typeface="Aptos"/>
                <a:cs typeface="Aptos"/>
              </a:rPr>
              <a:t>Отслеживать проект решения, проверить вид</a:t>
            </a:r>
            <a:endParaRPr sz="1350"/>
          </a:p>
          <a:p>
            <a:pPr marL="0" indent="0">
              <a:buNone/>
            </a:pPr>
            <a:r>
              <a:rPr sz="1350">
                <a:solidFill>
                  <a:srgbClr val="111827"/>
                </a:solidFill>
                <a:latin typeface="Aptos"/>
                <a:ea typeface="Aptos"/>
                <a:cs typeface="Aptos"/>
              </a:rPr>
              <a:t>использования и границы, представить документы</a:t>
            </a:r>
          </a:p>
          <a:p>
            <a:pPr marL="0" indent="0">
              <a:buNone/>
            </a:pPr>
            <a:r>
              <a:rPr sz="1350">
                <a:solidFill>
                  <a:srgbClr val="111827"/>
                </a:solidFill>
                <a:latin typeface="Aptos"/>
                <a:ea typeface="Aptos"/>
                <a:cs typeface="Aptos"/>
              </a:rPr>
              <a:t>в короткий процедурный срок.</a:t>
            </a:r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D2B62041-7264-40DB-B196-179592D316A6}"/>
              </a:ext>
            </a:extLst>
          </p:cNvPr>
          <p:cNvSpPr>
            <a:spLocks noGrp="1"/>
          </p:cNvSpPr>
          <p:nvPr/>
        </p:nvSpPr>
        <p:spPr>
          <a:xfrm>
            <a:off x="6629400" y="1417320"/>
            <a:ext cx="1920240" cy="23774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9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После решения о КРТ</a:t>
            </a:r>
            <a:endParaRPr sz="900"/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E4ED3E88-39C7-438E-B7C5-DD1C3826C147}"/>
              </a:ext>
            </a:extLst>
          </p:cNvPr>
          <p:cNvSpPr>
            <a:spLocks noGrp="1"/>
          </p:cNvSpPr>
          <p:nvPr/>
        </p:nvSpPr>
        <p:spPr>
          <a:xfrm>
            <a:off x="6629400" y="1755648"/>
            <a:ext cx="3017520" cy="320040"/>
          </a:xfrm>
          <a:prstGeom prst="rect">
            <a:avLst/>
          </a:prstGeom>
          <a:noFill/>
        </p:spPr>
        <p:txBody>
          <a:bodyPr wrap="square" lIns="0" tIns="0" rIns="0" bIns="0" anchor="ctr"/>
          <a:lstStyle>
            <a:defPPr>
              <a:defRPr sz="1875"/>
            </a:defPPr>
          </a:lstStyle>
          <a:p>
            <a:pPr marL="0" indent="0">
              <a:buNone/>
            </a:pPr>
            <a:r>
              <a:rPr sz="1875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Защитить</a:t>
            </a:r>
            <a:endParaRPr sz="1900"/>
          </a:p>
          <a:p>
            <a:pPr marL="0" indent="0">
              <a:buNone/>
            </a:pPr>
            <a:r>
              <a:rPr sz="1875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экономику проекта</a:t>
            </a:r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1E1838BE-AC40-4711-8B3A-9B13D44B5D9F}"/>
              </a:ext>
            </a:extLst>
          </p:cNvPr>
          <p:cNvSpPr>
            <a:spLocks noGrp="1"/>
          </p:cNvSpPr>
          <p:nvPr/>
        </p:nvSpPr>
        <p:spPr>
          <a:xfrm>
            <a:off x="6629400" y="2267712"/>
            <a:ext cx="3886200" cy="548640"/>
          </a:xfrm>
          <a:prstGeom prst="rect">
            <a:avLst/>
          </a:prstGeom>
          <a:noFill/>
        </p:spPr>
        <p:txBody>
          <a:bodyPr wrap="square" lIns="0" tIns="0" rIns="0" bIns="0" anchor="ctr">
            <a:normAutofit fontScale="88889"/>
          </a:bodyPr>
          <a:lstStyle/>
          <a:p>
            <a:pPr marL="0" indent="0">
              <a:buNone/>
            </a:pPr>
            <a:r>
              <a:rPr sz="1350">
                <a:solidFill>
                  <a:srgbClr val="111827"/>
                </a:solidFill>
                <a:latin typeface="Aptos"/>
                <a:ea typeface="Aptos"/>
                <a:cs typeface="Aptos"/>
              </a:rPr>
              <a:t>Фиксировать невозможность использования, спорить</a:t>
            </a:r>
            <a:endParaRPr sz="1350"/>
          </a:p>
          <a:p>
            <a:pPr marL="0" indent="0">
              <a:buNone/>
            </a:pPr>
            <a:r>
              <a:rPr sz="1350">
                <a:solidFill>
                  <a:srgbClr val="111827"/>
                </a:solidFill>
                <a:latin typeface="Aptos"/>
                <a:ea typeface="Aptos"/>
                <a:cs typeface="Aptos"/>
              </a:rPr>
              <a:t>с оценкой, требовать своевременную выплату</a:t>
            </a:r>
          </a:p>
          <a:p>
            <a:pPr marL="0" indent="0">
              <a:buNone/>
            </a:pPr>
            <a:r>
              <a:rPr sz="1350">
                <a:solidFill>
                  <a:srgbClr val="111827"/>
                </a:solidFill>
                <a:latin typeface="Aptos"/>
                <a:ea typeface="Aptos"/>
                <a:cs typeface="Aptos"/>
              </a:rPr>
              <a:t>и проценты за задержку.</a:t>
            </a:r>
          </a:p>
        </p:txBody>
      </p:sp>
      <p:sp>
        <p:nvSpPr>
          <p:cNvPr id="12" name="Shape 10">
            <a:extLst>
              <a:ext uri="{FF2B5EF4-FFF2-40B4-BE49-F238E27FC236}">
                <a16:creationId xmlns:a16="http://schemas.microsoft.com/office/drawing/2014/main" id="{34C64836-28C0-4BA6-9F90-11E0F159063D}"/>
              </a:ext>
            </a:extLst>
          </p:cNvPr>
          <p:cNvSpPr>
            <a:spLocks noGrp="1"/>
          </p:cNvSpPr>
          <p:nvPr/>
        </p:nvSpPr>
        <p:spPr>
          <a:xfrm>
            <a:off x="5989320" y="1261872"/>
            <a:ext cx="0" cy="2423160"/>
          </a:xfrm>
          <a:prstGeom prst="line">
            <a:avLst/>
          </a:prstGeom>
          <a:noFill/>
          <a:ln w="1524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910B94AC-5A43-45EC-82F8-92D7AA9864F1}"/>
              </a:ext>
            </a:extLst>
          </p:cNvPr>
          <p:cNvSpPr>
            <a:spLocks noGrp="1"/>
          </p:cNvSpPr>
          <p:nvPr/>
        </p:nvSpPr>
        <p:spPr>
          <a:xfrm>
            <a:off x="5596128" y="1993392"/>
            <a:ext cx="731520" cy="64008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ctr">
              <a:buNone/>
              <a:defRPr>
                <a:solidFill>
                  <a:srgbClr val="007832"/>
                </a:solidFill>
              </a:defRPr>
            </a:pPr>
            <a:r>
              <a:rPr sz="4200" b="1">
                <a:solidFill>
                  <a:srgbClr val="007832"/>
                </a:solidFill>
                <a:latin typeface="Aptos Display"/>
                <a:ea typeface="Aptos Display"/>
                <a:cs typeface="Aptos Display"/>
              </a:rPr>
              <a:t>≠</a:t>
            </a:r>
            <a:endParaRPr sz="4200"/>
          </a:p>
        </p:txBody>
      </p:sp>
      <p:sp>
        <p:nvSpPr>
          <p:cNvPr id="14" name="Text 12">
            <a:extLst>
              <a:ext uri="{FF2B5EF4-FFF2-40B4-BE49-F238E27FC236}">
                <a16:creationId xmlns:a16="http://schemas.microsoft.com/office/drawing/2014/main" id="{FA98BE74-1592-4323-BEAB-EB922017CEF6}"/>
              </a:ext>
            </a:extLst>
          </p:cNvPr>
          <p:cNvSpPr>
            <a:spLocks noGrp="1"/>
          </p:cNvSpPr>
          <p:nvPr/>
        </p:nvSpPr>
        <p:spPr>
          <a:xfrm>
            <a:off x="822960" y="4041648"/>
            <a:ext cx="2834640" cy="23774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9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Главная ошибка</a:t>
            </a:r>
            <a:endParaRPr sz="900"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4286CD16-5F3C-4227-9631-9CA076227EC4}"/>
              </a:ext>
            </a:extLst>
          </p:cNvPr>
          <p:cNvSpPr>
            <a:spLocks noGrp="1"/>
          </p:cNvSpPr>
          <p:nvPr/>
        </p:nvSpPr>
        <p:spPr>
          <a:xfrm>
            <a:off x="822960" y="4407408"/>
            <a:ext cx="9875520" cy="73152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2100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Спорить только о целесообразности, когда реальный спор уже стал спором о цене и распределении риска.</a:t>
            </a:r>
            <a:endParaRPr sz="2100"/>
          </a:p>
        </p:txBody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06833960-DF8E-410E-84F7-A14273C6AB29}"/>
              </a:ext>
            </a:extLst>
          </p:cNvPr>
          <p:cNvSpPr>
            <a:spLocks noGrp="1"/>
          </p:cNvSpPr>
          <p:nvPr/>
        </p:nvSpPr>
        <p:spPr>
          <a:xfrm>
            <a:off x="822960" y="5513832"/>
            <a:ext cx="9875520" cy="310896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1120">
                <a:solidFill>
                  <a:srgbClr val="6B7280"/>
                </a:solidFill>
                <a:latin typeface="Aptos"/>
                <a:ea typeface="Aptos"/>
                <a:cs typeface="Aptos"/>
              </a:rPr>
              <a:t>Доказательства экономических последствий нужно собирать до изъятия, а не после отчета оценщика.</a:t>
            </a:r>
            <a:endParaRPr sz="1120"/>
          </a:p>
        </p:txBody>
      </p:sp>
      <p:sp>
        <p:nvSpPr>
          <p:cNvPr id="17" name="Text 15">
            <a:extLst>
              <a:ext uri="{FF2B5EF4-FFF2-40B4-BE49-F238E27FC236}">
                <a16:creationId xmlns:a16="http://schemas.microsoft.com/office/drawing/2014/main" id="{C2AA152C-B15F-46F2-8CBA-85543D93E018}"/>
              </a:ext>
            </a:extLst>
          </p:cNvPr>
          <p:cNvSpPr>
            <a:spLocks noGrp="1"/>
          </p:cNvSpPr>
          <p:nvPr/>
        </p:nvSpPr>
        <p:spPr>
          <a:xfrm>
            <a:off x="502920" y="6199632"/>
            <a:ext cx="11064240" cy="14630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550">
                <a:solidFill>
                  <a:srgbClr val="9AA3AF"/>
                </a:solidFill>
                <a:latin typeface="Aptos"/>
                <a:ea typeface="Aptos"/>
                <a:cs typeface="Aptos"/>
              </a:rPr>
              <a:t>Практика: дела № А40-150490/2023, А40-57719/2025 и А40-233818/2025.</a:t>
            </a:r>
            <a:endParaRPr sz="550"/>
          </a:p>
        </p:txBody>
      </p:sp>
      <p:sp>
        <p:nvSpPr>
          <p:cNvPr id="18" name="Shape 16">
            <a:extLst>
              <a:ext uri="{FF2B5EF4-FFF2-40B4-BE49-F238E27FC236}">
                <a16:creationId xmlns:a16="http://schemas.microsoft.com/office/drawing/2014/main" id="{5BF0588A-C859-48F7-B0C4-A16034B87C2B}"/>
              </a:ext>
            </a:extLst>
          </p:cNvPr>
          <p:cNvSpPr>
            <a:spLocks noGrp="1"/>
          </p:cNvSpPr>
          <p:nvPr/>
        </p:nvSpPr>
        <p:spPr>
          <a:xfrm>
            <a:off x="502920" y="6446520"/>
            <a:ext cx="11064240" cy="0"/>
          </a:xfrm>
          <a:prstGeom prst="line">
            <a:avLst/>
          </a:prstGeom>
          <a:noFill/>
          <a:ln w="889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Text 17">
            <a:extLst>
              <a:ext uri="{FF2B5EF4-FFF2-40B4-BE49-F238E27FC236}">
                <a16:creationId xmlns:a16="http://schemas.microsoft.com/office/drawing/2014/main" id="{B9619D99-DB8B-42BF-BE84-4F7C63F269FF}"/>
              </a:ext>
            </a:extLst>
          </p:cNvPr>
          <p:cNvSpPr>
            <a:spLocks noGrp="1"/>
          </p:cNvSpPr>
          <p:nvPr/>
        </p:nvSpPr>
        <p:spPr>
          <a:xfrm>
            <a:off x="502920" y="6510528"/>
            <a:ext cx="585216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endParaRPr sz="660"/>
          </a:p>
        </p:txBody>
      </p:sp>
      <p:sp>
        <p:nvSpPr>
          <p:cNvPr id="20" name="Text 18">
            <a:extLst>
              <a:ext uri="{FF2B5EF4-FFF2-40B4-BE49-F238E27FC236}">
                <a16:creationId xmlns:a16="http://schemas.microsoft.com/office/drawing/2014/main" id="{D69ABBB8-0C70-402A-88D4-FE2C795C1F2D}"/>
              </a:ext>
            </a:extLst>
          </p:cNvPr>
          <p:cNvSpPr>
            <a:spLocks noGrp="1"/>
          </p:cNvSpPr>
          <p:nvPr/>
        </p:nvSpPr>
        <p:spPr>
          <a:xfrm>
            <a:off x="11064240" y="6473952"/>
            <a:ext cx="502920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  <a:defRPr>
                <a:solidFill>
                  <a:srgbClr val="007832"/>
                </a:solidFill>
              </a:defRPr>
            </a:pPr>
            <a:r>
              <a:rPr sz="8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11</a:t>
            </a:r>
            <a:endParaRPr sz="800"/>
          </a:p>
        </p:txBody>
      </p:sp>
      <p:sp>
        <p:nvSpPr>
          <p:cNvPr id="21" name="Text 19">
            <a:extLst>
              <a:ext uri="{FF2B5EF4-FFF2-40B4-BE49-F238E27FC236}">
                <a16:creationId xmlns:a16="http://schemas.microsoft.com/office/drawing/2014/main" id="{2C22B7C6-CB5F-446E-A4B2-7838E40F19D3}"/>
              </a:ext>
            </a:extLst>
          </p:cNvPr>
          <p:cNvSpPr>
            <a:spLocks noGrp="1"/>
          </p:cNvSpPr>
          <p:nvPr/>
        </p:nvSpPr>
        <p:spPr>
          <a:xfrm>
            <a:off x="6400800" y="6510528"/>
            <a:ext cx="457200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</a:pPr>
            <a:r>
              <a:rPr sz="570">
                <a:solidFill>
                  <a:srgbClr val="9AA3AF"/>
                </a:solidFill>
                <a:latin typeface="Aptos"/>
                <a:ea typeface="Aptos"/>
                <a:cs typeface="Aptos"/>
              </a:rPr>
              <a:t>Стратегия: стадия определяет аргумент</a:t>
            </a:r>
            <a:endParaRPr sz="570"/>
          </a:p>
        </p:txBody>
      </p:sp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67366CBA-39DF-4E07-B287-3AF17BB342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03459" y="6480810"/>
            <a:ext cx="1056197" cy="17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2863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17334B2E-795D-4EAC-946B-FC4F8198707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8692D7B2-B644-4374-A4BE-F9048C9C752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64008" cy="6858000"/>
          </a:xfrm>
          <a:prstGeom prst="rect">
            <a:avLst/>
          </a:prstGeom>
          <a:solidFill>
            <a:srgbClr val="007832"/>
          </a:solidFill>
          <a:ln w="12668">
            <a:solidFill>
              <a:srgbClr val="00783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BA1E1020-3DEA-47AA-A332-724B1D99179E}"/>
              </a:ext>
            </a:extLst>
          </p:cNvPr>
          <p:cNvSpPr>
            <a:spLocks noGrp="1"/>
          </p:cNvSpPr>
          <p:nvPr/>
        </p:nvSpPr>
        <p:spPr>
          <a:xfrm>
            <a:off x="502920" y="292608"/>
            <a:ext cx="7863840" cy="228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85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ФИНАЛЬНЫЙ ТЕЗИС</a:t>
            </a:r>
            <a:endParaRPr sz="85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5DB8EF25-4ABB-4A76-815B-B618AC8A60A2}"/>
              </a:ext>
            </a:extLst>
          </p:cNvPr>
          <p:cNvSpPr>
            <a:spLocks noGrp="1"/>
          </p:cNvSpPr>
          <p:nvPr/>
        </p:nvSpPr>
        <p:spPr>
          <a:xfrm>
            <a:off x="502920" y="585216"/>
            <a:ext cx="10881360" cy="50292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>
            <a:defPPr>
              <a:defRPr sz="2475"/>
            </a:defPPr>
          </a:lstStyle>
          <a:p>
            <a:pPr marL="0" indent="0">
              <a:buNone/>
            </a:pPr>
            <a:r>
              <a:rPr sz="2475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Кто платит за изменение правил</a:t>
            </a:r>
            <a:endParaRPr sz="250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84D61D3F-2B53-44BC-A432-5AC0D3EB0473}"/>
              </a:ext>
            </a:extLst>
          </p:cNvPr>
          <p:cNvSpPr>
            <a:spLocks noGrp="1"/>
          </p:cNvSpPr>
          <p:nvPr/>
        </p:nvSpPr>
        <p:spPr>
          <a:xfrm>
            <a:off x="685800" y="1417320"/>
            <a:ext cx="4892040" cy="411480"/>
          </a:xfrm>
          <a:prstGeom prst="rect">
            <a:avLst/>
          </a:prstGeom>
          <a:solidFill>
            <a:srgbClr val="EDF7F2"/>
          </a:solidFill>
          <a:ln>
            <a:solidFill>
              <a:srgbClr val="D5EBDF"/>
            </a:solidFill>
          </a:ln>
        </p:spPr>
        <p:txBody>
          <a:bodyPr wrap="square" lIns="0" tIns="0" rIns="0" bIns="0" anchor="ctr"/>
          <a:lstStyle/>
          <a:p>
            <a:pPr marL="0" indent="0" algn="ctr">
              <a:buNone/>
            </a:pPr>
            <a:r>
              <a:rPr sz="2100" b="1">
                <a:solidFill>
                  <a:srgbClr val="1F7A4D"/>
                </a:solidFill>
                <a:latin typeface="Aptos Display"/>
                <a:ea typeface="Aptos Display"/>
                <a:cs typeface="Aptos Display"/>
              </a:rPr>
              <a:t>Город вправе менять территорию</a:t>
            </a:r>
            <a:endParaRPr sz="210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1544B371-C830-491E-943E-76B896E292FF}"/>
              </a:ext>
            </a:extLst>
          </p:cNvPr>
          <p:cNvSpPr>
            <a:spLocks noGrp="1"/>
          </p:cNvSpPr>
          <p:nvPr/>
        </p:nvSpPr>
        <p:spPr>
          <a:xfrm>
            <a:off x="6236208" y="1417320"/>
            <a:ext cx="5074920" cy="411480"/>
          </a:xfrm>
          <a:prstGeom prst="rect">
            <a:avLst/>
          </a:prstGeom>
          <a:solidFill>
            <a:srgbClr val="EDF7F2"/>
          </a:solidFill>
          <a:ln w="12668">
            <a:solidFill>
              <a:srgbClr val="D5EBDF"/>
            </a:solidFill>
            <a:prstDash val="solid"/>
          </a:ln>
        </p:spPr>
        <p:txBody>
          <a:bodyPr wrap="square" lIns="0" tIns="0" rIns="0" bIns="0" anchor="ctr"/>
          <a:lstStyle/>
          <a:p>
            <a:pPr marL="0" indent="0" algn="ctr">
              <a:buNone/>
              <a:defRPr>
                <a:solidFill>
                  <a:srgbClr val="007832"/>
                </a:solidFill>
              </a:defRPr>
            </a:pPr>
            <a:r>
              <a:rPr sz="2100" b="1">
                <a:solidFill>
                  <a:srgbClr val="007832"/>
                </a:solidFill>
                <a:latin typeface="Aptos Display"/>
                <a:ea typeface="Aptos Display"/>
                <a:cs typeface="Aptos Display"/>
              </a:rPr>
              <a:t>Риск не должен быть бесплатным</a:t>
            </a:r>
            <a:endParaRPr sz="2100"/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1D45960F-4903-4B79-B075-EDDACB051391}"/>
              </a:ext>
            </a:extLst>
          </p:cNvPr>
          <p:cNvSpPr>
            <a:spLocks noGrp="1"/>
          </p:cNvSpPr>
          <p:nvPr/>
        </p:nvSpPr>
        <p:spPr>
          <a:xfrm>
            <a:off x="685800" y="2029968"/>
            <a:ext cx="196596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Публичная цель</a:t>
            </a:r>
            <a:endParaRPr sz="920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BE40E8DF-E25F-4791-8D8C-69D2D99D16F8}"/>
              </a:ext>
            </a:extLst>
          </p:cNvPr>
          <p:cNvSpPr>
            <a:spLocks noGrp="1"/>
          </p:cNvSpPr>
          <p:nvPr/>
        </p:nvSpPr>
        <p:spPr>
          <a:xfrm>
            <a:off x="2743200" y="2002536"/>
            <a:ext cx="283464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обосновывает выбор территории</a:t>
            </a:r>
            <a:endParaRPr sz="860"/>
          </a:p>
        </p:txBody>
      </p:sp>
      <p:sp>
        <p:nvSpPr>
          <p:cNvPr id="10" name="Shape 8">
            <a:extLst>
              <a:ext uri="{FF2B5EF4-FFF2-40B4-BE49-F238E27FC236}">
                <a16:creationId xmlns:a16="http://schemas.microsoft.com/office/drawing/2014/main" id="{8C4350DF-514C-49ED-B721-49025A9F8B5C}"/>
              </a:ext>
            </a:extLst>
          </p:cNvPr>
          <p:cNvSpPr>
            <a:spLocks noGrp="1"/>
          </p:cNvSpPr>
          <p:nvPr/>
        </p:nvSpPr>
        <p:spPr>
          <a:xfrm>
            <a:off x="685800" y="2505456"/>
            <a:ext cx="489204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E9D3FAE5-8C0B-4165-905C-F1B6FF34A4B6}"/>
              </a:ext>
            </a:extLst>
          </p:cNvPr>
          <p:cNvSpPr>
            <a:spLocks noGrp="1"/>
          </p:cNvSpPr>
          <p:nvPr/>
        </p:nvSpPr>
        <p:spPr>
          <a:xfrm>
            <a:off x="6236208" y="2029968"/>
            <a:ext cx="187452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Невозможность использования</a:t>
            </a:r>
            <a:endParaRPr sz="920"/>
          </a:p>
        </p:txBody>
      </p:sp>
      <p:sp>
        <p:nvSpPr>
          <p:cNvPr id="12" name="Text 10">
            <a:extLst>
              <a:ext uri="{FF2B5EF4-FFF2-40B4-BE49-F238E27FC236}">
                <a16:creationId xmlns:a16="http://schemas.microsoft.com/office/drawing/2014/main" id="{E92F13E9-B3A3-4652-9076-3B8AAE92C5E6}"/>
              </a:ext>
            </a:extLst>
          </p:cNvPr>
          <p:cNvSpPr>
            <a:spLocks noGrp="1"/>
          </p:cNvSpPr>
          <p:nvPr/>
        </p:nvSpPr>
        <p:spPr>
          <a:xfrm>
            <a:off x="8266176" y="2002536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исключает дальнейшую арендную плату</a:t>
            </a:r>
            <a:endParaRPr sz="860"/>
          </a:p>
        </p:txBody>
      </p:sp>
      <p:sp>
        <p:nvSpPr>
          <p:cNvPr id="13" name="Shape 11">
            <a:extLst>
              <a:ext uri="{FF2B5EF4-FFF2-40B4-BE49-F238E27FC236}">
                <a16:creationId xmlns:a16="http://schemas.microsoft.com/office/drawing/2014/main" id="{B3CF535F-71EF-4772-877E-08643020B12D}"/>
              </a:ext>
            </a:extLst>
          </p:cNvPr>
          <p:cNvSpPr>
            <a:spLocks noGrp="1"/>
          </p:cNvSpPr>
          <p:nvPr/>
        </p:nvSpPr>
        <p:spPr>
          <a:xfrm>
            <a:off x="6236208" y="2505456"/>
            <a:ext cx="507492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Text 12">
            <a:extLst>
              <a:ext uri="{FF2B5EF4-FFF2-40B4-BE49-F238E27FC236}">
                <a16:creationId xmlns:a16="http://schemas.microsoft.com/office/drawing/2014/main" id="{1CF6B7D7-98D0-45E2-8D70-A12508820791}"/>
              </a:ext>
            </a:extLst>
          </p:cNvPr>
          <p:cNvSpPr>
            <a:spLocks noGrp="1"/>
          </p:cNvSpPr>
          <p:nvPr/>
        </p:nvSpPr>
        <p:spPr>
          <a:xfrm>
            <a:off x="685800" y="2706624"/>
            <a:ext cx="196596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Планирование</a:t>
            </a:r>
            <a:endParaRPr sz="920"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21392F08-83B6-4B41-98F8-948EF0148D6F}"/>
              </a:ext>
            </a:extLst>
          </p:cNvPr>
          <p:cNvSpPr>
            <a:spLocks noGrp="1"/>
          </p:cNvSpPr>
          <p:nvPr/>
        </p:nvSpPr>
        <p:spPr>
          <a:xfrm>
            <a:off x="2743200" y="2679192"/>
            <a:ext cx="283464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определяет будущую функцию участка</a:t>
            </a:r>
            <a:endParaRPr sz="860"/>
          </a:p>
        </p:txBody>
      </p:sp>
      <p:sp>
        <p:nvSpPr>
          <p:cNvPr id="16" name="Shape 14">
            <a:extLst>
              <a:ext uri="{FF2B5EF4-FFF2-40B4-BE49-F238E27FC236}">
                <a16:creationId xmlns:a16="http://schemas.microsoft.com/office/drawing/2014/main" id="{E9248878-A1F7-4C90-B539-DD553072DB69}"/>
              </a:ext>
            </a:extLst>
          </p:cNvPr>
          <p:cNvSpPr>
            <a:spLocks noGrp="1"/>
          </p:cNvSpPr>
          <p:nvPr/>
        </p:nvSpPr>
        <p:spPr>
          <a:xfrm>
            <a:off x="685800" y="3182112"/>
            <a:ext cx="489204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" name="Text 15">
            <a:extLst>
              <a:ext uri="{FF2B5EF4-FFF2-40B4-BE49-F238E27FC236}">
                <a16:creationId xmlns:a16="http://schemas.microsoft.com/office/drawing/2014/main" id="{56F0D5C8-1A71-448C-8C29-3A80D700CA03}"/>
              </a:ext>
            </a:extLst>
          </p:cNvPr>
          <p:cNvSpPr>
            <a:spLocks noGrp="1"/>
          </p:cNvSpPr>
          <p:nvPr/>
        </p:nvSpPr>
        <p:spPr>
          <a:xfrm>
            <a:off x="6236208" y="2706624"/>
            <a:ext cx="187452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Компенсация</a:t>
            </a:r>
            <a:endParaRPr sz="920"/>
          </a:p>
        </p:txBody>
      </p:sp>
      <p:sp>
        <p:nvSpPr>
          <p:cNvPr id="18" name="Text 16">
            <a:extLst>
              <a:ext uri="{FF2B5EF4-FFF2-40B4-BE49-F238E27FC236}">
                <a16:creationId xmlns:a16="http://schemas.microsoft.com/office/drawing/2014/main" id="{43C6F41C-AC90-4A43-BD59-2D6603C0785B}"/>
              </a:ext>
            </a:extLst>
          </p:cNvPr>
          <p:cNvSpPr>
            <a:spLocks noGrp="1"/>
          </p:cNvSpPr>
          <p:nvPr/>
        </p:nvSpPr>
        <p:spPr>
          <a:xfrm>
            <a:off x="8266176" y="2679192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должна подтверждаться доказательной оценкой</a:t>
            </a:r>
            <a:endParaRPr sz="860"/>
          </a:p>
        </p:txBody>
      </p:sp>
      <p:sp>
        <p:nvSpPr>
          <p:cNvPr id="19" name="Shape 17">
            <a:extLst>
              <a:ext uri="{FF2B5EF4-FFF2-40B4-BE49-F238E27FC236}">
                <a16:creationId xmlns:a16="http://schemas.microsoft.com/office/drawing/2014/main" id="{AE7B7FB3-80DA-4FBB-986D-B40D0B5971B5}"/>
              </a:ext>
            </a:extLst>
          </p:cNvPr>
          <p:cNvSpPr>
            <a:spLocks noGrp="1"/>
          </p:cNvSpPr>
          <p:nvPr/>
        </p:nvSpPr>
        <p:spPr>
          <a:xfrm>
            <a:off x="6236208" y="3182112"/>
            <a:ext cx="507492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" name="Text 18">
            <a:extLst>
              <a:ext uri="{FF2B5EF4-FFF2-40B4-BE49-F238E27FC236}">
                <a16:creationId xmlns:a16="http://schemas.microsoft.com/office/drawing/2014/main" id="{4EE69A3E-5D85-421C-A1B0-11A504A48913}"/>
              </a:ext>
            </a:extLst>
          </p:cNvPr>
          <p:cNvSpPr>
            <a:spLocks noGrp="1"/>
          </p:cNvSpPr>
          <p:nvPr/>
        </p:nvSpPr>
        <p:spPr>
          <a:xfrm>
            <a:off x="685800" y="3383280"/>
            <a:ext cx="196596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Изъятие</a:t>
            </a:r>
            <a:endParaRPr sz="920"/>
          </a:p>
        </p:txBody>
      </p:sp>
      <p:sp>
        <p:nvSpPr>
          <p:cNvPr id="21" name="Text 19">
            <a:extLst>
              <a:ext uri="{FF2B5EF4-FFF2-40B4-BE49-F238E27FC236}">
                <a16:creationId xmlns:a16="http://schemas.microsoft.com/office/drawing/2014/main" id="{EEB3EF06-C057-4CC4-9C4A-00ED30E0A5F6}"/>
              </a:ext>
            </a:extLst>
          </p:cNvPr>
          <p:cNvSpPr>
            <a:spLocks noGrp="1"/>
          </p:cNvSpPr>
          <p:nvPr/>
        </p:nvSpPr>
        <p:spPr>
          <a:xfrm>
            <a:off x="2743200" y="3355848"/>
            <a:ext cx="283464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позволяет реализовать проект КРТ</a:t>
            </a:r>
            <a:endParaRPr sz="860"/>
          </a:p>
        </p:txBody>
      </p:sp>
      <p:sp>
        <p:nvSpPr>
          <p:cNvPr id="22" name="Shape 20">
            <a:extLst>
              <a:ext uri="{FF2B5EF4-FFF2-40B4-BE49-F238E27FC236}">
                <a16:creationId xmlns:a16="http://schemas.microsoft.com/office/drawing/2014/main" id="{B2B22079-494E-4D67-B938-9802B96F8361}"/>
              </a:ext>
            </a:extLst>
          </p:cNvPr>
          <p:cNvSpPr>
            <a:spLocks noGrp="1"/>
          </p:cNvSpPr>
          <p:nvPr/>
        </p:nvSpPr>
        <p:spPr>
          <a:xfrm>
            <a:off x="685800" y="3858768"/>
            <a:ext cx="489204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Text 21">
            <a:extLst>
              <a:ext uri="{FF2B5EF4-FFF2-40B4-BE49-F238E27FC236}">
                <a16:creationId xmlns:a16="http://schemas.microsoft.com/office/drawing/2014/main" id="{BE1CADEA-60C0-4CEE-8592-E1D15EC27ED8}"/>
              </a:ext>
            </a:extLst>
          </p:cNvPr>
          <p:cNvSpPr>
            <a:spLocks noGrp="1"/>
          </p:cNvSpPr>
          <p:nvPr/>
        </p:nvSpPr>
        <p:spPr>
          <a:xfrm>
            <a:off x="6236208" y="3383280"/>
            <a:ext cx="187452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Срок выплаты</a:t>
            </a:r>
            <a:endParaRPr sz="920"/>
          </a:p>
        </p:txBody>
      </p:sp>
      <p:sp>
        <p:nvSpPr>
          <p:cNvPr id="24" name="Text 22">
            <a:extLst>
              <a:ext uri="{FF2B5EF4-FFF2-40B4-BE49-F238E27FC236}">
                <a16:creationId xmlns:a16="http://schemas.microsoft.com/office/drawing/2014/main" id="{F79DDFAA-23D3-4EC5-8BE3-5C6CBF0960EE}"/>
              </a:ext>
            </a:extLst>
          </p:cNvPr>
          <p:cNvSpPr>
            <a:spLocks noGrp="1"/>
          </p:cNvSpPr>
          <p:nvPr/>
        </p:nvSpPr>
        <p:spPr>
          <a:xfrm>
            <a:off x="8266176" y="3355848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влияет на реальную равноценность</a:t>
            </a:r>
            <a:endParaRPr sz="860"/>
          </a:p>
        </p:txBody>
      </p:sp>
      <p:sp>
        <p:nvSpPr>
          <p:cNvPr id="25" name="Shape 23">
            <a:extLst>
              <a:ext uri="{FF2B5EF4-FFF2-40B4-BE49-F238E27FC236}">
                <a16:creationId xmlns:a16="http://schemas.microsoft.com/office/drawing/2014/main" id="{7EB20B5D-3054-4D84-89D6-95413A4CEA63}"/>
              </a:ext>
            </a:extLst>
          </p:cNvPr>
          <p:cNvSpPr>
            <a:spLocks noGrp="1"/>
          </p:cNvSpPr>
          <p:nvPr/>
        </p:nvSpPr>
        <p:spPr>
          <a:xfrm>
            <a:off x="6236208" y="3858768"/>
            <a:ext cx="507492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Text 24">
            <a:extLst>
              <a:ext uri="{FF2B5EF4-FFF2-40B4-BE49-F238E27FC236}">
                <a16:creationId xmlns:a16="http://schemas.microsoft.com/office/drawing/2014/main" id="{3899E2F4-6CD8-43B1-8D62-D4BC2F018503}"/>
              </a:ext>
            </a:extLst>
          </p:cNvPr>
          <p:cNvSpPr>
            <a:spLocks noGrp="1"/>
          </p:cNvSpPr>
          <p:nvPr/>
        </p:nvSpPr>
        <p:spPr>
          <a:xfrm>
            <a:off x="685800" y="4059936"/>
            <a:ext cx="196596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Свобода города</a:t>
            </a:r>
            <a:endParaRPr sz="920"/>
          </a:p>
        </p:txBody>
      </p:sp>
      <p:sp>
        <p:nvSpPr>
          <p:cNvPr id="27" name="Text 25">
            <a:extLst>
              <a:ext uri="{FF2B5EF4-FFF2-40B4-BE49-F238E27FC236}">
                <a16:creationId xmlns:a16="http://schemas.microsoft.com/office/drawing/2014/main" id="{BAF1903E-D691-4DD0-A731-928266740115}"/>
              </a:ext>
            </a:extLst>
          </p:cNvPr>
          <p:cNvSpPr>
            <a:spLocks noGrp="1"/>
          </p:cNvSpPr>
          <p:nvPr/>
        </p:nvSpPr>
        <p:spPr>
          <a:xfrm>
            <a:off x="2743200" y="4032504"/>
            <a:ext cx="283464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заканчивается там, где начинается чужой риск</a:t>
            </a:r>
            <a:endParaRPr sz="860"/>
          </a:p>
        </p:txBody>
      </p:sp>
      <p:sp>
        <p:nvSpPr>
          <p:cNvPr id="28" name="Shape 26">
            <a:extLst>
              <a:ext uri="{FF2B5EF4-FFF2-40B4-BE49-F238E27FC236}">
                <a16:creationId xmlns:a16="http://schemas.microsoft.com/office/drawing/2014/main" id="{FC5B80CF-2DC7-4F19-A6D0-70A0DCFAEE52}"/>
              </a:ext>
            </a:extLst>
          </p:cNvPr>
          <p:cNvSpPr>
            <a:spLocks noGrp="1"/>
          </p:cNvSpPr>
          <p:nvPr/>
        </p:nvSpPr>
        <p:spPr>
          <a:xfrm>
            <a:off x="685800" y="4535424"/>
            <a:ext cx="489204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9" name="Text 27">
            <a:extLst>
              <a:ext uri="{FF2B5EF4-FFF2-40B4-BE49-F238E27FC236}">
                <a16:creationId xmlns:a16="http://schemas.microsoft.com/office/drawing/2014/main" id="{8088FD8B-715D-489D-AF2D-6A903D9B8EC4}"/>
              </a:ext>
            </a:extLst>
          </p:cNvPr>
          <p:cNvSpPr>
            <a:spLocks noGrp="1"/>
          </p:cNvSpPr>
          <p:nvPr/>
        </p:nvSpPr>
        <p:spPr>
          <a:xfrm>
            <a:off x="6236208" y="4059936"/>
            <a:ext cx="1874520" cy="219456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920" b="1">
                <a:solidFill>
                  <a:srgbClr val="071E33"/>
                </a:solidFill>
                <a:latin typeface="Aptos"/>
                <a:ea typeface="Aptos"/>
                <a:cs typeface="Aptos"/>
              </a:rPr>
              <a:t>Встречность</a:t>
            </a:r>
            <a:endParaRPr sz="920"/>
          </a:p>
        </p:txBody>
      </p:sp>
      <p:sp>
        <p:nvSpPr>
          <p:cNvPr id="30" name="Text 28">
            <a:extLst>
              <a:ext uri="{FF2B5EF4-FFF2-40B4-BE49-F238E27FC236}">
                <a16:creationId xmlns:a16="http://schemas.microsoft.com/office/drawing/2014/main" id="{5E835F37-685E-4D31-8E85-5D05BAD95F5E}"/>
              </a:ext>
            </a:extLst>
          </p:cNvPr>
          <p:cNvSpPr>
            <a:spLocks noGrp="1"/>
          </p:cNvSpPr>
          <p:nvPr/>
        </p:nvSpPr>
        <p:spPr>
          <a:xfrm>
            <a:off x="8266176" y="4032504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860">
                <a:solidFill>
                  <a:srgbClr val="111827"/>
                </a:solidFill>
                <a:latin typeface="Aptos"/>
                <a:ea typeface="Aptos"/>
                <a:cs typeface="Aptos"/>
              </a:rPr>
              <a:t>исключает одностороннее исполнение инвестора</a:t>
            </a:r>
            <a:endParaRPr sz="860"/>
          </a:p>
        </p:txBody>
      </p:sp>
      <p:sp>
        <p:nvSpPr>
          <p:cNvPr id="31" name="Shape 29">
            <a:extLst>
              <a:ext uri="{FF2B5EF4-FFF2-40B4-BE49-F238E27FC236}">
                <a16:creationId xmlns:a16="http://schemas.microsoft.com/office/drawing/2014/main" id="{1BFAE405-64F6-42B4-B577-99AB88780F96}"/>
              </a:ext>
            </a:extLst>
          </p:cNvPr>
          <p:cNvSpPr>
            <a:spLocks noGrp="1"/>
          </p:cNvSpPr>
          <p:nvPr/>
        </p:nvSpPr>
        <p:spPr>
          <a:xfrm>
            <a:off x="6236208" y="4535424"/>
            <a:ext cx="5074920" cy="0"/>
          </a:xfrm>
          <a:prstGeom prst="line">
            <a:avLst/>
          </a:prstGeom>
          <a:noFill/>
          <a:ln w="1016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2" name="Text 30">
            <a:extLst>
              <a:ext uri="{FF2B5EF4-FFF2-40B4-BE49-F238E27FC236}">
                <a16:creationId xmlns:a16="http://schemas.microsoft.com/office/drawing/2014/main" id="{17108B1F-D472-450D-B3E6-BAB4FA806B5E}"/>
              </a:ext>
            </a:extLst>
          </p:cNvPr>
          <p:cNvSpPr>
            <a:spLocks noGrp="1"/>
          </p:cNvSpPr>
          <p:nvPr/>
        </p:nvSpPr>
        <p:spPr>
          <a:xfrm>
            <a:off x="777240" y="5257800"/>
            <a:ext cx="1463040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  <a:defRPr>
                <a:solidFill>
                  <a:srgbClr val="007832"/>
                </a:solidFill>
              </a:defRPr>
            </a:pPr>
            <a:r>
              <a:rPr sz="87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Итог</a:t>
            </a:r>
            <a:endParaRPr sz="870"/>
          </a:p>
        </p:txBody>
      </p:sp>
      <p:sp>
        <p:nvSpPr>
          <p:cNvPr id="33" name="Text 31">
            <a:extLst>
              <a:ext uri="{FF2B5EF4-FFF2-40B4-BE49-F238E27FC236}">
                <a16:creationId xmlns:a16="http://schemas.microsoft.com/office/drawing/2014/main" id="{75ECE73A-A047-4068-810C-E05790B1BEF8}"/>
              </a:ext>
            </a:extLst>
          </p:cNvPr>
          <p:cNvSpPr>
            <a:spLocks noGrp="1"/>
          </p:cNvSpPr>
          <p:nvPr/>
        </p:nvSpPr>
        <p:spPr>
          <a:xfrm>
            <a:off x="2514600" y="5175504"/>
            <a:ext cx="7498080" cy="438912"/>
          </a:xfrm>
          <a:prstGeom prst="rect">
            <a:avLst/>
          </a:prstGeom>
          <a:noFill/>
        </p:spPr>
        <p:txBody>
          <a:bodyPr wrap="square" lIns="0" tIns="0" rIns="0" bIns="0" anchor="ctr">
            <a:normAutofit fontScale="76800"/>
          </a:bodyPr>
          <a:lstStyle>
            <a:defPPr>
              <a:defRPr sz="1875"/>
            </a:defPPr>
          </a:lstStyle>
          <a:p>
            <a:pPr marL="0" indent="0">
              <a:buNone/>
            </a:pPr>
            <a:r>
              <a:rPr sz="1875" b="1">
                <a:solidFill>
                  <a:srgbClr val="071E33"/>
                </a:solidFill>
                <a:latin typeface="Aptos Display"/>
                <a:ea typeface="Aptos Display"/>
                <a:cs typeface="Aptos Display"/>
              </a:rPr>
              <a:t>Город может передумать. Но счет за это не должен автоматически уходить девелоперу.</a:t>
            </a:r>
            <a:endParaRPr sz="2200"/>
          </a:p>
        </p:txBody>
      </p:sp>
      <p:sp>
        <p:nvSpPr>
          <p:cNvPr id="34" name="Text 32">
            <a:extLst>
              <a:ext uri="{FF2B5EF4-FFF2-40B4-BE49-F238E27FC236}">
                <a16:creationId xmlns:a16="http://schemas.microsoft.com/office/drawing/2014/main" id="{3CF084CA-3994-4529-959C-3CAF62BD2813}"/>
              </a:ext>
            </a:extLst>
          </p:cNvPr>
          <p:cNvSpPr>
            <a:spLocks noGrp="1"/>
          </p:cNvSpPr>
          <p:nvPr/>
        </p:nvSpPr>
        <p:spPr>
          <a:xfrm>
            <a:off x="2514600" y="5696712"/>
            <a:ext cx="7498080" cy="256032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indent="0">
              <a:buNone/>
            </a:pPr>
            <a:r>
              <a:rPr sz="1080">
                <a:solidFill>
                  <a:srgbClr val="6B7280"/>
                </a:solidFill>
                <a:latin typeface="Aptos"/>
                <a:ea typeface="Aptos"/>
                <a:cs typeface="Aptos"/>
              </a:rPr>
              <a:t>Риск несет тот, кто принял решение, контролировал его исполнение и мог предотвратить последствия.</a:t>
            </a:r>
            <a:endParaRPr sz="1080"/>
          </a:p>
        </p:txBody>
      </p:sp>
      <p:sp>
        <p:nvSpPr>
          <p:cNvPr id="35" name="Text 33">
            <a:extLst>
              <a:ext uri="{FF2B5EF4-FFF2-40B4-BE49-F238E27FC236}">
                <a16:creationId xmlns:a16="http://schemas.microsoft.com/office/drawing/2014/main" id="{23A09F82-FA03-4015-88CB-B5AD7F0B3B8D}"/>
              </a:ext>
            </a:extLst>
          </p:cNvPr>
          <p:cNvSpPr>
            <a:spLocks noGrp="1"/>
          </p:cNvSpPr>
          <p:nvPr/>
        </p:nvSpPr>
        <p:spPr>
          <a:xfrm>
            <a:off x="502920" y="6199632"/>
            <a:ext cx="11064240" cy="146304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r>
              <a:rPr sz="550">
                <a:solidFill>
                  <a:srgbClr val="9AA3AF"/>
                </a:solidFill>
                <a:latin typeface="Aptos"/>
                <a:ea typeface="Aptos"/>
                <a:cs typeface="Aptos"/>
              </a:rPr>
              <a:t>Источники: московская практика КРТ 2025–2026; Обзор ВС от 19.11.2025; Постановление КС РФ № 36-П.</a:t>
            </a:r>
            <a:endParaRPr sz="550"/>
          </a:p>
        </p:txBody>
      </p:sp>
      <p:sp>
        <p:nvSpPr>
          <p:cNvPr id="36" name="Shape 34">
            <a:extLst>
              <a:ext uri="{FF2B5EF4-FFF2-40B4-BE49-F238E27FC236}">
                <a16:creationId xmlns:a16="http://schemas.microsoft.com/office/drawing/2014/main" id="{B2BDA65A-ABBB-451E-8CB3-BF3E2F2A4B16}"/>
              </a:ext>
            </a:extLst>
          </p:cNvPr>
          <p:cNvSpPr>
            <a:spLocks noGrp="1"/>
          </p:cNvSpPr>
          <p:nvPr/>
        </p:nvSpPr>
        <p:spPr>
          <a:xfrm>
            <a:off x="502920" y="6446520"/>
            <a:ext cx="11064240" cy="0"/>
          </a:xfrm>
          <a:prstGeom prst="line">
            <a:avLst/>
          </a:prstGeom>
          <a:noFill/>
          <a:ln w="8890">
            <a:solidFill>
              <a:srgbClr val="D7DDE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7" name="Text 35">
            <a:extLst>
              <a:ext uri="{FF2B5EF4-FFF2-40B4-BE49-F238E27FC236}">
                <a16:creationId xmlns:a16="http://schemas.microsoft.com/office/drawing/2014/main" id="{88CD6B03-4F0B-4BB9-804C-68CE31010F65}"/>
              </a:ext>
            </a:extLst>
          </p:cNvPr>
          <p:cNvSpPr>
            <a:spLocks noGrp="1"/>
          </p:cNvSpPr>
          <p:nvPr/>
        </p:nvSpPr>
        <p:spPr>
          <a:xfrm>
            <a:off x="502920" y="6510528"/>
            <a:ext cx="585216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>
              <a:buNone/>
            </a:pPr>
            <a:endParaRPr sz="660"/>
          </a:p>
        </p:txBody>
      </p:sp>
      <p:sp>
        <p:nvSpPr>
          <p:cNvPr id="38" name="Text 36">
            <a:extLst>
              <a:ext uri="{FF2B5EF4-FFF2-40B4-BE49-F238E27FC236}">
                <a16:creationId xmlns:a16="http://schemas.microsoft.com/office/drawing/2014/main" id="{891FA5E3-BA59-444D-AA7D-D0FA8410EE92}"/>
              </a:ext>
            </a:extLst>
          </p:cNvPr>
          <p:cNvSpPr>
            <a:spLocks noGrp="1"/>
          </p:cNvSpPr>
          <p:nvPr/>
        </p:nvSpPr>
        <p:spPr>
          <a:xfrm>
            <a:off x="11064240" y="6473952"/>
            <a:ext cx="502920" cy="20116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  <a:defRPr>
                <a:solidFill>
                  <a:srgbClr val="007832"/>
                </a:solidFill>
              </a:defRPr>
            </a:pPr>
            <a:r>
              <a:rPr sz="800" b="1">
                <a:solidFill>
                  <a:srgbClr val="007832"/>
                </a:solidFill>
                <a:latin typeface="Aptos"/>
                <a:ea typeface="Aptos"/>
                <a:cs typeface="Aptos"/>
              </a:rPr>
              <a:t>12</a:t>
            </a:r>
            <a:endParaRPr sz="800"/>
          </a:p>
        </p:txBody>
      </p:sp>
      <p:sp>
        <p:nvSpPr>
          <p:cNvPr id="39" name="Text 37">
            <a:extLst>
              <a:ext uri="{FF2B5EF4-FFF2-40B4-BE49-F238E27FC236}">
                <a16:creationId xmlns:a16="http://schemas.microsoft.com/office/drawing/2014/main" id="{DBB47A58-DC2C-477F-8C07-5EFCBD44F818}"/>
              </a:ext>
            </a:extLst>
          </p:cNvPr>
          <p:cNvSpPr>
            <a:spLocks noGrp="1"/>
          </p:cNvSpPr>
          <p:nvPr/>
        </p:nvSpPr>
        <p:spPr>
          <a:xfrm>
            <a:off x="6400800" y="6510528"/>
            <a:ext cx="4572000" cy="164592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marL="0" indent="0" algn="r">
              <a:buNone/>
            </a:pPr>
            <a:r>
              <a:rPr sz="570">
                <a:solidFill>
                  <a:srgbClr val="9AA3AF"/>
                </a:solidFill>
                <a:latin typeface="Aptos"/>
                <a:ea typeface="Aptos"/>
                <a:cs typeface="Aptos"/>
              </a:rPr>
              <a:t>КРТ: цена изменения правил</a:t>
            </a:r>
            <a:endParaRPr sz="570"/>
          </a:p>
        </p:txBody>
      </p:sp>
      <p:pic>
        <p:nvPicPr>
          <p:cNvPr id="79" name="Рисунок 78">
            <a:extLst>
              <a:ext uri="{FF2B5EF4-FFF2-40B4-BE49-F238E27FC236}">
                <a16:creationId xmlns:a16="http://schemas.microsoft.com/office/drawing/2014/main" id="{F5AC55DC-35B3-4152-9207-E311FD51C5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03459" y="6480810"/>
            <a:ext cx="1056197" cy="17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089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1168</Words>
  <Application>Microsoft Macintosh PowerPoint</Application>
  <DocSecurity>0</DocSecurity>
  <PresentationFormat>Широкоэкранный</PresentationFormat>
  <Paragraphs>265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Sergey Uchitel</cp:lastModifiedBy>
  <cp:revision>1</cp:revision>
  <dcterms:created xsi:type="dcterms:W3CDTF">2026-10-08T11:05:38Z</dcterms:created>
  <dcterms:modified xsi:type="dcterms:W3CDTF">2026-10-08T11:12:48Z</dcterms:modified>
</cp:coreProperties>
</file>