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8" r:id="rId3"/>
    <p:sldId id="258" r:id="rId4"/>
    <p:sldId id="287" r:id="rId5"/>
    <p:sldId id="270" r:id="rId6"/>
    <p:sldId id="271" r:id="rId7"/>
    <p:sldId id="272" r:id="rId8"/>
    <p:sldId id="273" r:id="rId9"/>
    <p:sldId id="275" r:id="rId10"/>
    <p:sldId id="276" r:id="rId11"/>
    <p:sldId id="286" r:id="rId12"/>
    <p:sldId id="282" r:id="rId13"/>
    <p:sldId id="283" r:id="rId14"/>
    <p:sldId id="285" r:id="rId15"/>
    <p:sldId id="278" r:id="rId16"/>
    <p:sldId id="257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F438F-BA06-4191-8BFF-95F5CC055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5EDE77-8C0E-47E1-B45F-5A7640667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71C8B-8916-4788-9C3E-DCAD41CE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F48C-4325-4BBB-8411-5918DB671F7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7480F3-582C-4FA1-844C-55F5AD27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1BF300-BE8C-4356-9B9C-4AF17993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0F2B-F9C7-4CF8-B8FF-6E7659F5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23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EA696-5D23-4FC1-B75B-BD10585E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0D1FE8-2B75-4D72-B889-C6E66DC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86A216-3057-4555-AF57-F20C8C98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F48C-4325-4BBB-8411-5918DB671F7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A594B-8164-4F3D-901A-2878DE51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1DC54-5784-4551-A91B-62C08DA9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0F2B-F9C7-4CF8-B8FF-6E7659F5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0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07F74B-2AD6-4DEB-982A-6484D1DED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914A66-37AB-48C7-99E8-8BDF585D0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0A7882-C151-4BBA-BB99-26AABF672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F48C-4325-4BBB-8411-5918DB671F7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08EE9-FC46-4174-9B38-107327D1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4D2063-F379-48A5-8928-2AB2B59B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0F2B-F9C7-4CF8-B8FF-6E7659F5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9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BFB29-F9B9-4C03-8972-4606CB57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03C19E-AEB4-436D-94B3-3DF0DF61A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31E441-2E24-4A0B-8B73-17A784B7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F48C-4325-4BBB-8411-5918DB671F7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CEF2EB-12FF-4090-B373-E5C7320B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0C4B22-EE8D-4207-B54E-99C5C1F2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0F2B-F9C7-4CF8-B8FF-6E7659F5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A906A-0E6F-482C-BFC5-9DEADEEF3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EC2C6-557C-419C-85CF-8050BB624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BB268-AB56-4696-9CDD-057B7735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F48C-4325-4BBB-8411-5918DB671F7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420639-D395-41F3-B671-9CA48274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9FAE80-B600-493B-9A43-DBEC9E31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0F2B-F9C7-4CF8-B8FF-6E7659F5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0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42DF7-1259-4FEB-A8E0-CB5CA0FC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99656-CBCB-4757-B074-F2823C44D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AC3C66-A240-4145-A4B7-F3E7C226A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44ACF4-47EC-4091-832A-2ED2C1E6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F48C-4325-4BBB-8411-5918DB671F7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4F977B-820F-4047-B6AC-00D543AF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18D2F4-7941-447E-81CA-06B49E18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0F2B-F9C7-4CF8-B8FF-6E7659F5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4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2FFF5-D63D-4403-91A8-EEDCAACF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87A4FF-2E96-46C7-A0AD-23FA63BEA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206365-B82A-4191-BDDC-65477F6AA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B8A9FC-FFC0-4D3A-8C55-4EC8FC548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24C2A9-67D5-4514-9CB6-39E5D6DFC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074A31-CE59-42C9-B8DE-4C24F9A4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F48C-4325-4BBB-8411-5918DB671F7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57109D-E264-43E1-A70B-DF8E86AE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48B7B0-6B84-46B1-BCA9-01D87227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0F2B-F9C7-4CF8-B8FF-6E7659F5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DAC2C-F5EB-4490-B91C-A8AD0D95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E7C873-6151-475E-8226-5A201297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F48C-4325-4BBB-8411-5918DB671F7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2D3DC5-8952-487A-9504-6F4846A0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1B62EC-5013-4D8E-AAD1-B298EA62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0F2B-F9C7-4CF8-B8FF-6E7659F5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1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608DAE-F69C-4F16-B42C-90F7AA9A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F48C-4325-4BBB-8411-5918DB671F7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00124D-6DF6-4EA5-8840-125753AD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FF6CE9-70EC-4F6F-B281-62EB1380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0F2B-F9C7-4CF8-B8FF-6E7659F5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5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E58ED-BF78-4E29-90A3-6752F857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35B4FB-773A-4471-B4A5-D26B4BFF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9F2DA-37CB-4BB8-8A51-B1E86C99A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F8CEE2-3150-4AFD-8BDA-D3036A77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F48C-4325-4BBB-8411-5918DB671F7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08828D-03CF-4B02-941D-BC45B2E5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C8C5D1-CA60-4EF5-8C4C-21138764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0F2B-F9C7-4CF8-B8FF-6E7659F5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8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D7135-8AEB-41A1-A2D0-F2F7E6B6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F16935-A45C-4986-9EBA-A93C820B0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F0739A-3EEC-43EE-BB9E-70A74C0A7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26590A-3A3B-4DD1-83C9-8C93383F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F48C-4325-4BBB-8411-5918DB671F7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F3F44C-B533-4730-A614-54C04F32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DE8B3F-3E20-4678-91E5-1613EB92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0F2B-F9C7-4CF8-B8FF-6E7659F5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2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ED57D-9D3A-4A0C-BEDD-13651AE6C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DF18D-BA4E-418B-B3C0-992FCECF9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A897D4-B410-4917-A2A0-E36223B6F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F48C-4325-4BBB-8411-5918DB671F7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C25A8-E2DA-46D4-923E-E0C030A20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BC289-EB5E-4BA9-A3B0-6B730B4D8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50F2B-F9C7-4CF8-B8FF-6E7659F5F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0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9.jp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video" Target="../media/media1.mp4"/><Relationship Id="rId7" Type="http://schemas.openxmlformats.org/officeDocument/2006/relationships/image" Target="../media/image11.png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10.jp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video" Target="../media/media1.mp4"/><Relationship Id="rId7" Type="http://schemas.openxmlformats.org/officeDocument/2006/relationships/image" Target="../media/image14.jpg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image" Target="../media/image13.jp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50F3FFC-A96D-41F3-A38D-EC5B8EDFE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63" y="-603682"/>
            <a:ext cx="12473126" cy="83170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72EAAE-D1B1-4834-9826-F37E30E847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0" y="-18865"/>
            <a:ext cx="12168841" cy="68957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7844C0-7CC1-40AE-90FA-6126293202D4}"/>
              </a:ext>
            </a:extLst>
          </p:cNvPr>
          <p:cNvSpPr txBox="1"/>
          <p:nvPr/>
        </p:nvSpPr>
        <p:spPr>
          <a:xfrm>
            <a:off x="467631" y="386843"/>
            <a:ext cx="13466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bg1">
                    <a:lumMod val="95000"/>
                  </a:schemeClr>
                </a:solidFill>
              </a:rPr>
              <a:t>                           | </a:t>
            </a:r>
            <a:r>
              <a:rPr lang="ru-RU" sz="1400" cap="all" dirty="0">
                <a:solidFill>
                  <a:schemeClr val="bg1">
                    <a:lumMod val="95000"/>
                  </a:schemeClr>
                </a:solidFill>
                <a:highlight>
                  <a:srgbClr val="000000"/>
                </a:highlight>
              </a:rPr>
              <a:t>преимущества |клиенты и конкуренты |  рынок |бизнес-модель и инвестиции| команда | контакты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3306DC-8204-4205-BAF3-7F954A21276F}"/>
              </a:ext>
            </a:extLst>
          </p:cNvPr>
          <p:cNvSpPr txBox="1"/>
          <p:nvPr/>
        </p:nvSpPr>
        <p:spPr>
          <a:xfrm>
            <a:off x="930329" y="4076956"/>
            <a:ext cx="4285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highlight>
                  <a:srgbClr val="000000"/>
                </a:highlight>
                <a:latin typeface="HelveticaNeueCyr" panose="02000506020000020004" pitchFamily="2" charset="-52"/>
              </a:rPr>
              <a:t>REPLASTIC</a:t>
            </a:r>
            <a:endParaRPr lang="ru-RU" sz="5400" b="1" dirty="0">
              <a:solidFill>
                <a:schemeClr val="bg1"/>
              </a:solidFill>
              <a:highlight>
                <a:srgbClr val="000000"/>
              </a:highlight>
              <a:latin typeface="HelveticaNeueCyr" panose="02000506020000020004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9EF4C2-0955-4855-A6D2-93D0735CA8E4}"/>
              </a:ext>
            </a:extLst>
          </p:cNvPr>
          <p:cNvSpPr txBox="1"/>
          <p:nvPr/>
        </p:nvSpPr>
        <p:spPr>
          <a:xfrm>
            <a:off x="930329" y="5000286"/>
            <a:ext cx="5581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kern="1500" cap="all" spc="80" dirty="0">
                <a:solidFill>
                  <a:schemeClr val="bg1"/>
                </a:solidFill>
                <a:highlight>
                  <a:srgbClr val="000000"/>
                </a:highlight>
              </a:rPr>
              <a:t>сеть </a:t>
            </a:r>
            <a:r>
              <a:rPr lang="ru-RU" kern="1500" cap="all" spc="80" dirty="0" err="1">
                <a:solidFill>
                  <a:schemeClr val="bg1"/>
                </a:solidFill>
                <a:highlight>
                  <a:srgbClr val="000000"/>
                </a:highlight>
              </a:rPr>
              <a:t>smart</a:t>
            </a:r>
            <a:r>
              <a:rPr lang="ru-RU" kern="1500" cap="all" spc="80" dirty="0">
                <a:solidFill>
                  <a:schemeClr val="bg1"/>
                </a:solidFill>
                <a:highlight>
                  <a:srgbClr val="000000"/>
                </a:highlight>
              </a:rPr>
              <a:t> производств по эко-переработке </a:t>
            </a:r>
          </a:p>
          <a:p>
            <a:r>
              <a:rPr lang="ru-RU" kern="1500" cap="all" spc="80" dirty="0">
                <a:solidFill>
                  <a:schemeClr val="bg1"/>
                </a:solidFill>
                <a:highlight>
                  <a:srgbClr val="000000"/>
                </a:highlight>
              </a:rPr>
              <a:t>отходов пластика</a:t>
            </a:r>
            <a:endParaRPr lang="ru-RU" sz="1050" kern="1500" cap="all" spc="8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669905-E2E9-474C-A5E2-80259250F9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53" b="72059" l="9153" r="84897">
                        <a14:foregroundMark x1="20366" y1="46324" x2="20366" y2="46324"/>
                        <a14:foregroundMark x1="32494" y1="48529" x2="32494" y2="48529"/>
                        <a14:foregroundMark x1="40275" y1="50735" x2="40275" y2="50735"/>
                        <a14:foregroundMark x1="50801" y1="48529" x2="50801" y2="48529"/>
                        <a14:foregroundMark x1="64302" y1="50735" x2="64302" y2="50735"/>
                        <a14:foregroundMark x1="72082" y1="50735" x2="72082" y2="50735"/>
                        <a14:foregroundMark x1="77117" y1="59559" x2="77117" y2="59559"/>
                        <a14:foregroundMark x1="84897" y1="61765" x2="84897" y2="6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7965" b="19342"/>
          <a:stretch/>
        </p:blipFill>
        <p:spPr>
          <a:xfrm>
            <a:off x="467631" y="386843"/>
            <a:ext cx="1197566" cy="32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3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8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49BC30DF-0F74-4943-9705-4EC6C21EC48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3992" y="3699357"/>
            <a:ext cx="3411984" cy="19192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9E2E5-0B23-4C7A-9FFA-0C13C6545BD5}"/>
              </a:ext>
            </a:extLst>
          </p:cNvPr>
          <p:cNvSpPr txBox="1"/>
          <p:nvPr/>
        </p:nvSpPr>
        <p:spPr>
          <a:xfrm>
            <a:off x="792833" y="1795354"/>
            <a:ext cx="751115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cap="all" spc="230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к 2030 году </a:t>
            </a:r>
          </a:p>
          <a:p>
            <a:r>
              <a:rPr lang="ru-RU" cap="all" spc="230" dirty="0">
                <a:latin typeface="TeXGyreAdventor" panose="00000500000000000000" pitchFamily="50" charset="-52"/>
              </a:rPr>
              <a:t>производители всех  первичных пластиковых изделий</a:t>
            </a:r>
            <a:r>
              <a:rPr lang="ru-RU" sz="2800" cap="all" spc="230" dirty="0">
                <a:solidFill>
                  <a:schemeClr val="tx1">
                    <a:lumMod val="95000"/>
                    <a:lumOff val="5000"/>
                  </a:schemeClr>
                </a:solidFill>
                <a:latin typeface="TeXGyreAdventor" panose="00000500000000000000" pitchFamily="50" charset="-52"/>
              </a:rPr>
              <a:t> </a:t>
            </a:r>
            <a:r>
              <a:rPr lang="ru-RU" sz="2800" cap="all" spc="230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будут обязаны </a:t>
            </a:r>
            <a:r>
              <a:rPr lang="ru-RU" sz="2400" cap="all" spc="230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включать </a:t>
            </a:r>
          </a:p>
          <a:p>
            <a:r>
              <a:rPr lang="ru-RU" sz="2400" cap="all" spc="230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в производственный цикл </a:t>
            </a:r>
            <a:r>
              <a:rPr lang="ru-RU" sz="3600" cap="all" spc="230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30% вторичного сырья</a:t>
            </a:r>
            <a:endParaRPr lang="ru-RU" sz="2800" cap="all" spc="230" dirty="0">
              <a:solidFill>
                <a:schemeClr val="bg2">
                  <a:lumMod val="50000"/>
                </a:schemeClr>
              </a:solidFill>
              <a:latin typeface="TeXGyreAdventor" panose="00000500000000000000" pitchFamily="50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5430F0-1ABE-4AA8-AA48-1F866E94FE46}"/>
              </a:ext>
            </a:extLst>
          </p:cNvPr>
          <p:cNvSpPr txBox="1"/>
          <p:nvPr/>
        </p:nvSpPr>
        <p:spPr>
          <a:xfrm>
            <a:off x="467631" y="386843"/>
            <a:ext cx="13466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bg1"/>
                </a:solidFill>
              </a:rPr>
              <a:t>про </a:t>
            </a:r>
            <a:r>
              <a:rPr lang="en-US" sz="1400" cap="all" dirty="0">
                <a:solidFill>
                  <a:schemeClr val="bg1"/>
                </a:solidFill>
              </a:rPr>
              <a:t>replastic</a:t>
            </a:r>
            <a:r>
              <a:rPr lang="ru-RU" sz="1400" cap="all" dirty="0">
                <a:solidFill>
                  <a:schemeClr val="bg1"/>
                </a:solidFill>
              </a:rPr>
              <a:t> 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| преимущества |</a:t>
            </a:r>
            <a:r>
              <a:rPr lang="ru-RU" sz="1400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клиенты и конкуренты 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|  рынок |бизнес-модель и инвестиции| команда | контакты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A774AD-EF30-41E0-9BCF-DA81E13871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65" b="19342"/>
          <a:stretch/>
        </p:blipFill>
        <p:spPr>
          <a:xfrm>
            <a:off x="567172" y="394737"/>
            <a:ext cx="1128463" cy="3077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006ABD-6124-4983-8D96-DCA78B4D282B}"/>
              </a:ext>
            </a:extLst>
          </p:cNvPr>
          <p:cNvSpPr txBox="1"/>
          <p:nvPr/>
        </p:nvSpPr>
        <p:spPr>
          <a:xfrm>
            <a:off x="8152331" y="1365991"/>
            <a:ext cx="377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elveticaNeueCyr" panose="02000506020000020004" pitchFamily="2" charset="-52"/>
              </a:rPr>
              <a:t>REPLASTIC</a:t>
            </a:r>
            <a:endParaRPr lang="ru-RU" sz="4800" b="1" dirty="0">
              <a:latin typeface="HelveticaNeueCyr" panose="02000506020000020004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2FBE6F-DDB0-40FA-914F-30A18929BC06}"/>
              </a:ext>
            </a:extLst>
          </p:cNvPr>
          <p:cNvSpPr txBox="1"/>
          <p:nvPr/>
        </p:nvSpPr>
        <p:spPr>
          <a:xfrm>
            <a:off x="8076854" y="2029626"/>
            <a:ext cx="3682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spc="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900" kern="1500" cap="all" spc="80" dirty="0">
                <a:solidFill>
                  <a:schemeClr val="bg2">
                    <a:lumMod val="25000"/>
                  </a:schemeClr>
                </a:solidFill>
              </a:rPr>
              <a:t>| 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сеть </a:t>
            </a:r>
            <a:r>
              <a:rPr lang="ru-RU" sz="700" kern="1500" cap="all" spc="80" dirty="0" err="1">
                <a:solidFill>
                  <a:schemeClr val="bg2">
                    <a:lumMod val="25000"/>
                  </a:schemeClr>
                </a:solidFill>
              </a:rPr>
              <a:t>smart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 производств по эко-переработке отходов пластика</a:t>
            </a:r>
            <a:endParaRPr lang="ru-RU" sz="800" kern="1500" cap="all" spc="8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5755A-D008-4DBC-8701-93D011435889}"/>
              </a:ext>
            </a:extLst>
          </p:cNvPr>
          <p:cNvSpPr txBox="1"/>
          <p:nvPr/>
        </p:nvSpPr>
        <p:spPr>
          <a:xfrm>
            <a:off x="9332593" y="6067799"/>
            <a:ext cx="285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000000"/>
                </a:solidFill>
                <a:effectLst/>
                <a:highlight>
                  <a:srgbClr val="BFDE14"/>
                </a:highlight>
                <a:latin typeface="Source Code Pro Black" panose="020B0809030403020204" pitchFamily="49" charset="0"/>
              </a:rPr>
              <a:t>www.replastic.store</a:t>
            </a:r>
            <a:endParaRPr lang="ru-RU" sz="1600" cap="all" dirty="0">
              <a:solidFill>
                <a:srgbClr val="000000"/>
              </a:solidFill>
              <a:effectLst/>
              <a:highlight>
                <a:srgbClr val="BFDE14"/>
              </a:highlight>
              <a:latin typeface="YACgEZ1cb1Q 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96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238DBC-50C0-4B2B-8B95-8102BBFB28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9"/>
          <a:stretch/>
        </p:blipFill>
        <p:spPr>
          <a:xfrm>
            <a:off x="5864263" y="2304495"/>
            <a:ext cx="5864203" cy="27897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7370D7-F1EB-4AFF-8F0D-C9FDBDE7B838}"/>
              </a:ext>
            </a:extLst>
          </p:cNvPr>
          <p:cNvSpPr txBox="1"/>
          <p:nvPr/>
        </p:nvSpPr>
        <p:spPr>
          <a:xfrm>
            <a:off x="467631" y="386843"/>
            <a:ext cx="13466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bg1">
                    <a:lumMod val="65000"/>
                  </a:schemeClr>
                </a:solidFill>
              </a:rPr>
              <a:t>про </a:t>
            </a:r>
            <a:r>
              <a:rPr lang="en-US" sz="1400" cap="all" dirty="0">
                <a:solidFill>
                  <a:schemeClr val="bg1">
                    <a:lumMod val="65000"/>
                  </a:schemeClr>
                </a:solidFill>
              </a:rPr>
              <a:t>replastic</a:t>
            </a:r>
            <a:r>
              <a:rPr lang="ru-RU" sz="1400" cap="all" dirty="0">
                <a:solidFill>
                  <a:schemeClr val="bg1">
                    <a:lumMod val="65000"/>
                  </a:schemeClr>
                </a:solidFill>
              </a:rPr>
              <a:t> | 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преимущества |клиенты и конкуренты |  </a:t>
            </a:r>
            <a:r>
              <a:rPr lang="ru-RU" sz="1400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рынок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 |бизнес-модель и инвестиции| команда | контакты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AF277C-5D1A-4942-8130-E7333CFEA4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65" b="19342"/>
          <a:stretch/>
        </p:blipFill>
        <p:spPr>
          <a:xfrm>
            <a:off x="567172" y="394737"/>
            <a:ext cx="1128463" cy="307777"/>
          </a:xfrm>
          <a:prstGeom prst="rect">
            <a:avLst/>
          </a:prstGeom>
        </p:spPr>
      </p:pic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5910F3DF-471C-4516-9D14-8FB2D718B0AE}"/>
              </a:ext>
            </a:extLst>
          </p:cNvPr>
          <p:cNvSpPr/>
          <p:nvPr/>
        </p:nvSpPr>
        <p:spPr>
          <a:xfrm>
            <a:off x="812142" y="990023"/>
            <a:ext cx="5418667" cy="5418667"/>
          </a:xfrm>
          <a:custGeom>
            <a:avLst/>
            <a:gdLst>
              <a:gd name="connsiteX0" fmla="*/ 0 w 5418667"/>
              <a:gd name="connsiteY0" fmla="*/ 2709334 h 5418667"/>
              <a:gd name="connsiteX1" fmla="*/ 2709334 w 5418667"/>
              <a:gd name="connsiteY1" fmla="*/ 0 h 5418667"/>
              <a:gd name="connsiteX2" fmla="*/ 5418668 w 5418667"/>
              <a:gd name="connsiteY2" fmla="*/ 2709334 h 5418667"/>
              <a:gd name="connsiteX3" fmla="*/ 2709334 w 5418667"/>
              <a:gd name="connsiteY3" fmla="*/ 5418668 h 5418667"/>
              <a:gd name="connsiteX4" fmla="*/ 0 w 5418667"/>
              <a:gd name="connsiteY4" fmla="*/ 2709334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67" h="5418667">
                <a:moveTo>
                  <a:pt x="0" y="2709334"/>
                </a:moveTo>
                <a:cubicBezTo>
                  <a:pt x="0" y="1213010"/>
                  <a:pt x="1213010" y="0"/>
                  <a:pt x="2709334" y="0"/>
                </a:cubicBezTo>
                <a:cubicBezTo>
                  <a:pt x="4205658" y="0"/>
                  <a:pt x="5418668" y="1213010"/>
                  <a:pt x="5418668" y="2709334"/>
                </a:cubicBezTo>
                <a:cubicBezTo>
                  <a:pt x="5418668" y="4205658"/>
                  <a:pt x="4205658" y="5418668"/>
                  <a:pt x="2709334" y="5418668"/>
                </a:cubicBezTo>
                <a:cubicBezTo>
                  <a:pt x="1213010" y="5418668"/>
                  <a:pt x="0" y="4205658"/>
                  <a:pt x="0" y="2709334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3109" tIns="441621" rIns="1933110" bIns="450562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b="1" kern="1200" dirty="0">
                <a:highlight>
                  <a:srgbClr val="BFDE14"/>
                </a:highlight>
                <a:latin typeface="TeXGyreAdventor" panose="00000500000000000000" pitchFamily="50" charset="-52"/>
              </a:rPr>
              <a:t>128 </a:t>
            </a:r>
            <a:r>
              <a:rPr lang="ru-RU" sz="2400" b="1" kern="1200" dirty="0" err="1">
                <a:highlight>
                  <a:srgbClr val="BFDE14"/>
                </a:highlight>
                <a:latin typeface="TeXGyreAdventor" panose="00000500000000000000" pitchFamily="50" charset="-52"/>
              </a:rPr>
              <a:t>млд</a:t>
            </a:r>
            <a:r>
              <a:rPr lang="en-US" sz="2400" b="1" kern="1200" dirty="0">
                <a:highlight>
                  <a:srgbClr val="BFDE14"/>
                </a:highlight>
                <a:latin typeface="TeXGyreAdventor" panose="00000500000000000000" pitchFamily="50" charset="-52"/>
              </a:rPr>
              <a:t>$</a:t>
            </a:r>
            <a:endParaRPr lang="ru-RU" sz="2400" b="1" kern="1200" dirty="0">
              <a:highlight>
                <a:srgbClr val="BFDE14"/>
              </a:highlight>
              <a:latin typeface="TeXGyreAdventor" panose="00000500000000000000" pitchFamily="50" charset="-52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5D9E1559-1BA5-43D9-B711-37ED34E8323E}"/>
              </a:ext>
            </a:extLst>
          </p:cNvPr>
          <p:cNvSpPr/>
          <p:nvPr/>
        </p:nvSpPr>
        <p:spPr>
          <a:xfrm>
            <a:off x="1473423" y="2346030"/>
            <a:ext cx="4096105" cy="4061318"/>
          </a:xfrm>
          <a:custGeom>
            <a:avLst/>
            <a:gdLst>
              <a:gd name="connsiteX0" fmla="*/ 0 w 4096105"/>
              <a:gd name="connsiteY0" fmla="*/ 2030659 h 4061318"/>
              <a:gd name="connsiteX1" fmla="*/ 2048053 w 4096105"/>
              <a:gd name="connsiteY1" fmla="*/ 0 h 4061318"/>
              <a:gd name="connsiteX2" fmla="*/ 4096106 w 4096105"/>
              <a:gd name="connsiteY2" fmla="*/ 2030659 h 4061318"/>
              <a:gd name="connsiteX3" fmla="*/ 2048053 w 4096105"/>
              <a:gd name="connsiteY3" fmla="*/ 4061318 h 4061318"/>
              <a:gd name="connsiteX4" fmla="*/ 0 w 4096105"/>
              <a:gd name="connsiteY4" fmla="*/ 2030659 h 406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6105" h="4061318">
                <a:moveTo>
                  <a:pt x="0" y="2030659"/>
                </a:moveTo>
                <a:cubicBezTo>
                  <a:pt x="0" y="909157"/>
                  <a:pt x="916945" y="0"/>
                  <a:pt x="2048053" y="0"/>
                </a:cubicBezTo>
                <a:cubicBezTo>
                  <a:pt x="3179161" y="0"/>
                  <a:pt x="4096106" y="909157"/>
                  <a:pt x="4096106" y="2030659"/>
                </a:cubicBezTo>
                <a:cubicBezTo>
                  <a:pt x="4096106" y="3152161"/>
                  <a:pt x="3179161" y="4061318"/>
                  <a:pt x="2048053" y="4061318"/>
                </a:cubicBezTo>
                <a:cubicBezTo>
                  <a:pt x="916945" y="4061318"/>
                  <a:pt x="0" y="3152161"/>
                  <a:pt x="0" y="2030659"/>
                </a:cubicBezTo>
                <a:close/>
              </a:path>
            </a:pathLst>
          </a:custGeom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2796" tIns="452969" rIns="1292796" bIns="3245124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kern="1200" dirty="0">
                <a:latin typeface="TeXGyreAdventor" panose="00000500000000000000" pitchFamily="50" charset="-52"/>
              </a:rPr>
              <a:t>20 </a:t>
            </a:r>
            <a:r>
              <a:rPr lang="ru-RU" sz="2800" kern="1200" dirty="0" err="1">
                <a:latin typeface="TeXGyreAdventor" panose="00000500000000000000" pitchFamily="50" charset="-52"/>
              </a:rPr>
              <a:t>млд</a:t>
            </a:r>
            <a:r>
              <a:rPr lang="en-US" sz="2800" kern="1200" dirty="0">
                <a:latin typeface="TeXGyreAdventor" panose="00000500000000000000" pitchFamily="50" charset="-52"/>
              </a:rPr>
              <a:t> </a:t>
            </a:r>
            <a:r>
              <a:rPr lang="ru-RU" sz="2800" b="0" i="0" kern="1200" dirty="0">
                <a:latin typeface="+mj-lt"/>
              </a:rPr>
              <a:t>₽</a:t>
            </a:r>
            <a:endParaRPr lang="ru-RU" sz="2800" b="0" kern="1200" dirty="0">
              <a:latin typeface="+mj-lt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97D4BDF9-5866-42C5-8C7A-BF22090E0F36}"/>
              </a:ext>
            </a:extLst>
          </p:cNvPr>
          <p:cNvSpPr/>
          <p:nvPr/>
        </p:nvSpPr>
        <p:spPr>
          <a:xfrm>
            <a:off x="2120642" y="3699356"/>
            <a:ext cx="2709333" cy="2709333"/>
          </a:xfrm>
          <a:custGeom>
            <a:avLst/>
            <a:gdLst>
              <a:gd name="connsiteX0" fmla="*/ 0 w 2709333"/>
              <a:gd name="connsiteY0" fmla="*/ 1354667 h 2709333"/>
              <a:gd name="connsiteX1" fmla="*/ 1354667 w 2709333"/>
              <a:gd name="connsiteY1" fmla="*/ 0 h 2709333"/>
              <a:gd name="connsiteX2" fmla="*/ 2709334 w 2709333"/>
              <a:gd name="connsiteY2" fmla="*/ 1354667 h 2709333"/>
              <a:gd name="connsiteX3" fmla="*/ 1354667 w 2709333"/>
              <a:gd name="connsiteY3" fmla="*/ 2709334 h 2709333"/>
              <a:gd name="connsiteX4" fmla="*/ 0 w 2709333"/>
              <a:gd name="connsiteY4" fmla="*/ 1354667 h 27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9333" h="2709333">
                <a:moveTo>
                  <a:pt x="0" y="1354667"/>
                </a:moveTo>
                <a:cubicBezTo>
                  <a:pt x="0" y="606505"/>
                  <a:pt x="606505" y="0"/>
                  <a:pt x="1354667" y="0"/>
                </a:cubicBezTo>
                <a:cubicBezTo>
                  <a:pt x="2102829" y="0"/>
                  <a:pt x="2709334" y="606505"/>
                  <a:pt x="2709334" y="1354667"/>
                </a:cubicBezTo>
                <a:cubicBezTo>
                  <a:pt x="2709334" y="2102829"/>
                  <a:pt x="2102829" y="2709334"/>
                  <a:pt x="1354667" y="2709334"/>
                </a:cubicBezTo>
                <a:cubicBezTo>
                  <a:pt x="606505" y="2709334"/>
                  <a:pt x="0" y="2102829"/>
                  <a:pt x="0" y="1354667"/>
                </a:cubicBezTo>
                <a:close/>
              </a:path>
            </a:pathLst>
          </a:custGeom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7460" tIns="848021" rIns="567461" bIns="84802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kern="1200" dirty="0">
                <a:highlight>
                  <a:srgbClr val="BFDE14"/>
                </a:highlight>
                <a:latin typeface="TeXGyreAdventor" panose="00000500000000000000" pitchFamily="50" charset="-52"/>
              </a:rPr>
              <a:t>1 </a:t>
            </a:r>
            <a:r>
              <a:rPr lang="ru-RU" sz="2400" kern="1200" dirty="0" err="1">
                <a:highlight>
                  <a:srgbClr val="BFDE14"/>
                </a:highlight>
                <a:latin typeface="TeXGyreAdventor" panose="00000500000000000000" pitchFamily="50" charset="-52"/>
              </a:rPr>
              <a:t>млд</a:t>
            </a:r>
            <a:r>
              <a:rPr lang="ru-RU" sz="2400" kern="1200" dirty="0">
                <a:highlight>
                  <a:srgbClr val="BFDE14"/>
                </a:highlight>
                <a:latin typeface="TeXGyreAdventor" panose="00000500000000000000" pitchFamily="50" charset="-52"/>
              </a:rPr>
              <a:t> </a:t>
            </a:r>
            <a:r>
              <a:rPr lang="ru-RU" sz="2400" b="0" i="0" kern="1200" dirty="0">
                <a:highlight>
                  <a:srgbClr val="BFDE14"/>
                </a:highlight>
                <a:latin typeface="+mj-lt"/>
              </a:rPr>
              <a:t>₽</a:t>
            </a:r>
            <a:endParaRPr lang="ru-RU" sz="2400" b="0" kern="1200" dirty="0">
              <a:highlight>
                <a:srgbClr val="BFDE14"/>
              </a:highlight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D46C6A-635E-4F7E-9F6A-2ACFB6755DD7}"/>
              </a:ext>
            </a:extLst>
          </p:cNvPr>
          <p:cNvSpPr txBox="1"/>
          <p:nvPr/>
        </p:nvSpPr>
        <p:spPr>
          <a:xfrm>
            <a:off x="1796750" y="3896754"/>
            <a:ext cx="377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elveticaNeueCyr" panose="02000506020000020004" pitchFamily="2" charset="-52"/>
              </a:rPr>
              <a:t>REPLASTIC</a:t>
            </a:r>
            <a:endParaRPr lang="ru-RU" sz="4800" b="1" dirty="0">
              <a:latin typeface="HelveticaNeueCyr" panose="02000506020000020004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45E9CF-47E3-490B-941B-CA6AD9FDC55E}"/>
              </a:ext>
            </a:extLst>
          </p:cNvPr>
          <p:cNvSpPr txBox="1"/>
          <p:nvPr/>
        </p:nvSpPr>
        <p:spPr>
          <a:xfrm>
            <a:off x="1721273" y="4560389"/>
            <a:ext cx="3682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spc="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900" kern="1500" cap="all" spc="80" dirty="0">
                <a:solidFill>
                  <a:schemeClr val="bg2">
                    <a:lumMod val="25000"/>
                  </a:schemeClr>
                </a:solidFill>
              </a:rPr>
              <a:t>| 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сеть </a:t>
            </a:r>
            <a:r>
              <a:rPr lang="ru-RU" sz="700" kern="1500" cap="all" spc="80" dirty="0" err="1">
                <a:solidFill>
                  <a:schemeClr val="bg2">
                    <a:lumMod val="25000"/>
                  </a:schemeClr>
                </a:solidFill>
              </a:rPr>
              <a:t>smart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 производств по эко-переработке отходов пластика</a:t>
            </a:r>
            <a:endParaRPr lang="ru-RU" sz="800" kern="1500" cap="all" spc="8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E356D-4444-4FA1-A87B-1E15799DA6BC}"/>
              </a:ext>
            </a:extLst>
          </p:cNvPr>
          <p:cNvSpPr txBox="1"/>
          <p:nvPr/>
        </p:nvSpPr>
        <p:spPr>
          <a:xfrm>
            <a:off x="9332593" y="6067799"/>
            <a:ext cx="285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000000"/>
                </a:solidFill>
                <a:effectLst/>
                <a:highlight>
                  <a:srgbClr val="BFDE14"/>
                </a:highlight>
                <a:latin typeface="Source Code Pro Black" panose="020B0809030403020204" pitchFamily="49" charset="0"/>
              </a:rPr>
              <a:t>www.replastic.store</a:t>
            </a:r>
            <a:endParaRPr lang="ru-RU" sz="1600" cap="all" dirty="0">
              <a:solidFill>
                <a:srgbClr val="000000"/>
              </a:solidFill>
              <a:effectLst/>
              <a:highlight>
                <a:srgbClr val="BFDE14"/>
              </a:highlight>
              <a:latin typeface="YACgEZ1cb1Q 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36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49BC30DF-0F74-4943-9705-4EC6C21EC48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3992" y="3699357"/>
            <a:ext cx="3411984" cy="1919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445017-9B09-4399-968B-36A205395AB8}"/>
              </a:ext>
            </a:extLst>
          </p:cNvPr>
          <p:cNvSpPr txBox="1"/>
          <p:nvPr/>
        </p:nvSpPr>
        <p:spPr>
          <a:xfrm>
            <a:off x="727876" y="2452862"/>
            <a:ext cx="71507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-переработанных отходов пластика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600 тонн 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-выручка от реализации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45 млн.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+mj-lt"/>
              </a:rPr>
              <a:t>₽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 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-производственные затраты (сырье,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эл.энергия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, аренда, ФОТ, логистика, налоги)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37 млн.руб </a:t>
            </a:r>
          </a:p>
          <a:p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BFDE14"/>
              </a:highlight>
              <a:latin typeface="TeXGyreAdventor" panose="00000500000000000000" pitchFamily="50" charset="-52"/>
            </a:endParaRP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Итого чистая прибыль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8 млн руб. в год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Рентабельность – 18%</a:t>
            </a:r>
          </a:p>
          <a:p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BFDE14"/>
              </a:highlight>
              <a:latin typeface="TeXGyreAdventor" panose="00000500000000000000" pitchFamily="50" charset="-52"/>
            </a:endParaRP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Инвестиции на открытие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5,3 млн.</a:t>
            </a:r>
          </a:p>
          <a:p>
            <a:endParaRPr lang="ru-RU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0A656-2FDD-4FD4-9D5A-B8F9D05F6EEF}"/>
              </a:ext>
            </a:extLst>
          </p:cNvPr>
          <p:cNvSpPr txBox="1"/>
          <p:nvPr/>
        </p:nvSpPr>
        <p:spPr>
          <a:xfrm>
            <a:off x="727876" y="1889895"/>
            <a:ext cx="338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1 ПРОИЗВОДСТВЕННЫЙ ЦЕХ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AE1BFD-4845-4705-A118-67859B48595C}"/>
              </a:ext>
            </a:extLst>
          </p:cNvPr>
          <p:cNvSpPr txBox="1"/>
          <p:nvPr/>
        </p:nvSpPr>
        <p:spPr>
          <a:xfrm>
            <a:off x="661594" y="1177973"/>
            <a:ext cx="3756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БИЗНЕС-МОДЕЛЬ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586B92B-FA1B-449F-A3D1-BECDA6725F1A}"/>
              </a:ext>
            </a:extLst>
          </p:cNvPr>
          <p:cNvSpPr txBox="1"/>
          <p:nvPr/>
        </p:nvSpPr>
        <p:spPr>
          <a:xfrm>
            <a:off x="467631" y="386843"/>
            <a:ext cx="13466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про </a:t>
            </a:r>
            <a:r>
              <a:rPr lang="en-US" sz="1400" cap="all" dirty="0">
                <a:solidFill>
                  <a:schemeClr val="bg1">
                    <a:lumMod val="75000"/>
                  </a:schemeClr>
                </a:solidFill>
              </a:rPr>
              <a:t>re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-US" sz="1400" cap="all" dirty="0">
                <a:solidFill>
                  <a:schemeClr val="bg1">
                    <a:lumMod val="75000"/>
                  </a:schemeClr>
                </a:solidFill>
              </a:rPr>
              <a:t>plastic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 | преимущества |клиенты и конкуренты |  рынок |</a:t>
            </a:r>
            <a:r>
              <a:rPr lang="ru-RU" sz="1400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бизнес-модель и инвестиции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| команда | контакты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3838BF-1706-404D-9C21-70D2BCEEE7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65" b="19342"/>
          <a:stretch/>
        </p:blipFill>
        <p:spPr>
          <a:xfrm>
            <a:off x="567172" y="394737"/>
            <a:ext cx="1128463" cy="30777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1D0236E-B8FC-436B-88C6-CBF8EFA48228}"/>
              </a:ext>
            </a:extLst>
          </p:cNvPr>
          <p:cNvSpPr txBox="1"/>
          <p:nvPr/>
        </p:nvSpPr>
        <p:spPr>
          <a:xfrm>
            <a:off x="8152331" y="1365991"/>
            <a:ext cx="377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elveticaNeueCyr" panose="02000506020000020004" pitchFamily="2" charset="-52"/>
              </a:rPr>
              <a:t>REPLASTIC</a:t>
            </a:r>
            <a:endParaRPr lang="ru-RU" sz="4800" b="1" dirty="0">
              <a:latin typeface="HelveticaNeueCyr" panose="02000506020000020004" pitchFamily="2" charset="-5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E88EDB-E5E3-47CE-BC62-B630ABB0F15A}"/>
              </a:ext>
            </a:extLst>
          </p:cNvPr>
          <p:cNvSpPr txBox="1"/>
          <p:nvPr/>
        </p:nvSpPr>
        <p:spPr>
          <a:xfrm>
            <a:off x="8076854" y="2029626"/>
            <a:ext cx="3682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spc="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900" kern="1500" cap="all" spc="80" dirty="0">
                <a:solidFill>
                  <a:schemeClr val="bg2">
                    <a:lumMod val="25000"/>
                  </a:schemeClr>
                </a:solidFill>
              </a:rPr>
              <a:t>| 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сеть </a:t>
            </a:r>
            <a:r>
              <a:rPr lang="ru-RU" sz="700" kern="1500" cap="all" spc="80" dirty="0" err="1">
                <a:solidFill>
                  <a:schemeClr val="bg2">
                    <a:lumMod val="25000"/>
                  </a:schemeClr>
                </a:solidFill>
              </a:rPr>
              <a:t>smart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 производств по эко-переработке отходов пластика</a:t>
            </a:r>
            <a:endParaRPr lang="ru-RU" sz="800" kern="1500" cap="all" spc="8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5C3A7-4CDD-4751-9BF1-9E5420C81D09}"/>
              </a:ext>
            </a:extLst>
          </p:cNvPr>
          <p:cNvSpPr txBox="1"/>
          <p:nvPr/>
        </p:nvSpPr>
        <p:spPr>
          <a:xfrm>
            <a:off x="9332593" y="6067799"/>
            <a:ext cx="285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000000"/>
                </a:solidFill>
                <a:effectLst/>
                <a:highlight>
                  <a:srgbClr val="BFDE14"/>
                </a:highlight>
                <a:latin typeface="Source Code Pro Black" panose="020B0809030403020204" pitchFamily="49" charset="0"/>
              </a:rPr>
              <a:t>www.replastic.store</a:t>
            </a:r>
            <a:endParaRPr lang="ru-RU" sz="1600" cap="all" dirty="0">
              <a:solidFill>
                <a:srgbClr val="000000"/>
              </a:solidFill>
              <a:effectLst/>
              <a:highlight>
                <a:srgbClr val="BFDE14"/>
              </a:highlight>
              <a:latin typeface="YACgEZ1cb1Q 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2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8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3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49BC30DF-0F74-4943-9705-4EC6C21EC48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3992" y="3699357"/>
            <a:ext cx="3411984" cy="1919241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ACAABF6-D870-470A-8F08-9C6453BE7A82}"/>
              </a:ext>
            </a:extLst>
          </p:cNvPr>
          <p:cNvCxnSpPr/>
          <p:nvPr/>
        </p:nvCxnSpPr>
        <p:spPr>
          <a:xfrm>
            <a:off x="1055598" y="5641569"/>
            <a:ext cx="713024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AEC7C4C-520D-4A9F-BBC5-D62EB6544DA9}"/>
              </a:ext>
            </a:extLst>
          </p:cNvPr>
          <p:cNvSpPr txBox="1"/>
          <p:nvPr/>
        </p:nvSpPr>
        <p:spPr>
          <a:xfrm>
            <a:off x="1463646" y="534529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2022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EFE06D-16DE-4F78-BC35-1C57CE3294D0}"/>
              </a:ext>
            </a:extLst>
          </p:cNvPr>
          <p:cNvSpPr txBox="1"/>
          <p:nvPr/>
        </p:nvSpPr>
        <p:spPr>
          <a:xfrm>
            <a:off x="1130743" y="6005440"/>
            <a:ext cx="1226618" cy="711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выручка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 </a:t>
            </a:r>
          </a:p>
          <a:p>
            <a:pPr algn="ctr">
              <a:lnSpc>
                <a:spcPts val="156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500 млн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₽</a:t>
            </a:r>
          </a:p>
          <a:p>
            <a:pPr algn="ctr">
              <a:lnSpc>
                <a:spcPts val="1560"/>
              </a:lnSpc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eXGyreAdventor" panose="00000500000000000000" pitchFamily="50" charset="-52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F7D88D-3157-47C5-941F-59663CC796BF}"/>
              </a:ext>
            </a:extLst>
          </p:cNvPr>
          <p:cNvSpPr txBox="1"/>
          <p:nvPr/>
        </p:nvSpPr>
        <p:spPr>
          <a:xfrm>
            <a:off x="890944" y="5710151"/>
            <a:ext cx="175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eXGyreAdventor" panose="00000500000000000000" pitchFamily="50" charset="-52"/>
              </a:rPr>
              <a:t>10 производств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445401-2C2B-48B0-AAC8-CC0B9ABAB3DB}"/>
              </a:ext>
            </a:extLst>
          </p:cNvPr>
          <p:cNvSpPr txBox="1"/>
          <p:nvPr/>
        </p:nvSpPr>
        <p:spPr>
          <a:xfrm>
            <a:off x="3481794" y="5336153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2023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BB887D-F940-4F90-9C73-AB30130FEA55}"/>
              </a:ext>
            </a:extLst>
          </p:cNvPr>
          <p:cNvSpPr txBox="1"/>
          <p:nvPr/>
        </p:nvSpPr>
        <p:spPr>
          <a:xfrm>
            <a:off x="3061349" y="5730020"/>
            <a:ext cx="175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eXGyreAdventor" panose="00000500000000000000" pitchFamily="50" charset="-52"/>
              </a:rPr>
              <a:t>14 производств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03C069-93C3-417B-954B-F0C43458EC7B}"/>
              </a:ext>
            </a:extLst>
          </p:cNvPr>
          <p:cNvSpPr txBox="1"/>
          <p:nvPr/>
        </p:nvSpPr>
        <p:spPr>
          <a:xfrm>
            <a:off x="4897053" y="5716962"/>
            <a:ext cx="175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eXGyreAdventor" panose="00000500000000000000" pitchFamily="50" charset="-52"/>
              </a:rPr>
              <a:t>17 производств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8FEA99-9446-488D-9AA4-93ED2149C2F5}"/>
              </a:ext>
            </a:extLst>
          </p:cNvPr>
          <p:cNvSpPr txBox="1"/>
          <p:nvPr/>
        </p:nvSpPr>
        <p:spPr>
          <a:xfrm>
            <a:off x="6670805" y="5730020"/>
            <a:ext cx="175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eXGyreAdventor" panose="00000500000000000000" pitchFamily="50" charset="-52"/>
              </a:rPr>
              <a:t>20 производств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AD6EDD-B22C-4DCB-A5EF-0CC01212DAA2}"/>
              </a:ext>
            </a:extLst>
          </p:cNvPr>
          <p:cNvSpPr txBox="1"/>
          <p:nvPr/>
        </p:nvSpPr>
        <p:spPr>
          <a:xfrm>
            <a:off x="7222518" y="5336153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2025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73A2A7-4565-45A3-B59D-ED34ED78FEE6}"/>
              </a:ext>
            </a:extLst>
          </p:cNvPr>
          <p:cNvSpPr txBox="1"/>
          <p:nvPr/>
        </p:nvSpPr>
        <p:spPr>
          <a:xfrm>
            <a:off x="5373254" y="534529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2024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8B9326-7C84-4682-9614-22E319C6F9C2}"/>
              </a:ext>
            </a:extLst>
          </p:cNvPr>
          <p:cNvSpPr txBox="1"/>
          <p:nvPr/>
        </p:nvSpPr>
        <p:spPr>
          <a:xfrm>
            <a:off x="2838462" y="6022758"/>
            <a:ext cx="2060639" cy="68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выручка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700 млн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₽</a:t>
            </a:r>
          </a:p>
          <a:p>
            <a:pPr algn="ctr">
              <a:lnSpc>
                <a:spcPts val="1500"/>
              </a:lnSpc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eXGyreAdventor" panose="00000500000000000000" pitchFamily="50" charset="-52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CF1A69-7E01-4517-88D2-24C9DB55C0F0}"/>
              </a:ext>
            </a:extLst>
          </p:cNvPr>
          <p:cNvSpPr txBox="1"/>
          <p:nvPr/>
        </p:nvSpPr>
        <p:spPr>
          <a:xfrm>
            <a:off x="4745843" y="6044487"/>
            <a:ext cx="2060639" cy="489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выручка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850 млн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₽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E57A65-2916-4CCF-A0D2-06912C02C0CA}"/>
              </a:ext>
            </a:extLst>
          </p:cNvPr>
          <p:cNvSpPr txBox="1"/>
          <p:nvPr/>
        </p:nvSpPr>
        <p:spPr>
          <a:xfrm>
            <a:off x="6479458" y="6037393"/>
            <a:ext cx="2060639" cy="498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выручка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1млд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₽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9486A76-3C1D-49D3-AF7A-E850CCAD5A64}"/>
              </a:ext>
            </a:extLst>
          </p:cNvPr>
          <p:cNvSpPr txBox="1"/>
          <p:nvPr/>
        </p:nvSpPr>
        <p:spPr>
          <a:xfrm>
            <a:off x="754999" y="1502215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СЕТЬ ИЗ 10 ПРОИЗВОДСТВ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586B92B-FA1B-449F-A3D1-BECDA6725F1A}"/>
              </a:ext>
            </a:extLst>
          </p:cNvPr>
          <p:cNvSpPr txBox="1"/>
          <p:nvPr/>
        </p:nvSpPr>
        <p:spPr>
          <a:xfrm>
            <a:off x="467631" y="386843"/>
            <a:ext cx="13466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про </a:t>
            </a:r>
            <a:r>
              <a:rPr lang="en-US" sz="1400" cap="all" dirty="0">
                <a:solidFill>
                  <a:schemeClr val="bg1">
                    <a:lumMod val="75000"/>
                  </a:schemeClr>
                </a:solidFill>
              </a:rPr>
              <a:t>re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-US" sz="1400" cap="all" dirty="0">
                <a:solidFill>
                  <a:schemeClr val="bg1">
                    <a:lumMod val="75000"/>
                  </a:schemeClr>
                </a:solidFill>
              </a:rPr>
              <a:t>plastic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 | преимущества |клиенты и конкуренты |  рынок |</a:t>
            </a:r>
            <a:r>
              <a:rPr lang="ru-RU" sz="1400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бизнес-модель и инвестиции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| команда | контакты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D0CCD5-A952-4C06-B392-B2B5F29ABD25}"/>
              </a:ext>
            </a:extLst>
          </p:cNvPr>
          <p:cNvSpPr txBox="1"/>
          <p:nvPr/>
        </p:nvSpPr>
        <p:spPr>
          <a:xfrm>
            <a:off x="729251" y="1026342"/>
            <a:ext cx="3756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БИЗНЕС-МОДЕЛЬ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083ED74-024B-49A6-89EC-0E0907CBAA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65" b="19342"/>
          <a:stretch/>
        </p:blipFill>
        <p:spPr>
          <a:xfrm>
            <a:off x="511514" y="385847"/>
            <a:ext cx="1197566" cy="32662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1BC5A06-E205-45B9-875F-18D3C8344AD3}"/>
              </a:ext>
            </a:extLst>
          </p:cNvPr>
          <p:cNvSpPr txBox="1"/>
          <p:nvPr/>
        </p:nvSpPr>
        <p:spPr>
          <a:xfrm>
            <a:off x="8152331" y="1365991"/>
            <a:ext cx="377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elveticaNeueCyr" panose="02000506020000020004" pitchFamily="2" charset="-52"/>
              </a:rPr>
              <a:t>REPLASTIC</a:t>
            </a:r>
            <a:endParaRPr lang="ru-RU" sz="4800" b="1" dirty="0">
              <a:latin typeface="HelveticaNeueCyr" panose="02000506020000020004" pitchFamily="2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49CF8A-7072-49BC-86D9-CC6ECCE2B4A0}"/>
              </a:ext>
            </a:extLst>
          </p:cNvPr>
          <p:cNvSpPr txBox="1"/>
          <p:nvPr/>
        </p:nvSpPr>
        <p:spPr>
          <a:xfrm>
            <a:off x="8076854" y="2029626"/>
            <a:ext cx="3682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spc="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900" kern="1500" cap="all" spc="80" dirty="0">
                <a:solidFill>
                  <a:schemeClr val="bg2">
                    <a:lumMod val="25000"/>
                  </a:schemeClr>
                </a:solidFill>
              </a:rPr>
              <a:t>| 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сеть </a:t>
            </a:r>
            <a:r>
              <a:rPr lang="ru-RU" sz="700" kern="1500" cap="all" spc="80" dirty="0" err="1">
                <a:solidFill>
                  <a:schemeClr val="bg2">
                    <a:lumMod val="25000"/>
                  </a:schemeClr>
                </a:solidFill>
              </a:rPr>
              <a:t>smart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 производств по эко-переработке отходов пластика</a:t>
            </a:r>
            <a:endParaRPr lang="ru-RU" sz="800" kern="1500" cap="all" spc="8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5219EF-215F-4346-AC4D-8EBF9F237BB6}"/>
              </a:ext>
            </a:extLst>
          </p:cNvPr>
          <p:cNvSpPr txBox="1"/>
          <p:nvPr/>
        </p:nvSpPr>
        <p:spPr>
          <a:xfrm>
            <a:off x="729251" y="2029626"/>
            <a:ext cx="713024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eXGyreAdventor" panose="00000500000000000000" pitchFamily="50" charset="-52"/>
              </a:rPr>
              <a:t>-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переработанных отходов пластика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6500тонн 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-выручка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500 млн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+mj-lt"/>
              </a:rPr>
              <a:t>₽</a:t>
            </a:r>
          </a:p>
          <a:p>
            <a:pPr lvl="0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-производственные расходы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390 млн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+mj-lt"/>
              </a:rPr>
              <a:t>₽</a:t>
            </a:r>
          </a:p>
          <a:p>
            <a:pPr lvl="0"/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BFDE14"/>
              </a:highlight>
              <a:latin typeface="TeXGyreAdventor" panose="00000500000000000000" pitchFamily="50" charset="-52"/>
            </a:endParaRP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Чистая прибыль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110 млн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+mj-lt"/>
              </a:rPr>
              <a:t>₽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 в год</a:t>
            </a:r>
          </a:p>
          <a:p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BFDE14"/>
              </a:highlight>
              <a:latin typeface="TeXGyreAdventor" panose="00000500000000000000" pitchFamily="50" charset="-52"/>
            </a:endParaRP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</a:rPr>
              <a:t>Инвестиции на открытие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53 млн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+mj-lt"/>
              </a:rPr>
              <a:t>₽</a:t>
            </a:r>
          </a:p>
          <a:p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eXGyreAdventor" panose="00000500000000000000" pitchFamily="50" charset="-52"/>
            </a:endParaRP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РЕНТАБЕЛЬНОСТЬ 22%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9E36D2-F038-4D8A-B01F-9110A18D0D09}"/>
              </a:ext>
            </a:extLst>
          </p:cNvPr>
          <p:cNvSpPr txBox="1"/>
          <p:nvPr/>
        </p:nvSpPr>
        <p:spPr>
          <a:xfrm>
            <a:off x="9332593" y="6067799"/>
            <a:ext cx="285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000000"/>
                </a:solidFill>
                <a:effectLst/>
                <a:highlight>
                  <a:srgbClr val="BFDE14"/>
                </a:highlight>
                <a:latin typeface="Source Code Pro Black" panose="020B0809030403020204" pitchFamily="49" charset="0"/>
              </a:rPr>
              <a:t>www.replastic.store</a:t>
            </a:r>
            <a:endParaRPr lang="ru-RU" sz="1600" cap="all" dirty="0">
              <a:solidFill>
                <a:srgbClr val="000000"/>
              </a:solidFill>
              <a:effectLst/>
              <a:highlight>
                <a:srgbClr val="BFDE14"/>
              </a:highlight>
              <a:latin typeface="YACgEZ1cb1Q 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3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8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8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8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8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8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8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8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3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8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8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8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8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6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8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8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8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908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9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1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6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49BC30DF-0F74-4943-9705-4EC6C21EC48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3992" y="3699357"/>
            <a:ext cx="3411984" cy="191924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15ECD6B-0B71-4900-B705-64D818E0D3BE}"/>
              </a:ext>
            </a:extLst>
          </p:cNvPr>
          <p:cNvSpPr txBox="1"/>
          <p:nvPr/>
        </p:nvSpPr>
        <p:spPr>
          <a:xfrm>
            <a:off x="794158" y="1575728"/>
            <a:ext cx="727564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Для запуска  </a:t>
            </a:r>
            <a:r>
              <a:rPr lang="ru-RU" sz="2000" b="0" i="0" u="none" strike="noStrike" cap="all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eXGyreAdventor" panose="00000500000000000000" pitchFamily="50" charset="-52"/>
              </a:rPr>
              <a:t>первых 10 эко-производств</a:t>
            </a:r>
            <a:r>
              <a:rPr lang="ru-RU" sz="20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, </a:t>
            </a:r>
          </a:p>
          <a:p>
            <a:r>
              <a:rPr lang="ru-RU" sz="20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мы привлекаем инвестиции </a:t>
            </a:r>
            <a:r>
              <a:rPr lang="ru-RU" sz="14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в размере  </a:t>
            </a:r>
            <a:r>
              <a:rPr lang="ru-RU" sz="12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 </a:t>
            </a:r>
            <a:r>
              <a:rPr lang="ru-RU" sz="28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BFDE14"/>
                </a:highlight>
                <a:latin typeface="TeXGyreAdventor" panose="00000500000000000000" pitchFamily="50" charset="-52"/>
              </a:rPr>
              <a:t>53 млн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</a:rPr>
              <a:t>₽ 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BFDE14"/>
              </a:highlight>
            </a:endParaRPr>
          </a:p>
          <a:p>
            <a:r>
              <a:rPr lang="ru-RU" sz="1600" cap="all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т.е. по </a:t>
            </a:r>
            <a:r>
              <a:rPr lang="ru-RU" sz="16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eXGyreAdventor" panose="00000500000000000000" pitchFamily="50" charset="-52"/>
              </a:rPr>
              <a:t>5,3 млн. на каждое отдельное производство</a:t>
            </a:r>
          </a:p>
          <a:p>
            <a:endParaRPr lang="ru-RU" sz="1600" b="0" i="0" u="none" strike="noStrike" cap="all" dirty="0">
              <a:solidFill>
                <a:schemeClr val="bg2">
                  <a:lumMod val="50000"/>
                </a:schemeClr>
              </a:solidFill>
              <a:effectLst/>
              <a:latin typeface="TeXGyreAdventor" panose="00000500000000000000" pitchFamily="50" charset="-52"/>
            </a:endParaRPr>
          </a:p>
          <a:p>
            <a:r>
              <a:rPr lang="ru-RU" sz="1600" cap="all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В результате мы достигнем выручку в </a:t>
            </a:r>
            <a:r>
              <a:rPr lang="ru-RU" sz="2400" cap="all" dirty="0">
                <a:solidFill>
                  <a:schemeClr val="bg2">
                    <a:lumMod val="50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500 млн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BFDE14"/>
                </a:highlight>
              </a:rPr>
              <a:t>₽ </a:t>
            </a:r>
            <a:endParaRPr lang="ru-RU" sz="2400" cap="all" dirty="0">
              <a:solidFill>
                <a:schemeClr val="bg2">
                  <a:lumMod val="50000"/>
                </a:schemeClr>
              </a:solidFill>
              <a:highlight>
                <a:srgbClr val="BFDE14"/>
              </a:highlight>
              <a:latin typeface="TeXGyreAdventor" panose="00000500000000000000" pitchFamily="50" charset="-52"/>
            </a:endParaRPr>
          </a:p>
          <a:p>
            <a:r>
              <a:rPr lang="ru-RU" sz="1600" cap="all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с рентабельностью </a:t>
            </a:r>
            <a:r>
              <a:rPr lang="ru-RU" sz="1600" cap="all" dirty="0">
                <a:solidFill>
                  <a:schemeClr val="bg2">
                    <a:lumMod val="50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22%</a:t>
            </a:r>
            <a:endParaRPr lang="ru-RU" sz="1600" cap="all" dirty="0">
              <a:solidFill>
                <a:schemeClr val="bg2">
                  <a:lumMod val="50000"/>
                </a:schemeClr>
              </a:solidFill>
              <a:latin typeface="TeXGyreAdventor" panose="00000500000000000000" pitchFamily="50" charset="-52"/>
            </a:endParaRPr>
          </a:p>
          <a:p>
            <a:endParaRPr lang="ru-RU" sz="1600" b="0" i="0" u="none" strike="noStrike" cap="all" dirty="0">
              <a:solidFill>
                <a:schemeClr val="bg2">
                  <a:lumMod val="50000"/>
                </a:schemeClr>
              </a:solidFill>
              <a:effectLst/>
              <a:latin typeface="TeXGyreAdventor" panose="00000500000000000000" pitchFamily="50" charset="-52"/>
            </a:endParaRPr>
          </a:p>
          <a:p>
            <a:r>
              <a:rPr lang="ru-RU" sz="16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eXGyreAdventor" panose="00000500000000000000" pitchFamily="50" charset="-52"/>
              </a:rPr>
              <a:t>Возврат инвестиций на </a:t>
            </a:r>
            <a:r>
              <a:rPr lang="ru-RU" sz="1600" cap="all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4-ый</a:t>
            </a:r>
            <a:r>
              <a:rPr lang="ru-RU" sz="16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eXGyreAdventor" panose="00000500000000000000" pitchFamily="50" charset="-52"/>
              </a:rPr>
              <a:t> год</a:t>
            </a:r>
          </a:p>
          <a:p>
            <a:r>
              <a:rPr lang="ru-RU" sz="1600" cap="all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 </a:t>
            </a:r>
          </a:p>
          <a:p>
            <a:r>
              <a:rPr lang="ru-RU" sz="24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Доля инвестора  </a:t>
            </a:r>
            <a:r>
              <a:rPr lang="ru-RU" sz="14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до</a:t>
            </a:r>
            <a:r>
              <a:rPr lang="ru-RU" sz="24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 </a:t>
            </a:r>
            <a:r>
              <a:rPr lang="ru-RU" sz="24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BFDE14"/>
                </a:highlight>
                <a:latin typeface="TeXGyreAdventor" panose="00000500000000000000" pitchFamily="50" charset="-52"/>
              </a:rPr>
              <a:t>10%</a:t>
            </a:r>
          </a:p>
          <a:p>
            <a:endParaRPr lang="ru-RU" sz="1600" cap="all" dirty="0">
              <a:solidFill>
                <a:schemeClr val="bg2">
                  <a:lumMod val="50000"/>
                </a:schemeClr>
              </a:solidFill>
              <a:latin typeface="TeXGyreAdventor" panose="00000500000000000000" pitchFamily="50" charset="-52"/>
            </a:endParaRPr>
          </a:p>
          <a:p>
            <a:endParaRPr lang="ru-RU" sz="1600" b="0" i="0" u="none" strike="noStrike" cap="all" dirty="0">
              <a:solidFill>
                <a:schemeClr val="bg2">
                  <a:lumMod val="50000"/>
                </a:schemeClr>
              </a:solidFill>
              <a:effectLst/>
              <a:latin typeface="TeXGyreAdventor" panose="00000500000000000000" pitchFamily="50" charset="-52"/>
            </a:endParaRPr>
          </a:p>
          <a:p>
            <a:endParaRPr lang="ru-RU" sz="1600" b="0" i="0" u="none" strike="noStrike" cap="all" dirty="0">
              <a:solidFill>
                <a:schemeClr val="bg2">
                  <a:lumMod val="50000"/>
                </a:schemeClr>
              </a:solidFill>
              <a:effectLst/>
              <a:latin typeface="TeXGyreAdventor" panose="00000500000000000000" pitchFamily="50" charset="-52"/>
            </a:endParaRPr>
          </a:p>
          <a:p>
            <a:r>
              <a:rPr lang="ru-RU" sz="16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Инвестиции пойдут на:</a:t>
            </a:r>
          </a:p>
          <a:p>
            <a:endParaRPr lang="ru-RU" sz="700" b="0" i="0" u="none" strike="noStrike" cap="all" dirty="0">
              <a:solidFill>
                <a:schemeClr val="bg2">
                  <a:lumMod val="50000"/>
                </a:schemeClr>
              </a:solidFill>
              <a:effectLst/>
              <a:latin typeface="TeXGyreAdventor" panose="00000500000000000000" pitchFamily="50" charset="-52"/>
            </a:endParaRPr>
          </a:p>
          <a:p>
            <a:r>
              <a:rPr lang="ru-RU" sz="1100" cap="all" dirty="0">
                <a:solidFill>
                  <a:schemeClr val="bg2">
                    <a:lumMod val="50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*</a:t>
            </a:r>
            <a:r>
              <a:rPr lang="ru-RU" sz="1100" cap="all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 Комплектацию производств Оборудованием – </a:t>
            </a: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30 млн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₽</a:t>
            </a:r>
            <a:endParaRPr lang="ru-RU" sz="1200" cap="all" dirty="0">
              <a:solidFill>
                <a:schemeClr val="bg2">
                  <a:lumMod val="50000"/>
                </a:schemeClr>
              </a:solidFill>
              <a:latin typeface="TeXGyreAdventor" panose="00000500000000000000" pitchFamily="50" charset="-52"/>
            </a:endParaRPr>
          </a:p>
          <a:p>
            <a:r>
              <a:rPr lang="ru-RU" sz="1100" cap="all" dirty="0">
                <a:solidFill>
                  <a:schemeClr val="bg2">
                    <a:lumMod val="50000"/>
                  </a:schemeClr>
                </a:solidFill>
                <a:highlight>
                  <a:srgbClr val="BFDE14"/>
                </a:highlight>
                <a:latin typeface="TeXGyreAdventor" panose="00000500000000000000" pitchFamily="50" charset="-52"/>
              </a:rPr>
              <a:t>*</a:t>
            </a:r>
            <a:r>
              <a:rPr lang="ru-RU" sz="1100" cap="all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 Закупку Сырья-</a:t>
            </a: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12 млн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₽</a:t>
            </a:r>
            <a:endParaRPr lang="ru-RU" sz="1200" cap="all" dirty="0">
              <a:solidFill>
                <a:schemeClr val="bg2">
                  <a:lumMod val="50000"/>
                </a:schemeClr>
              </a:solidFill>
              <a:latin typeface="TeXGyreAdventor" panose="00000500000000000000" pitchFamily="50" charset="-52"/>
            </a:endParaRPr>
          </a:p>
          <a:p>
            <a:r>
              <a:rPr lang="ru-RU" sz="11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BFDE14"/>
                </a:highlight>
                <a:latin typeface="TeXGyreAdventor" panose="00000500000000000000" pitchFamily="50" charset="-52"/>
              </a:rPr>
              <a:t>*</a:t>
            </a:r>
            <a:r>
              <a:rPr lang="ru-RU" sz="11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 Производственные расходы – </a:t>
            </a:r>
            <a:r>
              <a:rPr lang="ru-RU" sz="12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11 млн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₽</a:t>
            </a:r>
            <a:endParaRPr lang="ru-RU" sz="1200" b="0" i="0" u="none" strike="noStrike" cap="all" dirty="0">
              <a:solidFill>
                <a:schemeClr val="bg2">
                  <a:lumMod val="50000"/>
                </a:schemeClr>
              </a:solidFill>
              <a:effectLst/>
              <a:latin typeface="TeXGyreAdventor" panose="00000500000000000000" pitchFamily="50" charset="-5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586B92B-FA1B-449F-A3D1-BECDA6725F1A}"/>
              </a:ext>
            </a:extLst>
          </p:cNvPr>
          <p:cNvSpPr txBox="1"/>
          <p:nvPr/>
        </p:nvSpPr>
        <p:spPr>
          <a:xfrm>
            <a:off x="467631" y="386843"/>
            <a:ext cx="13466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bg1"/>
                </a:solidFill>
              </a:rPr>
              <a:t>про </a:t>
            </a:r>
            <a:r>
              <a:rPr lang="en-US" sz="1400" cap="all" dirty="0">
                <a:solidFill>
                  <a:schemeClr val="bg1"/>
                </a:solidFill>
              </a:rPr>
              <a:t>re</a:t>
            </a:r>
            <a:r>
              <a:rPr lang="ru-RU" sz="1400" cap="all" dirty="0">
                <a:solidFill>
                  <a:schemeClr val="bg1"/>
                </a:solidFill>
              </a:rPr>
              <a:t>:</a:t>
            </a:r>
            <a:r>
              <a:rPr lang="en-US" sz="1400" cap="all" dirty="0">
                <a:solidFill>
                  <a:schemeClr val="bg1"/>
                </a:solidFill>
              </a:rPr>
              <a:t>plastic</a:t>
            </a:r>
            <a:r>
              <a:rPr lang="ru-RU" sz="1400" cap="all" dirty="0">
                <a:solidFill>
                  <a:schemeClr val="bg1"/>
                </a:solidFill>
              </a:rPr>
              <a:t> 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| преимущества |клиенты и конкуренты |  рынок |</a:t>
            </a:r>
            <a:r>
              <a:rPr lang="ru-RU" sz="1400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бизнес-модель и инвестиции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| команда | контакты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49C7E2-9D1A-4AC1-B00D-8D1E3FEC98F1}"/>
              </a:ext>
            </a:extLst>
          </p:cNvPr>
          <p:cNvSpPr txBox="1"/>
          <p:nvPr/>
        </p:nvSpPr>
        <p:spPr>
          <a:xfrm>
            <a:off x="794158" y="1010642"/>
            <a:ext cx="198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ИНВЕСТИЦИИ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6C35B3A-C8F8-4677-A382-82E437A403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65" b="19342"/>
          <a:stretch/>
        </p:blipFill>
        <p:spPr>
          <a:xfrm>
            <a:off x="511514" y="385847"/>
            <a:ext cx="1197566" cy="32662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B4B3661-95F4-4AE8-8D26-ABDB8DE1F7EC}"/>
              </a:ext>
            </a:extLst>
          </p:cNvPr>
          <p:cNvSpPr txBox="1"/>
          <p:nvPr/>
        </p:nvSpPr>
        <p:spPr>
          <a:xfrm>
            <a:off x="8152331" y="1365991"/>
            <a:ext cx="377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elveticaNeueCyr" panose="02000506020000020004" pitchFamily="2" charset="-52"/>
              </a:rPr>
              <a:t>REPLASTIC</a:t>
            </a:r>
            <a:endParaRPr lang="ru-RU" sz="4800" b="1" dirty="0">
              <a:latin typeface="HelveticaNeueCyr" panose="02000506020000020004" pitchFamily="2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21E287-343A-48BF-A011-1D59C4D1E742}"/>
              </a:ext>
            </a:extLst>
          </p:cNvPr>
          <p:cNvSpPr txBox="1"/>
          <p:nvPr/>
        </p:nvSpPr>
        <p:spPr>
          <a:xfrm>
            <a:off x="8076854" y="2029626"/>
            <a:ext cx="3682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spc="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900" kern="1500" cap="all" spc="80" dirty="0">
                <a:solidFill>
                  <a:schemeClr val="bg2">
                    <a:lumMod val="25000"/>
                  </a:schemeClr>
                </a:solidFill>
              </a:rPr>
              <a:t>| 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сеть </a:t>
            </a:r>
            <a:r>
              <a:rPr lang="ru-RU" sz="700" kern="1500" cap="all" spc="80" dirty="0" err="1">
                <a:solidFill>
                  <a:schemeClr val="bg2">
                    <a:lumMod val="25000"/>
                  </a:schemeClr>
                </a:solidFill>
              </a:rPr>
              <a:t>smart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 производств по эко-переработке отходов пластика</a:t>
            </a:r>
            <a:endParaRPr lang="ru-RU" sz="800" kern="1500" cap="all" spc="8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237D0-5F50-42A1-846E-32B0ACDACB4E}"/>
              </a:ext>
            </a:extLst>
          </p:cNvPr>
          <p:cNvSpPr txBox="1"/>
          <p:nvPr/>
        </p:nvSpPr>
        <p:spPr>
          <a:xfrm>
            <a:off x="9332593" y="6067799"/>
            <a:ext cx="285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000000"/>
                </a:solidFill>
                <a:effectLst/>
                <a:highlight>
                  <a:srgbClr val="BFDE14"/>
                </a:highlight>
                <a:latin typeface="Source Code Pro Black" panose="020B0809030403020204" pitchFamily="49" charset="0"/>
              </a:rPr>
              <a:t>www.replastic.store</a:t>
            </a:r>
            <a:endParaRPr lang="ru-RU" sz="1600" cap="all" dirty="0">
              <a:solidFill>
                <a:srgbClr val="000000"/>
              </a:solidFill>
              <a:effectLst/>
              <a:highlight>
                <a:srgbClr val="BFDE14"/>
              </a:highlight>
              <a:latin typeface="YACgEZ1cb1Q 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3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00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00"/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4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49BC30DF-0F74-4943-9705-4EC6C21EC4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3992" y="3699357"/>
            <a:ext cx="3411984" cy="19192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16967D-BECC-47B4-96A7-57D8643696C6}"/>
              </a:ext>
            </a:extLst>
          </p:cNvPr>
          <p:cNvSpPr txBox="1"/>
          <p:nvPr/>
        </p:nvSpPr>
        <p:spPr>
          <a:xfrm>
            <a:off x="467631" y="386843"/>
            <a:ext cx="13466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про </a:t>
            </a:r>
            <a:r>
              <a:rPr lang="en-US" sz="1400" cap="all" dirty="0">
                <a:solidFill>
                  <a:schemeClr val="bg1">
                    <a:lumMod val="75000"/>
                  </a:schemeClr>
                </a:solidFill>
              </a:rPr>
              <a:t>re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-US" sz="1400" cap="all" dirty="0">
                <a:solidFill>
                  <a:schemeClr val="bg1">
                    <a:lumMod val="75000"/>
                  </a:schemeClr>
                </a:solidFill>
              </a:rPr>
              <a:t>plastic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 | преимущества |клиенты и конкуренты |  рынок |бизнес-модель и инвестиции| </a:t>
            </a:r>
            <a:r>
              <a:rPr lang="ru-RU" sz="1400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команда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 | контакты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04695F-16A6-407F-9CA4-45FD5E48F4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29"/>
          <a:stretch/>
        </p:blipFill>
        <p:spPr>
          <a:xfrm>
            <a:off x="4403642" y="4005059"/>
            <a:ext cx="1629604" cy="1613539"/>
          </a:xfrm>
          <a:prstGeom prst="ellipse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4FDCD93-824C-4FBE-A690-D570EE7255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17" t="19758" r="36337" b="43344"/>
          <a:stretch/>
        </p:blipFill>
        <p:spPr>
          <a:xfrm>
            <a:off x="4378735" y="2189863"/>
            <a:ext cx="1679418" cy="1613539"/>
          </a:xfrm>
          <a:prstGeom prst="ellipse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3D8EA83-7924-449A-A64E-D2ABBF7279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6550"/>
          <a:stretch/>
        </p:blipFill>
        <p:spPr>
          <a:xfrm>
            <a:off x="863768" y="1520033"/>
            <a:ext cx="1605229" cy="1689180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A4A115B-A824-4515-B008-E30CAD69CA58}"/>
              </a:ext>
            </a:extLst>
          </p:cNvPr>
          <p:cNvSpPr txBox="1"/>
          <p:nvPr/>
        </p:nvSpPr>
        <p:spPr>
          <a:xfrm>
            <a:off x="797221" y="3915557"/>
            <a:ext cx="3317925" cy="169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Команда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100+ профессионалов</a:t>
            </a:r>
            <a:r>
              <a:rPr lang="ru-RU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операторов линий грануляции, технических специалистов, менеджеров,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hr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ru-RU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монтажников-установщиков, службы обслуживания:  токарей, фрезеровщиков, сварщиков, электромонтажников, слесарей и т.д.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6EDA4D-3D13-4AE7-BF94-4B4A7E1A99D0}"/>
              </a:ext>
            </a:extLst>
          </p:cNvPr>
          <p:cNvSpPr txBox="1"/>
          <p:nvPr/>
        </p:nvSpPr>
        <p:spPr>
          <a:xfrm>
            <a:off x="6478212" y="4108230"/>
            <a:ext cx="1299099" cy="982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Сухарев Алексей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построение и развитие сети</a:t>
            </a:r>
            <a:endParaRPr lang="ru-RU" sz="7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ts val="1000"/>
              </a:lnSpc>
              <a:spcAft>
                <a:spcPts val="800"/>
              </a:spcAft>
            </a:pPr>
            <a:r>
              <a:rPr lang="ru-RU" sz="105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BFDE14"/>
                </a:highlight>
              </a:rPr>
              <a:t>более 15 лет в полимерной отрасли</a:t>
            </a:r>
            <a:endParaRPr lang="ru-RU" sz="1050" dirty="0">
              <a:solidFill>
                <a:schemeClr val="accent6">
                  <a:lumMod val="75000"/>
                </a:schemeClr>
              </a:solidFill>
              <a:effectLst/>
              <a:highlight>
                <a:srgbClr val="BFDE14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B71A95-AFC2-4F49-9238-9468BD3724A3}"/>
              </a:ext>
            </a:extLst>
          </p:cNvPr>
          <p:cNvSpPr txBox="1"/>
          <p:nvPr/>
        </p:nvSpPr>
        <p:spPr>
          <a:xfrm>
            <a:off x="2609266" y="1427783"/>
            <a:ext cx="1505881" cy="2051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Сухарева Татьяна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основатель/директор </a:t>
            </a:r>
            <a:r>
              <a:rPr lang="ru-RU" sz="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ООО «ЗАВОД ПОЛИМЕРНОГО МАШИНОСТРОЕНИЯ»</a:t>
            </a:r>
            <a:r>
              <a: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BFDE14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создание производства полного цикла с «0», выход на зарубежные рынка и организация ВЭД</a:t>
            </a:r>
            <a:endParaRPr lang="ru-RU" sz="1050" dirty="0">
              <a:solidFill>
                <a:schemeClr val="accent6">
                  <a:lumMod val="75000"/>
                </a:schemeClr>
              </a:solidFill>
              <a:effectLst/>
              <a:highlight>
                <a:srgbClr val="BFDE14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0735C9-7555-40A1-932E-089C267DFF07}"/>
              </a:ext>
            </a:extLst>
          </p:cNvPr>
          <p:cNvSpPr txBox="1"/>
          <p:nvPr/>
        </p:nvSpPr>
        <p:spPr>
          <a:xfrm>
            <a:off x="6478212" y="2275847"/>
            <a:ext cx="1553794" cy="1326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Яков Владимир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начальник производства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BFDE14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более 25 лет опыта работы начальником производственных участков</a:t>
            </a:r>
            <a:endParaRPr lang="ru-RU" sz="1050" dirty="0">
              <a:solidFill>
                <a:schemeClr val="accent6">
                  <a:lumMod val="75000"/>
                </a:schemeClr>
              </a:solidFill>
              <a:effectLst/>
              <a:highlight>
                <a:srgbClr val="BFDE14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736F1C-1223-4600-8FCF-CA7E8D9E5E8C}"/>
              </a:ext>
            </a:extLst>
          </p:cNvPr>
          <p:cNvSpPr txBox="1"/>
          <p:nvPr/>
        </p:nvSpPr>
        <p:spPr>
          <a:xfrm>
            <a:off x="4269202" y="1427783"/>
            <a:ext cx="8069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КОМАНДА ПРОЕКТА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489222-EE95-4C95-B585-C78EF64FB79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65" b="19342"/>
          <a:stretch/>
        </p:blipFill>
        <p:spPr>
          <a:xfrm>
            <a:off x="511514" y="385847"/>
            <a:ext cx="1197566" cy="32662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ED3ADFC-1F19-420A-8F35-1E2EF93EF0F6}"/>
              </a:ext>
            </a:extLst>
          </p:cNvPr>
          <p:cNvSpPr txBox="1"/>
          <p:nvPr/>
        </p:nvSpPr>
        <p:spPr>
          <a:xfrm>
            <a:off x="8152331" y="1365991"/>
            <a:ext cx="377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elveticaNeueCyr" panose="02000506020000020004" pitchFamily="2" charset="-52"/>
              </a:rPr>
              <a:t>REPLASTIC</a:t>
            </a:r>
            <a:endParaRPr lang="ru-RU" sz="4800" b="1" dirty="0">
              <a:latin typeface="HelveticaNeueCyr" panose="02000506020000020004" pitchFamily="2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6DB498-6F4A-4E8C-923D-98A7DCA99B5A}"/>
              </a:ext>
            </a:extLst>
          </p:cNvPr>
          <p:cNvSpPr txBox="1"/>
          <p:nvPr/>
        </p:nvSpPr>
        <p:spPr>
          <a:xfrm>
            <a:off x="8076854" y="2029626"/>
            <a:ext cx="3682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spc="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900" kern="1500" cap="all" spc="80" dirty="0">
                <a:solidFill>
                  <a:schemeClr val="bg2">
                    <a:lumMod val="25000"/>
                  </a:schemeClr>
                </a:solidFill>
              </a:rPr>
              <a:t>| 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сеть </a:t>
            </a:r>
            <a:r>
              <a:rPr lang="ru-RU" sz="700" kern="1500" cap="all" spc="80" dirty="0" err="1">
                <a:solidFill>
                  <a:schemeClr val="bg2">
                    <a:lumMod val="25000"/>
                  </a:schemeClr>
                </a:solidFill>
              </a:rPr>
              <a:t>smart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 производств по эко-переработке отходов пластика</a:t>
            </a:r>
            <a:endParaRPr lang="ru-RU" sz="800" kern="1500" cap="all" spc="8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406425-BE72-4BED-93FF-ED328D05667B}"/>
              </a:ext>
            </a:extLst>
          </p:cNvPr>
          <p:cNvSpPr txBox="1"/>
          <p:nvPr/>
        </p:nvSpPr>
        <p:spPr>
          <a:xfrm>
            <a:off x="9332593" y="6067799"/>
            <a:ext cx="285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000000"/>
                </a:solidFill>
                <a:effectLst/>
                <a:highlight>
                  <a:srgbClr val="BFDE14"/>
                </a:highlight>
                <a:latin typeface="Source Code Pro Black" panose="020B0809030403020204" pitchFamily="49" charset="0"/>
              </a:rPr>
              <a:t>www.replastic.store</a:t>
            </a:r>
            <a:endParaRPr lang="ru-RU" sz="1600" cap="all" dirty="0">
              <a:solidFill>
                <a:srgbClr val="000000"/>
              </a:solidFill>
              <a:effectLst/>
              <a:highlight>
                <a:srgbClr val="BFDE14"/>
              </a:highlight>
              <a:latin typeface="YACgEZ1cb1Q 0"/>
            </a:endParaRPr>
          </a:p>
        </p:txBody>
      </p:sp>
    </p:spTree>
    <p:extLst>
      <p:ext uri="{BB962C8B-B14F-4D97-AF65-F5344CB8AC3E}">
        <p14:creationId xmlns:p14="http://schemas.microsoft.com/office/powerpoint/2010/main" val="162747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AFE691-971B-4F84-B6F1-A1A0FD7EF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" r="16456" b="34279"/>
          <a:stretch/>
        </p:blipFill>
        <p:spPr>
          <a:xfrm>
            <a:off x="-1193955" y="0"/>
            <a:ext cx="1338595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94AEAE-2F0F-4654-8821-E8319B70CAC7}"/>
              </a:ext>
            </a:extLst>
          </p:cNvPr>
          <p:cNvSpPr txBox="1"/>
          <p:nvPr/>
        </p:nvSpPr>
        <p:spPr>
          <a:xfrm>
            <a:off x="600405" y="638045"/>
            <a:ext cx="549559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0" u="none" strike="noStrike" cap="all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$128 </a:t>
            </a:r>
            <a:endParaRPr lang="ru-RU" sz="8800" cap="all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ru-RU" sz="8800" b="1" i="0" u="none" strike="noStrike" cap="all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млрд</a:t>
            </a:r>
            <a:endParaRPr lang="ru-RU" sz="8800" cap="all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ru-RU" sz="2800" b="1" i="0" u="none" strike="noStrike" cap="all" dirty="0">
                <a:solidFill>
                  <a:srgbClr val="000000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пластиковые отходы должны стать не проблемой, а активом</a:t>
            </a:r>
            <a:endParaRPr lang="ru-RU" sz="2800" cap="all" dirty="0">
              <a:solidFill>
                <a:srgbClr val="000000"/>
              </a:solidFill>
              <a:effectLst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844C0-7CC1-40AE-90FA-6126293202D4}"/>
              </a:ext>
            </a:extLst>
          </p:cNvPr>
          <p:cNvSpPr txBox="1"/>
          <p:nvPr/>
        </p:nvSpPr>
        <p:spPr>
          <a:xfrm>
            <a:off x="467631" y="386843"/>
            <a:ext cx="13466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bg1">
                    <a:lumMod val="95000"/>
                  </a:schemeClr>
                </a:solidFill>
              </a:rPr>
              <a:t>                             | преимущества |клиенты и конкуренты |  рынок |бизнес-модель и инвестиции| команда | контакты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669905-E2E9-474C-A5E2-80259250F9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53" b="72059" l="9153" r="84897">
                        <a14:foregroundMark x1="20366" y1="46324" x2="20366" y2="46324"/>
                        <a14:foregroundMark x1="32494" y1="48529" x2="32494" y2="48529"/>
                        <a14:foregroundMark x1="40275" y1="50735" x2="40275" y2="50735"/>
                        <a14:foregroundMark x1="50801" y1="48529" x2="50801" y2="48529"/>
                        <a14:foregroundMark x1="64302" y1="50735" x2="64302" y2="50735"/>
                        <a14:foregroundMark x1="72082" y1="50735" x2="72082" y2="50735"/>
                        <a14:foregroundMark x1="77117" y1="59559" x2="77117" y2="59559"/>
                        <a14:foregroundMark x1="84897" y1="61765" x2="84897" y2="6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7965" b="19342"/>
          <a:stretch/>
        </p:blipFill>
        <p:spPr>
          <a:xfrm>
            <a:off x="467631" y="386843"/>
            <a:ext cx="1197566" cy="326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22BAF9-74D9-4B11-871F-318399E35CE0}"/>
              </a:ext>
            </a:extLst>
          </p:cNvPr>
          <p:cNvSpPr txBox="1"/>
          <p:nvPr/>
        </p:nvSpPr>
        <p:spPr>
          <a:xfrm>
            <a:off x="8152331" y="1365991"/>
            <a:ext cx="377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elveticaNeueCyr" panose="02000506020000020004" pitchFamily="2" charset="-52"/>
              </a:rPr>
              <a:t>REPLASTIC</a:t>
            </a:r>
            <a:endParaRPr lang="ru-RU" sz="4800" b="1" dirty="0">
              <a:latin typeface="HelveticaNeueCyr" panose="02000506020000020004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77920-9F51-44CA-9378-1B7ECC427682}"/>
              </a:ext>
            </a:extLst>
          </p:cNvPr>
          <p:cNvSpPr txBox="1"/>
          <p:nvPr/>
        </p:nvSpPr>
        <p:spPr>
          <a:xfrm>
            <a:off x="8076854" y="2029626"/>
            <a:ext cx="3682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spc="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900" kern="1500" cap="all" spc="80" dirty="0">
                <a:solidFill>
                  <a:schemeClr val="bg2">
                    <a:lumMod val="25000"/>
                  </a:schemeClr>
                </a:solidFill>
              </a:rPr>
              <a:t>| 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сеть </a:t>
            </a:r>
            <a:r>
              <a:rPr lang="ru-RU" sz="700" kern="1500" cap="all" spc="80" dirty="0" err="1">
                <a:solidFill>
                  <a:schemeClr val="bg2">
                    <a:lumMod val="25000"/>
                  </a:schemeClr>
                </a:solidFill>
              </a:rPr>
              <a:t>smart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 производств по эко-переработке отходов пластика</a:t>
            </a:r>
            <a:endParaRPr lang="ru-RU" sz="800" kern="1500" cap="all" spc="8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F6EDC-D4C7-4A75-84B9-27F0412E2014}"/>
              </a:ext>
            </a:extLst>
          </p:cNvPr>
          <p:cNvSpPr txBox="1"/>
          <p:nvPr/>
        </p:nvSpPr>
        <p:spPr>
          <a:xfrm>
            <a:off x="9332593" y="6067799"/>
            <a:ext cx="285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000000"/>
                </a:solidFill>
                <a:effectLst/>
                <a:highlight>
                  <a:srgbClr val="BFDE14"/>
                </a:highlight>
                <a:latin typeface="Source Code Pro Black" panose="020B0809030403020204" pitchFamily="49" charset="0"/>
              </a:rPr>
              <a:t>www.replastic.store</a:t>
            </a:r>
            <a:endParaRPr lang="ru-RU" sz="1600" cap="all" dirty="0">
              <a:solidFill>
                <a:srgbClr val="000000"/>
              </a:solidFill>
              <a:effectLst/>
              <a:highlight>
                <a:srgbClr val="BFDE14"/>
              </a:highlight>
              <a:latin typeface="YACgEZ1cb1Q 0"/>
            </a:endParaRPr>
          </a:p>
        </p:txBody>
      </p:sp>
    </p:spTree>
    <p:extLst>
      <p:ext uri="{BB962C8B-B14F-4D97-AF65-F5344CB8AC3E}">
        <p14:creationId xmlns:p14="http://schemas.microsoft.com/office/powerpoint/2010/main" val="379022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245888A-4871-47CC-B099-E74AF9728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65" b="19342"/>
          <a:stretch/>
        </p:blipFill>
        <p:spPr>
          <a:xfrm>
            <a:off x="511514" y="385847"/>
            <a:ext cx="1197566" cy="3266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60D3D7-530C-4AC2-8202-AA0CC7E4F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3"/>
          <a:stretch/>
        </p:blipFill>
        <p:spPr>
          <a:xfrm>
            <a:off x="0" y="-97481"/>
            <a:ext cx="12192000" cy="69554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858BE-D475-4B82-9CC4-7508A9651AD8}"/>
              </a:ext>
            </a:extLst>
          </p:cNvPr>
          <p:cNvSpPr txBox="1"/>
          <p:nvPr/>
        </p:nvSpPr>
        <p:spPr>
          <a:xfrm>
            <a:off x="467631" y="386843"/>
            <a:ext cx="13466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bg1">
                    <a:lumMod val="85000"/>
                  </a:schemeClr>
                </a:solidFill>
              </a:rPr>
              <a:t>                             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| преимущества |клиенты и конкуренты |  рынок |бизнес-модель и инвестиции| команда | </a:t>
            </a:r>
            <a:r>
              <a:rPr lang="ru-RU" sz="1400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контакты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08B24-7ABB-49F0-8AB2-C0BAE6708BCF}"/>
              </a:ext>
            </a:extLst>
          </p:cNvPr>
          <p:cNvSpPr txBox="1"/>
          <p:nvPr/>
        </p:nvSpPr>
        <p:spPr>
          <a:xfrm>
            <a:off x="7982270" y="1345165"/>
            <a:ext cx="377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elveticaNeueCyr" panose="02000506020000020004" pitchFamily="2" charset="-52"/>
              </a:rPr>
              <a:t>REPLASTIC</a:t>
            </a:r>
            <a:endParaRPr lang="ru-RU" sz="4800" b="1" dirty="0">
              <a:latin typeface="HelveticaNeueCyr" panose="02000506020000020004" pitchFamily="2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0AE4F6-794D-4A50-85EA-63B5F1DE7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604" y="3380259"/>
            <a:ext cx="2895851" cy="4938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B14276-1062-47DC-B09B-E0C990787E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97" y="2377431"/>
            <a:ext cx="3054366" cy="30543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C88561-72C5-4336-B7AC-6AA5858A6B9B}"/>
              </a:ext>
            </a:extLst>
          </p:cNvPr>
          <p:cNvSpPr txBox="1"/>
          <p:nvPr/>
        </p:nvSpPr>
        <p:spPr>
          <a:xfrm>
            <a:off x="7941371" y="2030575"/>
            <a:ext cx="3682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spc="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900" kern="1500" cap="all" spc="80" dirty="0">
                <a:solidFill>
                  <a:schemeClr val="bg2">
                    <a:lumMod val="25000"/>
                  </a:schemeClr>
                </a:solidFill>
              </a:rPr>
              <a:t>| 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сеть </a:t>
            </a:r>
            <a:r>
              <a:rPr lang="ru-RU" sz="700" kern="1500" cap="all" spc="80" dirty="0" err="1">
                <a:solidFill>
                  <a:schemeClr val="bg2">
                    <a:lumMod val="25000"/>
                  </a:schemeClr>
                </a:solidFill>
              </a:rPr>
              <a:t>smart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 производств по эко-переработке отходов пластика</a:t>
            </a:r>
            <a:endParaRPr lang="ru-RU" sz="800" kern="1500" cap="all" spc="8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C4D647-EC96-4656-BFA9-379F61D0E6FE}"/>
              </a:ext>
            </a:extLst>
          </p:cNvPr>
          <p:cNvSpPr txBox="1"/>
          <p:nvPr/>
        </p:nvSpPr>
        <p:spPr>
          <a:xfrm>
            <a:off x="4121424" y="5833516"/>
            <a:ext cx="285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000000"/>
                </a:solidFill>
                <a:effectLst/>
                <a:highlight>
                  <a:srgbClr val="BFDE14"/>
                </a:highlight>
                <a:latin typeface="Source Code Pro Black" panose="020B0809030403020204" pitchFamily="49" charset="0"/>
              </a:rPr>
              <a:t>www.replastic.store</a:t>
            </a:r>
            <a:endParaRPr lang="ru-RU" sz="1600" cap="all" dirty="0">
              <a:solidFill>
                <a:srgbClr val="000000"/>
              </a:solidFill>
              <a:effectLst/>
              <a:highlight>
                <a:srgbClr val="BFDE14"/>
              </a:highlight>
              <a:latin typeface="YACgEZ1cb1Q 0"/>
            </a:endParaRPr>
          </a:p>
        </p:txBody>
      </p:sp>
    </p:spTree>
    <p:extLst>
      <p:ext uri="{BB962C8B-B14F-4D97-AF65-F5344CB8AC3E}">
        <p14:creationId xmlns:p14="http://schemas.microsoft.com/office/powerpoint/2010/main" val="386049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333270-1B73-4B15-B4F1-00F672B20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" r="5820" b="15643"/>
          <a:stretch/>
        </p:blipFill>
        <p:spPr>
          <a:xfrm>
            <a:off x="0" y="0"/>
            <a:ext cx="12528000" cy="706041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9E1C3E-67C2-44D7-B0DF-F82D3363E0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0" y="-18865"/>
            <a:ext cx="12168841" cy="68957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BE4151-8F42-48C2-815C-203BFE3A64F9}"/>
              </a:ext>
            </a:extLst>
          </p:cNvPr>
          <p:cNvSpPr txBox="1"/>
          <p:nvPr/>
        </p:nvSpPr>
        <p:spPr>
          <a:xfrm>
            <a:off x="930329" y="4076956"/>
            <a:ext cx="4285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HelveticaNeueCyr" panose="02000506020000020004" pitchFamily="2" charset="-52"/>
              </a:rPr>
              <a:t>REPLASTIC</a:t>
            </a:r>
            <a:endParaRPr lang="ru-RU" sz="5400" b="1" dirty="0">
              <a:solidFill>
                <a:schemeClr val="bg1"/>
              </a:solidFill>
              <a:latin typeface="HelveticaNeueCyr" panose="02000506020000020004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648DDA-77E8-4163-9D18-67B3A10D5673}"/>
              </a:ext>
            </a:extLst>
          </p:cNvPr>
          <p:cNvSpPr txBox="1"/>
          <p:nvPr/>
        </p:nvSpPr>
        <p:spPr>
          <a:xfrm>
            <a:off x="930329" y="5000286"/>
            <a:ext cx="5581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kern="1500" cap="all" spc="80" dirty="0">
                <a:solidFill>
                  <a:schemeClr val="bg1"/>
                </a:solidFill>
              </a:rPr>
              <a:t>сеть </a:t>
            </a:r>
            <a:r>
              <a:rPr lang="ru-RU" kern="1500" cap="all" spc="80" dirty="0" err="1">
                <a:solidFill>
                  <a:schemeClr val="bg1"/>
                </a:solidFill>
              </a:rPr>
              <a:t>smart</a:t>
            </a:r>
            <a:r>
              <a:rPr lang="ru-RU" kern="1500" cap="all" spc="80" dirty="0">
                <a:solidFill>
                  <a:schemeClr val="bg1"/>
                </a:solidFill>
              </a:rPr>
              <a:t> производств по эко-переработке </a:t>
            </a:r>
          </a:p>
          <a:p>
            <a:r>
              <a:rPr lang="ru-RU" kern="1500" cap="all" spc="80" dirty="0">
                <a:solidFill>
                  <a:schemeClr val="bg1"/>
                </a:solidFill>
              </a:rPr>
              <a:t>отходов пластика</a:t>
            </a:r>
            <a:endParaRPr lang="ru-RU" sz="1050" kern="1500" cap="all" spc="8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8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B1BF4F-F083-41CE-95B5-25BCCE52F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7806"/>
          <a:stretch/>
        </p:blipFill>
        <p:spPr>
          <a:xfrm>
            <a:off x="0" y="-522971"/>
            <a:ext cx="12192000" cy="73809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617678-83BC-48E4-B623-802FA4BA05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0" y="-522971"/>
            <a:ext cx="12192001" cy="73809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BE4151-8F42-48C2-815C-203BFE3A64F9}"/>
              </a:ext>
            </a:extLst>
          </p:cNvPr>
          <p:cNvSpPr txBox="1"/>
          <p:nvPr/>
        </p:nvSpPr>
        <p:spPr>
          <a:xfrm>
            <a:off x="930329" y="4076956"/>
            <a:ext cx="4285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HelveticaNeueCyr" panose="02000506020000020004" pitchFamily="2" charset="-52"/>
              </a:rPr>
              <a:t>REPLASTIC</a:t>
            </a:r>
            <a:endParaRPr lang="ru-RU" sz="5400" b="1" dirty="0">
              <a:solidFill>
                <a:schemeClr val="bg1"/>
              </a:solidFill>
              <a:latin typeface="HelveticaNeueCyr" panose="02000506020000020004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648DDA-77E8-4163-9D18-67B3A10D5673}"/>
              </a:ext>
            </a:extLst>
          </p:cNvPr>
          <p:cNvSpPr txBox="1"/>
          <p:nvPr/>
        </p:nvSpPr>
        <p:spPr>
          <a:xfrm>
            <a:off x="930329" y="5000286"/>
            <a:ext cx="558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1500" cap="all" spc="80" dirty="0">
                <a:solidFill>
                  <a:schemeClr val="bg1"/>
                </a:solidFill>
              </a:rPr>
              <a:t>сеть </a:t>
            </a:r>
            <a:r>
              <a:rPr lang="ru-RU" kern="1500" cap="all" spc="80" dirty="0" err="1">
                <a:solidFill>
                  <a:schemeClr val="bg1"/>
                </a:solidFill>
              </a:rPr>
              <a:t>smart</a:t>
            </a:r>
            <a:r>
              <a:rPr lang="ru-RU" kern="1500" cap="all" spc="80" dirty="0">
                <a:solidFill>
                  <a:schemeClr val="bg1"/>
                </a:solidFill>
              </a:rPr>
              <a:t> производств по эко-переработке </a:t>
            </a:r>
          </a:p>
          <a:p>
            <a:r>
              <a:rPr lang="ru-RU" kern="1500" cap="all" spc="80" dirty="0">
                <a:solidFill>
                  <a:schemeClr val="bg1"/>
                </a:solidFill>
              </a:rPr>
              <a:t>отходов пластика</a:t>
            </a:r>
            <a:endParaRPr lang="ru-RU" sz="1050" kern="1500" cap="all" spc="8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98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614EC3-04E2-454B-BE54-A7363412EE35}"/>
              </a:ext>
            </a:extLst>
          </p:cNvPr>
          <p:cNvSpPr txBox="1"/>
          <p:nvPr/>
        </p:nvSpPr>
        <p:spPr>
          <a:xfrm>
            <a:off x="738439" y="1408928"/>
            <a:ext cx="1031426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  <a:ea typeface="Arimo" panose="020B0604020202020204" pitchFamily="34" charset="0"/>
                <a:cs typeface="Arimo" panose="020B0604020202020204" pitchFamily="34" charset="0"/>
              </a:rPr>
              <a:t>ЗАПУСК</a:t>
            </a:r>
            <a:r>
              <a:rPr lang="ru-RU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</a:p>
          <a:p>
            <a:r>
              <a:rPr lang="ru-RU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  <a:ea typeface="Arimo" panose="020B0604020202020204" pitchFamily="34" charset="0"/>
                <a:cs typeface="Arimo" panose="020B0604020202020204" pitchFamily="34" charset="0"/>
              </a:rPr>
              <a:t>В ЛЮБОЙ 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  <a:ea typeface="Arimo" panose="020B0604020202020204" pitchFamily="34" charset="0"/>
                <a:cs typeface="Arimo" panose="020B0604020202020204" pitchFamily="34" charset="0"/>
              </a:rPr>
              <a:t>ТОЧКЕ </a:t>
            </a:r>
          </a:p>
          <a:p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eXGyreAdventor" panose="00000500000000000000" pitchFamily="50" charset="-52"/>
                <a:ea typeface="Arimo" panose="020B0604020202020204" pitchFamily="34" charset="0"/>
                <a:cs typeface="Arimo" panose="020B0604020202020204" pitchFamily="34" charset="0"/>
              </a:rPr>
              <a:t>МИРА </a:t>
            </a:r>
            <a:endParaRPr lang="ru-RU" sz="6000" dirty="0">
              <a:solidFill>
                <a:schemeClr val="tx1">
                  <a:lumMod val="65000"/>
                  <a:lumOff val="35000"/>
                </a:schemeClr>
              </a:solidFill>
              <a:latin typeface="TeXGyreAdventor" panose="00000500000000000000" pitchFamily="50" charset="-52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    </a:t>
            </a:r>
            <a:r>
              <a:rPr lang="ru-RU" sz="4800" b="1" dirty="0">
                <a:solidFill>
                  <a:schemeClr val="bg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ЗА </a:t>
            </a:r>
            <a:r>
              <a:rPr lang="ru-RU" sz="7200" b="1" dirty="0">
                <a:solidFill>
                  <a:schemeClr val="bg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72</a:t>
            </a:r>
            <a:r>
              <a:rPr lang="ru-RU" sz="4800" b="1" dirty="0">
                <a:solidFill>
                  <a:schemeClr val="bg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ЧАСА</a:t>
            </a:r>
            <a:endParaRPr lang="ru-RU" sz="48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endParaRPr lang="ru-RU" sz="2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2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49BC30DF-0F74-4943-9705-4EC6C21EC48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3992" y="3699357"/>
            <a:ext cx="3411984" cy="19192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7CBA38-F769-41E3-97E7-8D07FCEC6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1023" y="-23951"/>
            <a:ext cx="4760977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11D87B-1CCC-49B8-A042-BF98661090AF}"/>
              </a:ext>
            </a:extLst>
          </p:cNvPr>
          <p:cNvSpPr txBox="1"/>
          <p:nvPr/>
        </p:nvSpPr>
        <p:spPr>
          <a:xfrm>
            <a:off x="467631" y="386843"/>
            <a:ext cx="13466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bg1"/>
                </a:solidFill>
              </a:rPr>
              <a:t>про </a:t>
            </a:r>
            <a:r>
              <a:rPr lang="en-US" sz="1400" cap="all" dirty="0">
                <a:solidFill>
                  <a:schemeClr val="bg1"/>
                </a:solidFill>
              </a:rPr>
              <a:t>replastic</a:t>
            </a:r>
            <a:r>
              <a:rPr lang="ru-RU" sz="1400" cap="all" dirty="0">
                <a:solidFill>
                  <a:schemeClr val="bg1"/>
                </a:solidFill>
              </a:rPr>
              <a:t> 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| </a:t>
            </a:r>
            <a:r>
              <a:rPr lang="ru-RU" sz="1400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преимущества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 |клиенты и конкуренты |  рынок |бизнес-модель и инвестиции| команда | контакты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0F4852-D0C2-4EF9-A340-68527904E7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65" b="19342"/>
          <a:stretch/>
        </p:blipFill>
        <p:spPr>
          <a:xfrm>
            <a:off x="567172" y="394737"/>
            <a:ext cx="1128463" cy="3077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47A703-1E90-485D-8D17-102189E382AC}"/>
              </a:ext>
            </a:extLst>
          </p:cNvPr>
          <p:cNvSpPr txBox="1"/>
          <p:nvPr/>
        </p:nvSpPr>
        <p:spPr>
          <a:xfrm>
            <a:off x="8152331" y="1365991"/>
            <a:ext cx="377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elveticaNeueCyr" panose="02000506020000020004" pitchFamily="2" charset="-52"/>
              </a:rPr>
              <a:t>REPLASTIC</a:t>
            </a:r>
            <a:endParaRPr lang="ru-RU" sz="4800" b="1" dirty="0">
              <a:latin typeface="HelveticaNeueCyr" panose="02000506020000020004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076675-120C-4512-9B7B-001245EA871F}"/>
              </a:ext>
            </a:extLst>
          </p:cNvPr>
          <p:cNvSpPr txBox="1"/>
          <p:nvPr/>
        </p:nvSpPr>
        <p:spPr>
          <a:xfrm>
            <a:off x="8076854" y="2029626"/>
            <a:ext cx="3682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spc="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900" kern="1500" cap="all" spc="80" dirty="0">
                <a:solidFill>
                  <a:schemeClr val="bg2">
                    <a:lumMod val="25000"/>
                  </a:schemeClr>
                </a:solidFill>
              </a:rPr>
              <a:t>| 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сеть </a:t>
            </a:r>
            <a:r>
              <a:rPr lang="ru-RU" sz="700" kern="1500" cap="all" spc="80" dirty="0" err="1">
                <a:solidFill>
                  <a:schemeClr val="bg2">
                    <a:lumMod val="25000"/>
                  </a:schemeClr>
                </a:solidFill>
              </a:rPr>
              <a:t>smart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 производств по эко-переработке отходов пластика</a:t>
            </a:r>
            <a:endParaRPr lang="ru-RU" sz="800" kern="1500" cap="all" spc="8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59367-8D35-493C-8A71-18661BA14EC3}"/>
              </a:ext>
            </a:extLst>
          </p:cNvPr>
          <p:cNvSpPr txBox="1"/>
          <p:nvPr/>
        </p:nvSpPr>
        <p:spPr>
          <a:xfrm>
            <a:off x="9332593" y="6067799"/>
            <a:ext cx="285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000000"/>
                </a:solidFill>
                <a:effectLst/>
                <a:highlight>
                  <a:srgbClr val="BFDE14"/>
                </a:highlight>
                <a:latin typeface="Source Code Pro Black" panose="020B0809030403020204" pitchFamily="49" charset="0"/>
              </a:rPr>
              <a:t>www.replastic.store</a:t>
            </a:r>
            <a:endParaRPr lang="ru-RU" sz="1600" cap="all" dirty="0">
              <a:solidFill>
                <a:srgbClr val="000000"/>
              </a:solidFill>
              <a:effectLst/>
              <a:highlight>
                <a:srgbClr val="BFDE14"/>
              </a:highlight>
              <a:latin typeface="YACgEZ1cb1Q 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1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9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9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E6CB6F-7870-4FB2-8838-A8AFF78BB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023" y="-55074"/>
            <a:ext cx="4760977" cy="6858000"/>
          </a:xfrm>
          <a:prstGeom prst="rect">
            <a:avLst/>
          </a:prstGeom>
        </p:spPr>
      </p:pic>
      <p:pic>
        <p:nvPicPr>
          <p:cNvPr id="2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49BC30DF-0F74-4943-9705-4EC6C21EC48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3992" y="3699357"/>
            <a:ext cx="3411984" cy="19192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9A7C49-C236-4BE4-8529-EB56AA120C16}"/>
              </a:ext>
            </a:extLst>
          </p:cNvPr>
          <p:cNvSpPr txBox="1"/>
          <p:nvPr/>
        </p:nvSpPr>
        <p:spPr>
          <a:xfrm>
            <a:off x="685709" y="2014120"/>
            <a:ext cx="6906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Каждое производство  </a:t>
            </a:r>
            <a:r>
              <a:rPr lang="ru-RU" sz="2800" i="0" u="none" strike="noStrike" cap="all" dirty="0">
                <a:solidFill>
                  <a:srgbClr val="000000"/>
                </a:solidFill>
                <a:effectLst/>
                <a:latin typeface="TeXGyreAdventor" panose="00000500000000000000" pitchFamily="50" charset="-52"/>
              </a:rPr>
              <a:t>экологично</a:t>
            </a:r>
            <a:endParaRPr lang="ru-RU" sz="2800" cap="all" dirty="0">
              <a:latin typeface="TeXGyreAdventor" panose="000005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B9F814-5AD6-4516-95E8-0D056DB17677}"/>
              </a:ext>
            </a:extLst>
          </p:cNvPr>
          <p:cNvSpPr txBox="1"/>
          <p:nvPr/>
        </p:nvSpPr>
        <p:spPr>
          <a:xfrm>
            <a:off x="6434058" y="2666160"/>
            <a:ext cx="53252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i="0" u="none" strike="noStrike" cap="all" dirty="0">
                <a:solidFill>
                  <a:srgbClr val="000000"/>
                </a:solidFill>
                <a:effectLst/>
                <a:latin typeface="TeXGyreAdventor" panose="00000500000000000000" pitchFamily="50" charset="-52"/>
              </a:rPr>
              <a:t>Энергоэффективно </a:t>
            </a:r>
          </a:p>
          <a:p>
            <a:pPr algn="r"/>
            <a:r>
              <a:rPr lang="ru-RU" sz="2000" i="0" u="none" strike="noStrike" cap="all" dirty="0">
                <a:solidFill>
                  <a:srgbClr val="000000"/>
                </a:solidFill>
                <a:effectLst/>
                <a:latin typeface="TeXGyreAdventor" panose="00000500000000000000" pitchFamily="50" charset="-52"/>
              </a:rPr>
              <a:t>всего 30 квт/ч</a:t>
            </a:r>
            <a:endParaRPr lang="ru-RU" sz="2800" cap="all" dirty="0">
              <a:latin typeface="TeXGyreAdventor" panose="00000500000000000000" pitchFamily="50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BCC407-54BE-4950-A03E-A4452FBD2F7A}"/>
              </a:ext>
            </a:extLst>
          </p:cNvPr>
          <p:cNvSpPr txBox="1"/>
          <p:nvPr/>
        </p:nvSpPr>
        <p:spPr>
          <a:xfrm>
            <a:off x="685709" y="3034243"/>
            <a:ext cx="8530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в цикле </a:t>
            </a:r>
            <a:r>
              <a:rPr lang="ru-RU" sz="3200" cap="all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не</a:t>
            </a:r>
            <a:r>
              <a:rPr lang="ru-RU" sz="2400" cap="all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 используется вода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A74D0-0920-4D92-9E9F-EEC54CF965B2}"/>
              </a:ext>
            </a:extLst>
          </p:cNvPr>
          <p:cNvSpPr txBox="1"/>
          <p:nvPr/>
        </p:nvSpPr>
        <p:spPr>
          <a:xfrm>
            <a:off x="617341" y="4286448"/>
            <a:ext cx="70432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cap="all" spc="230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Низкие температуры переработки</a:t>
            </a:r>
          </a:p>
          <a:p>
            <a:r>
              <a:rPr lang="ru-RU" sz="1600" cap="all" spc="230" dirty="0">
                <a:solidFill>
                  <a:schemeClr val="tx1">
                    <a:lumMod val="95000"/>
                    <a:lumOff val="5000"/>
                  </a:schemeClr>
                </a:solidFill>
                <a:latin typeface="TeXGyreAdventor" panose="00000500000000000000" pitchFamily="50" charset="-52"/>
              </a:rPr>
              <a:t>межмолекулярная структура полимеров сохраняется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CFB82F-8237-49B0-9050-1CFD9AF5E6FE}"/>
              </a:ext>
            </a:extLst>
          </p:cNvPr>
          <p:cNvSpPr txBox="1"/>
          <p:nvPr/>
        </p:nvSpPr>
        <p:spPr>
          <a:xfrm>
            <a:off x="467631" y="386843"/>
            <a:ext cx="13466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bg1"/>
                </a:solidFill>
              </a:rPr>
              <a:t>про </a:t>
            </a:r>
            <a:r>
              <a:rPr lang="en-US" sz="1400" cap="all" dirty="0">
                <a:solidFill>
                  <a:schemeClr val="bg1"/>
                </a:solidFill>
              </a:rPr>
              <a:t>replastic</a:t>
            </a:r>
            <a:r>
              <a:rPr lang="ru-RU" sz="1400" cap="all" dirty="0">
                <a:solidFill>
                  <a:schemeClr val="bg1"/>
                </a:solidFill>
              </a:rPr>
              <a:t> 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| </a:t>
            </a:r>
            <a:r>
              <a:rPr lang="ru-RU" sz="1400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преимущества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 |клиенты и конкуренты |  рынок |бизнес-модель и инвестиции| команда | контакты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4A7AE2-16CD-42CF-91CF-2DCD0D229D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65" b="19342"/>
          <a:stretch/>
        </p:blipFill>
        <p:spPr>
          <a:xfrm>
            <a:off x="567172" y="394737"/>
            <a:ext cx="1128463" cy="3077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D78172-79A3-4AF0-89C4-7393879CD8A8}"/>
              </a:ext>
            </a:extLst>
          </p:cNvPr>
          <p:cNvSpPr txBox="1"/>
          <p:nvPr/>
        </p:nvSpPr>
        <p:spPr>
          <a:xfrm>
            <a:off x="8152331" y="1365991"/>
            <a:ext cx="377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elveticaNeueCyr" panose="02000506020000020004" pitchFamily="2" charset="-52"/>
              </a:rPr>
              <a:t>REPLASTIC</a:t>
            </a:r>
            <a:endParaRPr lang="ru-RU" sz="4800" b="1" dirty="0">
              <a:latin typeface="HelveticaNeueCyr" panose="02000506020000020004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C4CB72-E333-4DCD-8EAF-BD3741F15AA8}"/>
              </a:ext>
            </a:extLst>
          </p:cNvPr>
          <p:cNvSpPr txBox="1"/>
          <p:nvPr/>
        </p:nvSpPr>
        <p:spPr>
          <a:xfrm>
            <a:off x="8076854" y="2029626"/>
            <a:ext cx="3682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spc="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900" kern="1500" cap="all" spc="80" dirty="0">
                <a:solidFill>
                  <a:schemeClr val="bg2">
                    <a:lumMod val="25000"/>
                  </a:schemeClr>
                </a:solidFill>
              </a:rPr>
              <a:t>| 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сеть </a:t>
            </a:r>
            <a:r>
              <a:rPr lang="ru-RU" sz="700" kern="1500" cap="all" spc="80" dirty="0" err="1">
                <a:solidFill>
                  <a:schemeClr val="bg2">
                    <a:lumMod val="25000"/>
                  </a:schemeClr>
                </a:solidFill>
              </a:rPr>
              <a:t>smart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 производств по эко-переработке отходов пластика</a:t>
            </a:r>
            <a:endParaRPr lang="ru-RU" sz="800" kern="1500" cap="all" spc="8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44B16A-89D7-4E16-899E-27B6055BACAE}"/>
              </a:ext>
            </a:extLst>
          </p:cNvPr>
          <p:cNvSpPr txBox="1"/>
          <p:nvPr/>
        </p:nvSpPr>
        <p:spPr>
          <a:xfrm>
            <a:off x="9332593" y="6067799"/>
            <a:ext cx="285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000000"/>
                </a:solidFill>
                <a:effectLst/>
                <a:highlight>
                  <a:srgbClr val="BFDE14"/>
                </a:highlight>
                <a:latin typeface="Source Code Pro Black" panose="020B0809030403020204" pitchFamily="49" charset="0"/>
              </a:rPr>
              <a:t>www.replastic.store</a:t>
            </a:r>
            <a:endParaRPr lang="ru-RU" sz="1600" cap="all" dirty="0">
              <a:solidFill>
                <a:srgbClr val="000000"/>
              </a:solidFill>
              <a:effectLst/>
              <a:highlight>
                <a:srgbClr val="BFDE14"/>
              </a:highlight>
              <a:latin typeface="YACgEZ1cb1Q 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1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49BC30DF-0F74-4943-9705-4EC6C21EC48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3992" y="3699357"/>
            <a:ext cx="3411984" cy="19192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FA868C-B717-4B4B-A5F8-2B7F12701B00}"/>
              </a:ext>
            </a:extLst>
          </p:cNvPr>
          <p:cNvSpPr txBox="1"/>
          <p:nvPr/>
        </p:nvSpPr>
        <p:spPr>
          <a:xfrm>
            <a:off x="467631" y="386843"/>
            <a:ext cx="13466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bg1"/>
                </a:solidFill>
              </a:rPr>
              <a:t>про </a:t>
            </a:r>
            <a:r>
              <a:rPr lang="en-US" sz="1400" cap="all" dirty="0">
                <a:solidFill>
                  <a:schemeClr val="bg1"/>
                </a:solidFill>
              </a:rPr>
              <a:t>replastic</a:t>
            </a:r>
            <a:r>
              <a:rPr lang="ru-RU" sz="1400" cap="all" dirty="0">
                <a:solidFill>
                  <a:schemeClr val="bg1"/>
                </a:solidFill>
              </a:rPr>
              <a:t> 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| </a:t>
            </a:r>
            <a:r>
              <a:rPr lang="ru-RU" sz="1400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преимущества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 |клиенты и конкуренты |  рынок |бизнес-модель и инвестиции| команда | контакты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1DD1DC-F12B-402C-A2B2-70D27D912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47" y="5542796"/>
            <a:ext cx="381176" cy="3811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EBC9B3-143E-44CD-B221-76B9AEA69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09" y="4899693"/>
            <a:ext cx="370669" cy="3706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8C4F811-9A87-436B-B7C0-731791AD0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12" y="5200071"/>
            <a:ext cx="295962" cy="2959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B9F531-4385-497E-8450-41E85F8501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16" y="4095323"/>
            <a:ext cx="362714" cy="36271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BBC97E-4ED8-4601-B677-AA182AEBA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25" y="4522932"/>
            <a:ext cx="295963" cy="2959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9E2C08-8AA1-4FD2-AFB9-9AF42A384A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00" y="4457866"/>
            <a:ext cx="352292" cy="3522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D31D782-3808-4834-813F-99CFF9C58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85" y="4260471"/>
            <a:ext cx="244527" cy="24452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D830E0-0020-44BA-9D05-AAED1FAD0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47" y="4588459"/>
            <a:ext cx="295962" cy="2959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4C27A16-5C8A-4A72-B0B4-6343CBF7411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50" y="2742873"/>
            <a:ext cx="6048375" cy="35242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B60A53-E26A-4EA2-A3A3-E4084BBC8834}"/>
              </a:ext>
            </a:extLst>
          </p:cNvPr>
          <p:cNvSpPr txBox="1"/>
          <p:nvPr/>
        </p:nvSpPr>
        <p:spPr>
          <a:xfrm>
            <a:off x="467631" y="1373476"/>
            <a:ext cx="73330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Москва</a:t>
            </a:r>
          </a:p>
          <a:p>
            <a:r>
              <a:rPr lang="ru-RU" sz="36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Санкт-Петербург</a:t>
            </a:r>
          </a:p>
          <a:p>
            <a:r>
              <a:rPr lang="ru-RU" sz="36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Нижний Новгород</a:t>
            </a:r>
          </a:p>
          <a:p>
            <a:r>
              <a:rPr lang="ru-RU" sz="36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Казань</a:t>
            </a:r>
          </a:p>
          <a:p>
            <a:r>
              <a:rPr lang="ru-RU" sz="36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Пермь</a:t>
            </a:r>
          </a:p>
          <a:p>
            <a:r>
              <a:rPr lang="ru-RU" sz="36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Екатеринбург</a:t>
            </a:r>
          </a:p>
          <a:p>
            <a:r>
              <a:rPr lang="ru-RU" sz="36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Челябинск</a:t>
            </a:r>
          </a:p>
          <a:p>
            <a:r>
              <a:rPr lang="ru-RU" sz="36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Краснодар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2835FCE-8D9B-406E-BFA4-183FEAB219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65" b="19342"/>
          <a:stretch/>
        </p:blipFill>
        <p:spPr>
          <a:xfrm>
            <a:off x="567172" y="394737"/>
            <a:ext cx="1128463" cy="3077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F233DCC-CA12-46A7-8BB1-C6D81B09B55F}"/>
              </a:ext>
            </a:extLst>
          </p:cNvPr>
          <p:cNvSpPr txBox="1"/>
          <p:nvPr/>
        </p:nvSpPr>
        <p:spPr>
          <a:xfrm>
            <a:off x="8152331" y="1365991"/>
            <a:ext cx="377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elveticaNeueCyr" panose="02000506020000020004" pitchFamily="2" charset="-52"/>
              </a:rPr>
              <a:t>REPLASTIC</a:t>
            </a:r>
            <a:endParaRPr lang="ru-RU" sz="4800" b="1" dirty="0">
              <a:latin typeface="HelveticaNeueCyr" panose="02000506020000020004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EFEA54-F685-4D90-9F90-266FBCB1329E}"/>
              </a:ext>
            </a:extLst>
          </p:cNvPr>
          <p:cNvSpPr txBox="1"/>
          <p:nvPr/>
        </p:nvSpPr>
        <p:spPr>
          <a:xfrm>
            <a:off x="8076854" y="2029626"/>
            <a:ext cx="3682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spc="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900" kern="1500" cap="all" spc="80" dirty="0">
                <a:solidFill>
                  <a:schemeClr val="bg2">
                    <a:lumMod val="25000"/>
                  </a:schemeClr>
                </a:solidFill>
              </a:rPr>
              <a:t>| 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сеть </a:t>
            </a:r>
            <a:r>
              <a:rPr lang="ru-RU" sz="700" kern="1500" cap="all" spc="80" dirty="0" err="1">
                <a:solidFill>
                  <a:schemeClr val="bg2">
                    <a:lumMod val="25000"/>
                  </a:schemeClr>
                </a:solidFill>
              </a:rPr>
              <a:t>smart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 производств по эко-переработке отходов пластика</a:t>
            </a:r>
            <a:endParaRPr lang="ru-RU" sz="800" kern="1500" cap="all" spc="8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7EF47E-B7D4-4255-9CCA-E40B76CB5346}"/>
              </a:ext>
            </a:extLst>
          </p:cNvPr>
          <p:cNvSpPr txBox="1"/>
          <p:nvPr/>
        </p:nvSpPr>
        <p:spPr>
          <a:xfrm>
            <a:off x="9332593" y="6067799"/>
            <a:ext cx="285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000000"/>
                </a:solidFill>
                <a:effectLst/>
                <a:highlight>
                  <a:srgbClr val="BFDE14"/>
                </a:highlight>
                <a:latin typeface="Source Code Pro Black" panose="020B0809030403020204" pitchFamily="49" charset="0"/>
              </a:rPr>
              <a:t>www.replastic.store</a:t>
            </a:r>
            <a:endParaRPr lang="ru-RU" sz="1600" cap="all" dirty="0">
              <a:solidFill>
                <a:srgbClr val="000000"/>
              </a:solidFill>
              <a:effectLst/>
              <a:highlight>
                <a:srgbClr val="BFDE14"/>
              </a:highlight>
              <a:latin typeface="YACgEZ1cb1Q 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246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5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49BC30DF-0F74-4943-9705-4EC6C21EC4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3992" y="3699357"/>
            <a:ext cx="3411984" cy="19192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4F7E96-0B72-424D-82B0-5855689C2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05" y="1487255"/>
            <a:ext cx="7681626" cy="38834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9FA3D1-9F3D-4340-87C5-4ACD93BF11F8}"/>
              </a:ext>
            </a:extLst>
          </p:cNvPr>
          <p:cNvSpPr txBox="1"/>
          <p:nvPr/>
        </p:nvSpPr>
        <p:spPr>
          <a:xfrm>
            <a:off x="467631" y="386843"/>
            <a:ext cx="13466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bg1"/>
                </a:solidFill>
              </a:rPr>
              <a:t>про </a:t>
            </a:r>
            <a:r>
              <a:rPr lang="en-US" sz="1400" cap="all" dirty="0">
                <a:solidFill>
                  <a:schemeClr val="bg1"/>
                </a:solidFill>
              </a:rPr>
              <a:t>replastic</a:t>
            </a:r>
            <a:r>
              <a:rPr lang="ru-RU" sz="1400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| </a:t>
            </a:r>
            <a:r>
              <a:rPr lang="ru-RU" sz="1400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преимущества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 |клиенты и конкуренты |  рынок |бизнес-модель и инвестиции| команда | контакты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DDB268-DCA6-4C2E-9560-5EC3FCBFFC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65" b="19342"/>
          <a:stretch/>
        </p:blipFill>
        <p:spPr>
          <a:xfrm>
            <a:off x="567172" y="394737"/>
            <a:ext cx="1128463" cy="3077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BE8F03-E546-40C7-8DB6-AE42519F397D}"/>
              </a:ext>
            </a:extLst>
          </p:cNvPr>
          <p:cNvSpPr txBox="1"/>
          <p:nvPr/>
        </p:nvSpPr>
        <p:spPr>
          <a:xfrm>
            <a:off x="8152331" y="1365991"/>
            <a:ext cx="377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elveticaNeueCyr" panose="02000506020000020004" pitchFamily="2" charset="-52"/>
              </a:rPr>
              <a:t>REPLASTIC</a:t>
            </a:r>
            <a:endParaRPr lang="ru-RU" sz="4800" b="1" dirty="0">
              <a:latin typeface="HelveticaNeueCyr" panose="02000506020000020004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BF5055-664E-4703-ABA7-8A766AE422A6}"/>
              </a:ext>
            </a:extLst>
          </p:cNvPr>
          <p:cNvSpPr txBox="1"/>
          <p:nvPr/>
        </p:nvSpPr>
        <p:spPr>
          <a:xfrm>
            <a:off x="8076854" y="2029626"/>
            <a:ext cx="3682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spc="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900" kern="1500" cap="all" spc="80" dirty="0">
                <a:solidFill>
                  <a:schemeClr val="bg2">
                    <a:lumMod val="25000"/>
                  </a:schemeClr>
                </a:solidFill>
              </a:rPr>
              <a:t>| 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сеть </a:t>
            </a:r>
            <a:r>
              <a:rPr lang="ru-RU" sz="700" kern="1500" cap="all" spc="80" dirty="0" err="1">
                <a:solidFill>
                  <a:schemeClr val="bg2">
                    <a:lumMod val="25000"/>
                  </a:schemeClr>
                </a:solidFill>
              </a:rPr>
              <a:t>smart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 производств по эко-переработке отходов пластика</a:t>
            </a:r>
            <a:endParaRPr lang="ru-RU" sz="800" kern="1500" cap="all" spc="8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6774A-3F2A-483C-A384-69DC6B952D2E}"/>
              </a:ext>
            </a:extLst>
          </p:cNvPr>
          <p:cNvSpPr txBox="1"/>
          <p:nvPr/>
        </p:nvSpPr>
        <p:spPr>
          <a:xfrm>
            <a:off x="9332593" y="6067799"/>
            <a:ext cx="285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000000"/>
                </a:solidFill>
                <a:effectLst/>
                <a:highlight>
                  <a:srgbClr val="BFDE14"/>
                </a:highlight>
                <a:latin typeface="Source Code Pro Black" panose="020B0809030403020204" pitchFamily="49" charset="0"/>
              </a:rPr>
              <a:t>www.replastic.store</a:t>
            </a:r>
            <a:endParaRPr lang="ru-RU" sz="1600" cap="all" dirty="0">
              <a:solidFill>
                <a:srgbClr val="000000"/>
              </a:solidFill>
              <a:effectLst/>
              <a:highlight>
                <a:srgbClr val="BFDE14"/>
              </a:highlight>
              <a:latin typeface="YACgEZ1cb1Q 0"/>
            </a:endParaRPr>
          </a:p>
        </p:txBody>
      </p:sp>
    </p:spTree>
    <p:extLst>
      <p:ext uri="{BB962C8B-B14F-4D97-AF65-F5344CB8AC3E}">
        <p14:creationId xmlns:p14="http://schemas.microsoft.com/office/powerpoint/2010/main" val="203954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49BC30DF-0F74-4943-9705-4EC6C21EC48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3992" y="3699357"/>
            <a:ext cx="3411984" cy="19192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9E2E5-0B23-4C7A-9FFA-0C13C6545BD5}"/>
              </a:ext>
            </a:extLst>
          </p:cNvPr>
          <p:cNvSpPr txBox="1"/>
          <p:nvPr/>
        </p:nvSpPr>
        <p:spPr>
          <a:xfrm>
            <a:off x="626284" y="1121685"/>
            <a:ext cx="74505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spc="230" dirty="0">
                <a:solidFill>
                  <a:schemeClr val="bg2">
                    <a:lumMod val="50000"/>
                  </a:schemeClr>
                </a:solidFill>
                <a:latin typeface="TeXGyreAdventor" panose="00000500000000000000" pitchFamily="50" charset="-52"/>
              </a:rPr>
              <a:t>В России работает около 80 крупных заводов по переработке пластика</a:t>
            </a:r>
          </a:p>
          <a:p>
            <a:endParaRPr lang="ru-RU" sz="2800" spc="230" dirty="0">
              <a:solidFill>
                <a:schemeClr val="tx1">
                  <a:lumMod val="95000"/>
                  <a:lumOff val="5000"/>
                </a:schemeClr>
              </a:solidFill>
              <a:latin typeface="Bicubik" panose="0200050302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F61A3-9621-4403-89B7-910BECAF5FE0}"/>
              </a:ext>
            </a:extLst>
          </p:cNvPr>
          <p:cNvSpPr txBox="1"/>
          <p:nvPr/>
        </p:nvSpPr>
        <p:spPr>
          <a:xfrm>
            <a:off x="467631" y="386843"/>
            <a:ext cx="13466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bg1"/>
                </a:solidFill>
              </a:rPr>
              <a:t>про </a:t>
            </a:r>
            <a:r>
              <a:rPr lang="en-US" sz="1400" cap="all" dirty="0">
                <a:solidFill>
                  <a:schemeClr val="bg1"/>
                </a:solidFill>
              </a:rPr>
              <a:t>replastic</a:t>
            </a:r>
            <a:r>
              <a:rPr lang="ru-RU" sz="1400" cap="all" dirty="0">
                <a:solidFill>
                  <a:schemeClr val="bg1"/>
                </a:solidFill>
              </a:rPr>
              <a:t> 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| преимущества |</a:t>
            </a:r>
            <a:r>
              <a:rPr lang="ru-RU" sz="1400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клиенты и конкуренты 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|  рынок |бизнес-модель и инвестиции| команда | контакты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854819-0371-4D01-81A2-CC84EA8DEC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14" y="2513688"/>
            <a:ext cx="2566795" cy="17090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56488F-D82A-4FEE-A497-DC12A1A09A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56" y="2503546"/>
            <a:ext cx="2297889" cy="17234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63BDCA-C659-4FE6-96D8-E95F2DE9FD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14" y="4354453"/>
            <a:ext cx="4963631" cy="17579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3EA679-EE89-45B6-A4B0-CF8F72E395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65" b="19342"/>
          <a:stretch/>
        </p:blipFill>
        <p:spPr>
          <a:xfrm>
            <a:off x="567172" y="394737"/>
            <a:ext cx="1128463" cy="307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25A926-EE7C-4C0A-A00E-BFECBE758DA5}"/>
              </a:ext>
            </a:extLst>
          </p:cNvPr>
          <p:cNvSpPr txBox="1"/>
          <p:nvPr/>
        </p:nvSpPr>
        <p:spPr>
          <a:xfrm>
            <a:off x="8152331" y="1365991"/>
            <a:ext cx="377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elveticaNeueCyr" panose="02000506020000020004" pitchFamily="2" charset="-52"/>
              </a:rPr>
              <a:t>REPLASTIC</a:t>
            </a:r>
            <a:endParaRPr lang="ru-RU" sz="4800" b="1" dirty="0">
              <a:latin typeface="HelveticaNeueCyr" panose="02000506020000020004" pitchFamily="2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A7B953-F59C-4200-9DCD-7435D2ADC99B}"/>
              </a:ext>
            </a:extLst>
          </p:cNvPr>
          <p:cNvSpPr txBox="1"/>
          <p:nvPr/>
        </p:nvSpPr>
        <p:spPr>
          <a:xfrm>
            <a:off x="8076854" y="2029626"/>
            <a:ext cx="3682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spc="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900" kern="1500" cap="all" spc="80" dirty="0">
                <a:solidFill>
                  <a:schemeClr val="bg2">
                    <a:lumMod val="25000"/>
                  </a:schemeClr>
                </a:solidFill>
              </a:rPr>
              <a:t>| 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сеть </a:t>
            </a:r>
            <a:r>
              <a:rPr lang="ru-RU" sz="700" kern="1500" cap="all" spc="80" dirty="0" err="1">
                <a:solidFill>
                  <a:schemeClr val="bg2">
                    <a:lumMod val="25000"/>
                  </a:schemeClr>
                </a:solidFill>
              </a:rPr>
              <a:t>smart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 производств по эко-переработке отходов пластика</a:t>
            </a:r>
            <a:endParaRPr lang="ru-RU" sz="800" kern="1500" cap="all" spc="8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14ED8F-AB1E-4984-AE55-D2874F7A3026}"/>
              </a:ext>
            </a:extLst>
          </p:cNvPr>
          <p:cNvSpPr txBox="1"/>
          <p:nvPr/>
        </p:nvSpPr>
        <p:spPr>
          <a:xfrm>
            <a:off x="9332593" y="6067799"/>
            <a:ext cx="285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000000"/>
                </a:solidFill>
                <a:effectLst/>
                <a:highlight>
                  <a:srgbClr val="BFDE14"/>
                </a:highlight>
                <a:latin typeface="Source Code Pro Black" panose="020B0809030403020204" pitchFamily="49" charset="0"/>
              </a:rPr>
              <a:t>www.replastic.store</a:t>
            </a:r>
            <a:endParaRPr lang="ru-RU" sz="1600" cap="all" dirty="0">
              <a:solidFill>
                <a:srgbClr val="000000"/>
              </a:solidFill>
              <a:effectLst/>
              <a:highlight>
                <a:srgbClr val="BFDE14"/>
              </a:highlight>
              <a:latin typeface="YACgEZ1cb1Q 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1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49BC30DF-0F74-4943-9705-4EC6C21EC4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3992" y="3699357"/>
            <a:ext cx="3411984" cy="19192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2D2D2B-F963-4D06-86FB-5376AD1E8514}"/>
              </a:ext>
            </a:extLst>
          </p:cNvPr>
          <p:cNvSpPr txBox="1"/>
          <p:nvPr/>
        </p:nvSpPr>
        <p:spPr>
          <a:xfrm>
            <a:off x="467631" y="1218837"/>
            <a:ext cx="6856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ЗАКЛЮЧЕНЫ </a:t>
            </a:r>
            <a:r>
              <a:rPr lang="ru-RU" sz="3200" b="0" i="0" u="none" strike="noStrike" cap="all" dirty="0">
                <a:effectLst/>
                <a:latin typeface="TeXGyreAdventor" panose="00000500000000000000" pitchFamily="50" charset="-52"/>
              </a:rPr>
              <a:t>ПРЕДВАРИТЕЛЬНЫЕ СОГЛАШЕНИЯ НА сбыт всего объема</a:t>
            </a:r>
            <a:r>
              <a:rPr lang="ru-RU" sz="3200" b="0" i="0" u="none" strike="noStrike" cap="all" dirty="0">
                <a:solidFill>
                  <a:schemeClr val="accent6">
                    <a:lumMod val="75000"/>
                  </a:schemeClr>
                </a:solidFill>
                <a:effectLst/>
                <a:latin typeface="TeXGyreAdventor" panose="00000500000000000000" pitchFamily="50" charset="-52"/>
              </a:rPr>
              <a:t> </a:t>
            </a:r>
            <a:r>
              <a:rPr lang="ru-RU" sz="3200" b="0" i="0" u="none" strike="noStrike" cap="all" dirty="0">
                <a:solidFill>
                  <a:schemeClr val="bg2">
                    <a:lumMod val="50000"/>
                  </a:schemeClr>
                </a:solidFill>
                <a:effectLst/>
                <a:latin typeface="TeXGyreAdventor" panose="00000500000000000000" pitchFamily="50" charset="-52"/>
              </a:rPr>
              <a:t>выпускаемой продукции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1454A-C997-4CC0-B139-8B23E19CC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54" y="3706395"/>
            <a:ext cx="2927993" cy="19544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B40D52-2DE4-40D1-B55C-4E34767D2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87" y="3732283"/>
            <a:ext cx="2952322" cy="19544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66AAAA-CA62-4770-9E65-85DC41DD8B27}"/>
              </a:ext>
            </a:extLst>
          </p:cNvPr>
          <p:cNvSpPr txBox="1"/>
          <p:nvPr/>
        </p:nvSpPr>
        <p:spPr>
          <a:xfrm>
            <a:off x="467631" y="386843"/>
            <a:ext cx="13466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bg1"/>
                </a:solidFill>
              </a:rPr>
              <a:t>про </a:t>
            </a:r>
            <a:r>
              <a:rPr lang="en-US" sz="1400" cap="all" dirty="0">
                <a:solidFill>
                  <a:schemeClr val="bg1"/>
                </a:solidFill>
              </a:rPr>
              <a:t>replastic</a:t>
            </a:r>
            <a:r>
              <a:rPr lang="ru-RU" sz="1400" cap="all" dirty="0">
                <a:solidFill>
                  <a:schemeClr val="bg1"/>
                </a:solidFill>
              </a:rPr>
              <a:t> 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| преимущества |</a:t>
            </a:r>
            <a:r>
              <a:rPr lang="ru-RU" sz="1400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клиенты и конкуренты </a:t>
            </a:r>
            <a:r>
              <a:rPr lang="ru-RU" sz="1400" cap="all" dirty="0">
                <a:solidFill>
                  <a:schemeClr val="bg1">
                    <a:lumMod val="75000"/>
                  </a:schemeClr>
                </a:solidFill>
              </a:rPr>
              <a:t>|  рынок |бизнес-модель и инвестиции| команда | контакты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9AFE7D-3FB2-482A-B4E2-91D054A591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65" b="19342"/>
          <a:stretch/>
        </p:blipFill>
        <p:spPr>
          <a:xfrm>
            <a:off x="567172" y="394737"/>
            <a:ext cx="1128463" cy="3077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B348A9-18B8-42CA-8A0C-1EF47CFA47D5}"/>
              </a:ext>
            </a:extLst>
          </p:cNvPr>
          <p:cNvSpPr txBox="1"/>
          <p:nvPr/>
        </p:nvSpPr>
        <p:spPr>
          <a:xfrm>
            <a:off x="8152331" y="1365991"/>
            <a:ext cx="377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elveticaNeueCyr" panose="02000506020000020004" pitchFamily="2" charset="-52"/>
              </a:rPr>
              <a:t>REPLASTIC</a:t>
            </a:r>
            <a:endParaRPr lang="ru-RU" sz="4800" b="1" dirty="0">
              <a:latin typeface="HelveticaNeueCyr" panose="02000506020000020004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83C917-9C6E-4329-B374-EFE3E52487FB}"/>
              </a:ext>
            </a:extLst>
          </p:cNvPr>
          <p:cNvSpPr txBox="1"/>
          <p:nvPr/>
        </p:nvSpPr>
        <p:spPr>
          <a:xfrm>
            <a:off x="8076854" y="2029626"/>
            <a:ext cx="3682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cap="all" spc="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900" kern="1500" cap="all" spc="80" dirty="0">
                <a:solidFill>
                  <a:schemeClr val="bg2">
                    <a:lumMod val="25000"/>
                  </a:schemeClr>
                </a:solidFill>
              </a:rPr>
              <a:t>| 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сеть </a:t>
            </a:r>
            <a:r>
              <a:rPr lang="ru-RU" sz="700" kern="1500" cap="all" spc="80" dirty="0" err="1">
                <a:solidFill>
                  <a:schemeClr val="bg2">
                    <a:lumMod val="25000"/>
                  </a:schemeClr>
                </a:solidFill>
              </a:rPr>
              <a:t>smart</a:t>
            </a:r>
            <a:r>
              <a:rPr lang="ru-RU" sz="700" kern="1500" cap="all" spc="80" dirty="0">
                <a:solidFill>
                  <a:schemeClr val="bg2">
                    <a:lumMod val="25000"/>
                  </a:schemeClr>
                </a:solidFill>
              </a:rPr>
              <a:t> производств по эко-переработке отходов пластика</a:t>
            </a:r>
            <a:endParaRPr lang="ru-RU" sz="800" kern="1500" cap="all" spc="8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FD6B5-E0D5-4573-815B-E61808C0D22C}"/>
              </a:ext>
            </a:extLst>
          </p:cNvPr>
          <p:cNvSpPr txBox="1"/>
          <p:nvPr/>
        </p:nvSpPr>
        <p:spPr>
          <a:xfrm>
            <a:off x="9332593" y="6067799"/>
            <a:ext cx="2859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cap="all" dirty="0">
                <a:solidFill>
                  <a:srgbClr val="000000"/>
                </a:solidFill>
                <a:effectLst/>
                <a:highlight>
                  <a:srgbClr val="BFDE14"/>
                </a:highlight>
                <a:latin typeface="Source Code Pro Black" panose="020B0809030403020204" pitchFamily="49" charset="0"/>
              </a:rPr>
              <a:t>www.replastic.store</a:t>
            </a:r>
            <a:endParaRPr lang="ru-RU" sz="1600" cap="all" dirty="0">
              <a:solidFill>
                <a:srgbClr val="000000"/>
              </a:solidFill>
              <a:effectLst/>
              <a:highlight>
                <a:srgbClr val="BFDE14"/>
              </a:highlight>
              <a:latin typeface="YACgEZ1cb1Q 0"/>
            </a:endParaRPr>
          </a:p>
        </p:txBody>
      </p:sp>
    </p:spTree>
    <p:extLst>
      <p:ext uri="{BB962C8B-B14F-4D97-AF65-F5344CB8AC3E}">
        <p14:creationId xmlns:p14="http://schemas.microsoft.com/office/powerpoint/2010/main" val="218682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1.2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2|1.2|1|0.9|0.9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0.8|0.8|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0.6|0.7|1|18.1|0.9|0.9|1|0.9|1|0.9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0.6|0.7|1|18.1|0.9|0.9|1|0.9|1|0.9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0.6|0.7|1|18.1|0.9|0.9|1|0.9|1|0.9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5401</TotalTime>
  <Words>894</Words>
  <Application>Microsoft Macintosh PowerPoint</Application>
  <PresentationFormat>Широкоэкранный</PresentationFormat>
  <Paragraphs>165</Paragraphs>
  <Slides>17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Arimo</vt:lpstr>
      <vt:lpstr>Bicubik</vt:lpstr>
      <vt:lpstr>Calibri</vt:lpstr>
      <vt:lpstr>Calibri Light</vt:lpstr>
      <vt:lpstr>HelveticaNeueCyr</vt:lpstr>
      <vt:lpstr>Source Code Pro Black</vt:lpstr>
      <vt:lpstr>TeXGyreAdventor</vt:lpstr>
      <vt:lpstr>YACgEZ1cb1Q 0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Соф Ша</cp:lastModifiedBy>
  <cp:revision>34</cp:revision>
  <dcterms:created xsi:type="dcterms:W3CDTF">2021-11-01T17:05:00Z</dcterms:created>
  <dcterms:modified xsi:type="dcterms:W3CDTF">2021-12-07T11:18:00Z</dcterms:modified>
</cp:coreProperties>
</file>