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64" r:id="rId3"/>
    <p:sldId id="266" r:id="rId4"/>
    <p:sldId id="265" r:id="rId5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4" pos="7242" userDrawn="1">
          <p15:clr>
            <a:srgbClr val="A4A3A4"/>
          </p15:clr>
        </p15:guide>
        <p15:guide id="5" orient="horz" pos="3680" userDrawn="1">
          <p15:clr>
            <a:srgbClr val="A4A3A4"/>
          </p15:clr>
        </p15:guide>
        <p15:guide id="6" orient="horz" pos="1933" userDrawn="1">
          <p15:clr>
            <a:srgbClr val="A4A3A4"/>
          </p15:clr>
        </p15:guide>
        <p15:guide id="7" pos="914" userDrawn="1">
          <p15:clr>
            <a:srgbClr val="A4A3A4"/>
          </p15:clr>
        </p15:guide>
        <p15:guide id="8" orient="horz" pos="754" userDrawn="1">
          <p15:clr>
            <a:srgbClr val="A4A3A4"/>
          </p15:clr>
        </p15:guide>
        <p15:guide id="9" orient="horz" pos="2614" userDrawn="1">
          <p15:clr>
            <a:srgbClr val="A4A3A4"/>
          </p15:clr>
        </p15:guide>
        <p15:guide id="10" pos="1413" userDrawn="1">
          <p15:clr>
            <a:srgbClr val="A4A3A4"/>
          </p15:clr>
        </p15:guide>
        <p15:guide id="11" pos="207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29"/>
  </p:normalViewPr>
  <p:slideViewPr>
    <p:cSldViewPr snapToGrid="0">
      <p:cViewPr varScale="1">
        <p:scale>
          <a:sx n="108" d="100"/>
          <a:sy n="108" d="100"/>
        </p:scale>
        <p:origin x="736" y="184"/>
      </p:cViewPr>
      <p:guideLst>
        <p:guide orient="horz" pos="2160"/>
        <p:guide pos="3840"/>
        <p:guide pos="7242"/>
        <p:guide orient="horz" pos="3680"/>
        <p:guide orient="horz" pos="1933"/>
        <p:guide pos="914"/>
        <p:guide orient="horz" pos="754"/>
        <p:guide orient="horz" pos="2614"/>
        <p:guide pos="1413"/>
        <p:guide pos="207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925E8B6-FD00-4901-A21F-E070570759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1AA8CA1-C63C-1854-A054-EB82CF62B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16657E21-16DC-D4C1-30B8-B12F86744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8B731B9D-1C3F-E9CF-014A-3A4C1164A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F097F2F-2F0D-811F-FFD7-162CE76EF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3322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547E6DD-609A-E911-2EBD-ECC23F5FA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4BABCE06-280C-52EA-1DBD-ECC9A97DC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239D6FEB-AA2E-B272-AD7D-FD5324CB4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71E5CCA5-1249-17DA-8AE0-648BDBAB1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B64BCECE-9304-61F0-E405-63D104268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87106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2A657A3-0F27-8163-AAF2-BE5083C6A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C9639E55-7E39-5AFB-D9FB-A2323E82D3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08EF8F1-F5A3-A12B-7EFC-CBFFD7D7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968C2247-F835-42ED-6F2E-F3D61119B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0E4497F5-DC8C-3E5F-62DE-2C6986D49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64773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7D56E2D-7302-11EB-69DE-E33743B53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A8E4FE3-D973-28F8-8681-DF8C18996E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97A6926E-2320-B7DE-81C4-4A8EE8F6A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A2119C65-5F82-DB7E-2D42-597A04BD4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8B1F3429-65B4-F532-768F-AE511D1AE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8B5A9297-3621-0C3F-3273-0CF3AF623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99416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B1BE6A0-8239-4C9C-CCE9-89836BA83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F618751F-E355-F7D6-E434-F790364A58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9998EBCB-2DF7-D10B-4AFE-0A7A604695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78AEB123-ADB8-8267-C078-1BDC4673B8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9E20E9D4-D9D5-47CB-C4AC-739F76AF4E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7DA3EEF6-B0A3-9270-3E82-C8550613F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89BE8A8B-51FA-45E4-AE8A-2D74FE8BB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989A833D-DE1E-0F50-3B3E-096930263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3465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5B8CB72-9AD7-3DC8-6C91-F9FE91782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C812557E-8C70-5FA0-92AC-32CA318B3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14EE7095-7D02-7CEE-3DCA-00C69A237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204A78A6-FB26-05C4-FC72-000B9039D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9431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999A6AA6-862C-DFE8-4D24-EF570A1A4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41B3F3BC-EFF5-5E23-1987-C89AC91E9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20E91B40-0963-F3FC-3DF5-52B2E3254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5027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E4203FD-F0C4-A475-0256-2B20115B0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D22C76FE-A643-B5CB-4FE0-6B4339443F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FB77E0BC-F68A-AAF6-95D8-415AC03041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5F1B3286-36C9-2436-79E0-AB2C83BD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74CB9133-DC97-EB94-905C-501DDCE6E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A880F3C8-6A70-BDD2-66BF-D0ED7805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61049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CF63D85-6948-9E84-072D-4996E89B6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E1EEB824-E10B-00C6-D2E6-1F2975ABDA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09551E6E-7C3B-91B1-ACEE-C785F9F139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49D2B7C1-93F9-892C-955B-8866CCA75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BE443C3E-A7F3-4453-DFF5-EEC323A02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22386E6A-39D3-07DF-4B31-336499CF5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2620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DF33A66-A917-AF6F-3C51-385D093A1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CE2E6B41-6FC3-90A4-C234-2DBF138629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ED420412-096C-6DBC-7D2D-C49BD15A9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46720EB-ACCB-8696-8311-AEE624D0B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F46EE3A6-40AE-F7E9-7C0E-963F1A3B0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88549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081BAE35-B945-5D64-94C8-C12A7DB9E8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8BBB1079-EBDA-D4C8-049C-EF1C9C6014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499C8C6-38FD-361F-1628-DC72C3854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C19B0A9C-11A5-7900-CBBC-07AB36E6E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AC81E154-D2E4-59FC-7E30-B65E5416A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50782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B1A09CC-9464-5538-D6FD-A88087E93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80E3849E-9D26-3414-9BF0-E603FAF5F4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ADAC35B7-F8D4-B7DB-A788-D65520C6BA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396DB8-7467-414F-AB73-5E0A60EEA18C}" type="datetimeFigureOut">
              <a:rPr lang="ru-RU" smtClean="0"/>
              <a:t>10.04.2024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3E61177-756A-01A1-DD12-5F8135613D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20694C8-70E1-4B62-AC94-883891DF99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1A387-D95E-AF40-AF4D-75D0D175D4D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2991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jpg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430A533F-1817-23E8-7AC3-A5205C3DB6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" y="0"/>
            <a:ext cx="249555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52F993-E34D-F6DC-81EF-001172A226D3}"/>
              </a:ext>
            </a:extLst>
          </p:cNvPr>
          <p:cNvSpPr txBox="1"/>
          <p:nvPr/>
        </p:nvSpPr>
        <p:spPr>
          <a:xfrm>
            <a:off x="2657490" y="1355799"/>
            <a:ext cx="71061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400" b="1" dirty="0">
                <a:latin typeface="Raleway-v4020" pitchFamily="2" charset="0"/>
                <a:ea typeface="Merriweather" panose="02060503050406030704" pitchFamily="18" charset="0"/>
              </a:rPr>
              <a:t>МАРИНА МАТЫЦИНА </a:t>
            </a: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587BDF73-E141-76F3-69C3-0A64A878AE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606" y="1345366"/>
            <a:ext cx="1836738" cy="183673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EBD33CD-9F82-C302-9E1A-1BB3A1BEE876}"/>
              </a:ext>
            </a:extLst>
          </p:cNvPr>
          <p:cNvSpPr txBox="1"/>
          <p:nvPr/>
        </p:nvSpPr>
        <p:spPr>
          <a:xfrm>
            <a:off x="2657490" y="1925185"/>
            <a:ext cx="6065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200" dirty="0">
                <a:latin typeface="Raleway-v4020" pitchFamily="2" charset="0"/>
              </a:rPr>
              <a:t>Генеральный директор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F317D9-127B-D7DB-AA10-EF8CB34FE8A6}"/>
              </a:ext>
            </a:extLst>
          </p:cNvPr>
          <p:cNvSpPr txBox="1"/>
          <p:nvPr/>
        </p:nvSpPr>
        <p:spPr>
          <a:xfrm>
            <a:off x="2657490" y="6858000"/>
            <a:ext cx="78687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400" b="1" dirty="0">
                <a:latin typeface="Raleway-v4020" pitchFamily="2" charset="0"/>
                <a:ea typeface="Merriweather" panose="02060503050406030704" pitchFamily="18" charset="0"/>
              </a:rPr>
              <a:t>УСТОЙЧИВОЕ РАЗВИТИЕ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4720A2-F1F2-03FD-5B04-ACDCC27B19EA}"/>
              </a:ext>
            </a:extLst>
          </p:cNvPr>
          <p:cNvSpPr txBox="1"/>
          <p:nvPr/>
        </p:nvSpPr>
        <p:spPr>
          <a:xfrm>
            <a:off x="2657490" y="7335053"/>
            <a:ext cx="6065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200" dirty="0"/>
              <a:t>о направлении </a:t>
            </a:r>
          </a:p>
        </p:txBody>
      </p:sp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CFDCC3EE-5BE1-3A76-354B-FFBDC68CEC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2651" y="893393"/>
            <a:ext cx="1294024" cy="462406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558704E-34B9-FEE0-E1D4-B8B9387DBA0F}"/>
              </a:ext>
            </a:extLst>
          </p:cNvPr>
          <p:cNvSpPr txBox="1"/>
          <p:nvPr/>
        </p:nvSpPr>
        <p:spPr>
          <a:xfrm>
            <a:off x="2698749" y="3481039"/>
            <a:ext cx="602422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Raleway-v4020" pitchFamily="2" charset="0"/>
              </a:rPr>
              <a:t>ESG </a:t>
            </a:r>
            <a:r>
              <a:rPr lang="ru-RU" dirty="0">
                <a:latin typeface="Raleway-v4020" pitchFamily="2" charset="0"/>
              </a:rPr>
              <a:t>как критерий оценки компаний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ru-RU" dirty="0">
              <a:latin typeface="Raleway-v402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dirty="0">
                <a:latin typeface="Raleway-v4020" pitchFamily="2" charset="0"/>
              </a:rPr>
              <a:t>Роль СМИ в развитии направления. Информирование и популяризация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ru-RU" dirty="0">
              <a:latin typeface="Raleway-v402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Raleway-v4020" pitchFamily="2" charset="0"/>
              </a:rPr>
              <a:t>Forbes </a:t>
            </a:r>
            <a:r>
              <a:rPr lang="ru-RU" dirty="0">
                <a:latin typeface="Raleway-v4020" pitchFamily="2" charset="0"/>
              </a:rPr>
              <a:t>об </a:t>
            </a:r>
            <a:r>
              <a:rPr lang="en-US" dirty="0">
                <a:latin typeface="Raleway-v4020" pitchFamily="2" charset="0"/>
              </a:rPr>
              <a:t>ESG </a:t>
            </a:r>
            <a:r>
              <a:rPr lang="ru-RU" dirty="0">
                <a:latin typeface="Raleway-v4020" pitchFamily="2" charset="0"/>
              </a:rPr>
              <a:t> </a:t>
            </a:r>
          </a:p>
          <a:p>
            <a:endParaRPr lang="ru-RU" dirty="0"/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998290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F2898E3-9295-FCBF-481C-54E7DBF881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2523" y="1196975"/>
            <a:ext cx="8376356" cy="91064812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CF32326B-BEDA-A860-576D-4B4A50F86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7263" y="3319060"/>
            <a:ext cx="7772400" cy="2522940"/>
          </a:xfrm>
          <a:prstGeom prst="rect">
            <a:avLst/>
          </a:prstGeom>
        </p:spPr>
      </p:pic>
      <p:sp>
        <p:nvSpPr>
          <p:cNvPr id="16" name="Прямоугольник 15">
            <a:extLst>
              <a:ext uri="{FF2B5EF4-FFF2-40B4-BE49-F238E27FC236}">
                <a16:creationId xmlns:a16="http://schemas.microsoft.com/office/drawing/2014/main" id="{27E2E20E-3887-64C9-8CC5-F5261C4E6055}"/>
              </a:ext>
            </a:extLst>
          </p:cNvPr>
          <p:cNvSpPr/>
          <p:nvPr/>
        </p:nvSpPr>
        <p:spPr>
          <a:xfrm>
            <a:off x="2800144" y="5594804"/>
            <a:ext cx="9188656" cy="144417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682A0DA5-D34E-1B2E-42C0-FA6C036AF3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200" y="0"/>
            <a:ext cx="2495550" cy="6858000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3CDE0F55-FF70-6E49-310B-A51D0F538D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02651" y="893393"/>
            <a:ext cx="1294024" cy="462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291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F2898E3-9295-FCBF-481C-54E7DBF881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268" y="-3908718"/>
            <a:ext cx="8376356" cy="91064812"/>
          </a:xfrm>
          <a:prstGeom prst="rect">
            <a:avLst/>
          </a:prstGeom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0798A461-498D-09B3-7606-AFDEAB63127E}"/>
              </a:ext>
            </a:extLst>
          </p:cNvPr>
          <p:cNvSpPr/>
          <p:nvPr/>
        </p:nvSpPr>
        <p:spPr>
          <a:xfrm>
            <a:off x="2785630" y="0"/>
            <a:ext cx="9406370" cy="137636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2361C8D7-5908-778A-8776-F98C7BD51B2F}"/>
              </a:ext>
            </a:extLst>
          </p:cNvPr>
          <p:cNvSpPr/>
          <p:nvPr/>
        </p:nvSpPr>
        <p:spPr>
          <a:xfrm>
            <a:off x="2785630" y="6059459"/>
            <a:ext cx="9406370" cy="79854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0B286AD-9880-4171-C8A9-4786DB46B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3138" y="-3908718"/>
            <a:ext cx="8376356" cy="91064812"/>
          </a:xfrm>
          <a:prstGeom prst="rect">
            <a:avLst/>
          </a:prstGeom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D69FFE2-4EF1-E0B5-903B-BA553152D8F2}"/>
              </a:ext>
            </a:extLst>
          </p:cNvPr>
          <p:cNvSpPr/>
          <p:nvPr/>
        </p:nvSpPr>
        <p:spPr>
          <a:xfrm>
            <a:off x="2785630" y="0"/>
            <a:ext cx="9363941" cy="126274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4C0F1637-17D1-A602-8935-F5495CD0C0B1}"/>
              </a:ext>
            </a:extLst>
          </p:cNvPr>
          <p:cNvSpPr/>
          <p:nvPr/>
        </p:nvSpPr>
        <p:spPr>
          <a:xfrm>
            <a:off x="2785630" y="6059459"/>
            <a:ext cx="9406370" cy="79854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3F0F6FB-2759-287A-B7F1-52F6371A12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7263" y="-2693296"/>
            <a:ext cx="7772400" cy="252294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048FDE39-50A9-8E4D-6052-D8DAD6D1E4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2651" y="909722"/>
            <a:ext cx="1294024" cy="462406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3CA21451-78E2-A2E1-4D1A-913FAD0441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200" y="0"/>
            <a:ext cx="2495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454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CE95C7D-FA4F-579D-C07C-472AD7902B58}"/>
              </a:ext>
            </a:extLst>
          </p:cNvPr>
          <p:cNvSpPr txBox="1"/>
          <p:nvPr/>
        </p:nvSpPr>
        <p:spPr>
          <a:xfrm>
            <a:off x="2698750" y="1542526"/>
            <a:ext cx="79754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200" dirty="0">
                <a:latin typeface="Raleway-v4020" pitchFamily="2" charset="0"/>
              </a:rPr>
              <a:t>как.                       рассказывает об </a:t>
            </a:r>
            <a:r>
              <a:rPr lang="en-US" sz="3200" dirty="0">
                <a:latin typeface="Raleway-v4020" pitchFamily="2" charset="0"/>
              </a:rPr>
              <a:t>ESG</a:t>
            </a:r>
            <a:endParaRPr lang="ru-RU" sz="3200" dirty="0">
              <a:latin typeface="Raleway-v4020" pitchFamily="2" charset="0"/>
            </a:endParaRPr>
          </a:p>
        </p:txBody>
      </p:sp>
      <p:pic>
        <p:nvPicPr>
          <p:cNvPr id="4" name="copy_A8243526-7D8E-4D15-A411-98D37FB77CCF_935F9BD0-3C25-4062-AB6F-0EDBE459F18A.mp4">
            <a:hlinkClick r:id="" action="ppaction://media"/>
            <a:extLst>
              <a:ext uri="{FF2B5EF4-FFF2-40B4-BE49-F238E27FC236}">
                <a16:creationId xmlns:a16="http://schemas.microsoft.com/office/drawing/2014/main" id="{C138934D-F6C7-9CA5-2B0D-18FEF56D19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85630" y="2177038"/>
            <a:ext cx="9811208" cy="5518805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8D63B1CC-DFB1-0D93-76EF-90282CA39E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200" y="0"/>
            <a:ext cx="2495550" cy="6858000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5BDC32C4-93D3-FF6C-1D5A-AE7C2AEBB3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9238" y="1280551"/>
            <a:ext cx="2431625" cy="868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360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2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322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1447</TotalTime>
  <Words>30</Words>
  <Application>Microsoft Macintosh PowerPoint</Application>
  <PresentationFormat>Широкоэкранный</PresentationFormat>
  <Paragraphs>10</Paragraphs>
  <Slides>4</Slides>
  <Notes>0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Raleway-v4020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Support Forbes</dc:creator>
  <cp:lastModifiedBy>Support Forbes</cp:lastModifiedBy>
  <cp:revision>12</cp:revision>
  <dcterms:created xsi:type="dcterms:W3CDTF">2024-04-09T12:11:26Z</dcterms:created>
  <dcterms:modified xsi:type="dcterms:W3CDTF">2024-04-10T18:03:56Z</dcterms:modified>
</cp:coreProperties>
</file>