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8288000" cy="10287000"/>
  <p:notesSz cx="6858000" cy="9144000"/>
  <p:embeddedFontLst>
    <p:embeddedFont>
      <p:font typeface="Prata" pitchFamily="2" charset="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D2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 autoAdjust="0"/>
    <p:restoredTop sz="94597" autoAdjust="0"/>
  </p:normalViewPr>
  <p:slideViewPr>
    <p:cSldViewPr>
      <p:cViewPr varScale="1">
        <p:scale>
          <a:sx n="76" d="100"/>
          <a:sy n="76" d="100"/>
        </p:scale>
        <p:origin x="54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7.sv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4.png"/><Relationship Id="rId5" Type="http://schemas.openxmlformats.org/officeDocument/2006/relationships/image" Target="../media/image9.svg"/><Relationship Id="rId10" Type="http://schemas.openxmlformats.org/officeDocument/2006/relationships/image" Target="../media/image13.svg"/><Relationship Id="rId4" Type="http://schemas.openxmlformats.org/officeDocument/2006/relationships/image" Target="../media/image8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1D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73000" contrast="2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126" b="8114"/>
          <a:stretch/>
        </p:blipFill>
        <p:spPr>
          <a:xfrm>
            <a:off x="-2233" y="38100"/>
            <a:ext cx="18290233" cy="102108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15426592" y="633776"/>
            <a:ext cx="2506517" cy="574234"/>
          </a:xfrm>
          <a:custGeom>
            <a:avLst/>
            <a:gdLst/>
            <a:ahLst/>
            <a:cxnLst/>
            <a:rect l="l" t="t" r="r" b="b"/>
            <a:pathLst>
              <a:path w="2506517" h="574234">
                <a:moveTo>
                  <a:pt x="0" y="0"/>
                </a:moveTo>
                <a:lnTo>
                  <a:pt x="2506516" y="0"/>
                </a:lnTo>
                <a:lnTo>
                  <a:pt x="2506516" y="574234"/>
                </a:lnTo>
                <a:lnTo>
                  <a:pt x="0" y="57423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7609" t="-242551" r="-14478" b="-234010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286000" y="6340061"/>
            <a:ext cx="13802026" cy="1866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2"/>
              </a:lnSpc>
            </a:pPr>
            <a:r>
              <a:rPr lang="en-US" sz="5358">
                <a:solidFill>
                  <a:srgbClr val="FFFFFF"/>
                </a:solidFill>
                <a:latin typeface="Prata"/>
                <a:ea typeface="Prata"/>
                <a:cs typeface="Prata"/>
                <a:sym typeface="Prata"/>
              </a:rPr>
              <a:t> инструменты суверенного дефолта</a:t>
            </a:r>
          </a:p>
          <a:p>
            <a:pPr algn="ctr">
              <a:lnSpc>
                <a:spcPts val="7502"/>
              </a:lnSpc>
            </a:pPr>
            <a:r>
              <a:rPr lang="en-US" sz="5358">
                <a:solidFill>
                  <a:srgbClr val="FFFFFF"/>
                </a:solidFill>
                <a:latin typeface="Prata"/>
                <a:ea typeface="Prata"/>
                <a:cs typeface="Prata"/>
                <a:sym typeface="Prata"/>
              </a:rPr>
              <a:t>для ординарных банкротств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535743" y="3189297"/>
            <a:ext cx="13214280" cy="2539157"/>
          </a:xfrm>
          <a:prstGeom prst="rect">
            <a:avLst/>
          </a:prstGeom>
          <a:effectLst/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910"/>
              </a:lnSpc>
            </a:pPr>
            <a:r>
              <a:rPr lang="en-US" sz="7078">
                <a:solidFill>
                  <a:srgbClr val="FFFFFF"/>
                </a:solidFill>
                <a:effectLst>
                  <a:glow rad="381000">
                    <a:schemeClr val="bg1">
                      <a:alpha val="28000"/>
                    </a:schemeClr>
                  </a:glow>
                </a:effectLst>
                <a:latin typeface="Prata"/>
                <a:ea typeface="Prata"/>
                <a:cs typeface="Prata"/>
                <a:sym typeface="Prata"/>
              </a:rPr>
              <a:t>Концептуальный диспут «Wonderland»: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1D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"/>
            <a:ext cx="18395742" cy="10325100"/>
          </a:xfrm>
          <a:custGeom>
            <a:avLst/>
            <a:gdLst/>
            <a:ahLst/>
            <a:cxnLst/>
            <a:rect l="l" t="t" r="r" b="b"/>
            <a:pathLst>
              <a:path w="18395742" h="13474881">
                <a:moveTo>
                  <a:pt x="0" y="0"/>
                </a:moveTo>
                <a:lnTo>
                  <a:pt x="18395742" y="0"/>
                </a:lnTo>
                <a:lnTo>
                  <a:pt x="18395742" y="13474881"/>
                </a:lnTo>
                <a:lnTo>
                  <a:pt x="0" y="134748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4000"/>
            </a:blip>
            <a:srcRect/>
            <a:stretch>
              <a:fillRect b="-30506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5796145" y="5410077"/>
            <a:ext cx="11908762" cy="4351436"/>
          </a:xfrm>
          <a:custGeom>
            <a:avLst/>
            <a:gdLst/>
            <a:ahLst/>
            <a:cxnLst/>
            <a:rect l="l" t="t" r="r" b="b"/>
            <a:pathLst>
              <a:path w="11908762" h="4351436">
                <a:moveTo>
                  <a:pt x="0" y="0"/>
                </a:moveTo>
                <a:lnTo>
                  <a:pt x="11908762" y="0"/>
                </a:lnTo>
                <a:lnTo>
                  <a:pt x="11908762" y="4351436"/>
                </a:lnTo>
                <a:lnTo>
                  <a:pt x="0" y="435143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6311" b="-87363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4953000" y="6196648"/>
            <a:ext cx="12133635" cy="26289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4077"/>
              </a:lnSpc>
            </a:pPr>
            <a:r>
              <a:rPr lang="en-US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  <a:t>«Тут-то Алиса и заметила, что страна разграфлена </a:t>
            </a:r>
            <a:br>
              <a:rPr lang="ru-RU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</a:br>
            <a:r>
              <a:rPr lang="en-US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  <a:t>на аккуратные</a:t>
            </a:r>
            <a:r>
              <a:rPr lang="ru-RU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  <a:t> </a:t>
            </a:r>
            <a:r>
              <a:rPr lang="en-US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  <a:t>клетки изгородями и ручейками — ни дать </a:t>
            </a:r>
            <a:br>
              <a:rPr lang="ru-RU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</a:br>
            <a:r>
              <a:rPr lang="en-US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  <a:t>ни взять шахматная доска. И Алисе очень захотелось принять участие в этой шахматной игре, пусть даже в качестве пешки;</a:t>
            </a:r>
            <a:r>
              <a:rPr lang="ru-RU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  <a:t> </a:t>
            </a:r>
            <a:br>
              <a:rPr lang="ru-RU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</a:br>
            <a:r>
              <a:rPr lang="en-US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  <a:t>хотя больше всего ей,</a:t>
            </a:r>
            <a:r>
              <a:rPr lang="ru-RU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  <a:t> </a:t>
            </a:r>
            <a:r>
              <a:rPr lang="en-US" sz="2700" i="1">
                <a:solidFill>
                  <a:srgbClr val="1D1D1B"/>
                </a:solidFill>
                <a:latin typeface="Prata"/>
                <a:ea typeface="Prata"/>
                <a:cs typeface="Prata"/>
                <a:sym typeface="Prata"/>
              </a:rPr>
              <a:t>конечно, хотелось стать Королевой»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581400" y="2428034"/>
            <a:ext cx="11524332" cy="881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51"/>
              </a:lnSpc>
            </a:pPr>
            <a:r>
              <a:rPr lang="en-US" sz="5400">
                <a:solidFill>
                  <a:srgbClr val="FFFFFF"/>
                </a:solidFill>
                <a:effectLst>
                  <a:glow rad="381000">
                    <a:schemeClr val="bg1">
                      <a:alpha val="28000"/>
                    </a:schemeClr>
                  </a:glow>
                </a:effectLst>
                <a:latin typeface="Prata"/>
                <a:ea typeface="Prata"/>
                <a:cs typeface="Prata"/>
                <a:sym typeface="Prata"/>
              </a:rPr>
              <a:t>«Алиса в Зазеркалье»  Л. Кэрролл</a:t>
            </a:r>
          </a:p>
        </p:txBody>
      </p:sp>
      <p:sp>
        <p:nvSpPr>
          <p:cNvPr id="7" name="Freeform 4"/>
          <p:cNvSpPr/>
          <p:nvPr/>
        </p:nvSpPr>
        <p:spPr>
          <a:xfrm>
            <a:off x="14782800" y="647700"/>
            <a:ext cx="2506517" cy="574234"/>
          </a:xfrm>
          <a:custGeom>
            <a:avLst/>
            <a:gdLst/>
            <a:ahLst/>
            <a:cxnLst/>
            <a:rect l="l" t="t" r="r" b="b"/>
            <a:pathLst>
              <a:path w="2506517" h="574234">
                <a:moveTo>
                  <a:pt x="0" y="0"/>
                </a:moveTo>
                <a:lnTo>
                  <a:pt x="2506516" y="0"/>
                </a:lnTo>
                <a:lnTo>
                  <a:pt x="2506516" y="574234"/>
                </a:lnTo>
                <a:lnTo>
                  <a:pt x="0" y="57423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7609" t="-242551" r="-14478" b="-234010"/>
            </a:stretch>
          </a:blipFill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1D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нтерстеллар Черная дыра №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600" y="342900"/>
            <a:ext cx="17136533" cy="9639300"/>
          </a:xfrm>
          <a:prstGeom prst="rect">
            <a:avLst/>
          </a:prstGeom>
          <a:solidFill>
            <a:srgbClr val="4F81BD"/>
          </a:solidFill>
          <a:ln>
            <a:solidFill>
              <a:srgbClr val="E8D2A4"/>
            </a:solidFill>
          </a:ln>
          <a:effectLst>
            <a:innerShdw blurRad="469900">
              <a:srgbClr val="000000">
                <a:alpha val="86000"/>
              </a:srgbClr>
            </a:innerShdw>
          </a:effectLst>
          <a:scene3d>
            <a:camera prst="orthographicFront"/>
            <a:lightRig rig="soft" dir="t"/>
          </a:scene3d>
          <a:sp3d/>
        </p:spPr>
      </p:pic>
      <p:sp>
        <p:nvSpPr>
          <p:cNvPr id="4" name="Freeform 4"/>
          <p:cNvSpPr/>
          <p:nvPr/>
        </p:nvSpPr>
        <p:spPr>
          <a:xfrm>
            <a:off x="14782800" y="647700"/>
            <a:ext cx="2506517" cy="574234"/>
          </a:xfrm>
          <a:custGeom>
            <a:avLst/>
            <a:gdLst/>
            <a:ahLst/>
            <a:cxnLst/>
            <a:rect l="l" t="t" r="r" b="b"/>
            <a:pathLst>
              <a:path w="2506517" h="574234">
                <a:moveTo>
                  <a:pt x="0" y="0"/>
                </a:moveTo>
                <a:lnTo>
                  <a:pt x="2506516" y="0"/>
                </a:lnTo>
                <a:lnTo>
                  <a:pt x="2506516" y="574234"/>
                </a:lnTo>
                <a:lnTo>
                  <a:pt x="0" y="57423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7609" t="-242551" r="-14478" b="-234010"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8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171616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658250" y="3402002"/>
            <a:ext cx="5202100" cy="2438484"/>
          </a:xfrm>
          <a:custGeom>
            <a:avLst/>
            <a:gdLst/>
            <a:ahLst/>
            <a:cxnLst/>
            <a:rect l="l" t="t" r="r" b="b"/>
            <a:pathLst>
              <a:path w="5202100" h="2438484">
                <a:moveTo>
                  <a:pt x="0" y="0"/>
                </a:moveTo>
                <a:lnTo>
                  <a:pt x="5202100" y="0"/>
                </a:lnTo>
                <a:lnTo>
                  <a:pt x="5202100" y="2438484"/>
                </a:lnTo>
                <a:lnTo>
                  <a:pt x="0" y="24384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flipH="1">
            <a:off x="-1343296" y="0"/>
            <a:ext cx="5202100" cy="2438484"/>
          </a:xfrm>
          <a:custGeom>
            <a:avLst/>
            <a:gdLst/>
            <a:ahLst/>
            <a:cxnLst/>
            <a:rect l="l" t="t" r="r" b="b"/>
            <a:pathLst>
              <a:path w="5202100" h="2438484">
                <a:moveTo>
                  <a:pt x="5202099" y="0"/>
                </a:moveTo>
                <a:lnTo>
                  <a:pt x="0" y="0"/>
                </a:lnTo>
                <a:lnTo>
                  <a:pt x="0" y="2438484"/>
                </a:lnTo>
                <a:lnTo>
                  <a:pt x="5202099" y="2438484"/>
                </a:lnTo>
                <a:lnTo>
                  <a:pt x="5202099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4778974" y="1058615"/>
            <a:ext cx="8271986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>
                <a:solidFill>
                  <a:srgbClr val="FCFAFA"/>
                </a:solidFill>
                <a:latin typeface="Prata"/>
                <a:ea typeface="Prata"/>
                <a:cs typeface="Prata"/>
                <a:sym typeface="Prata"/>
              </a:rPr>
              <a:t>ОПЫТ СУВЕРЕННЫХ СТРАН</a:t>
            </a:r>
          </a:p>
        </p:txBody>
      </p:sp>
      <p:sp>
        <p:nvSpPr>
          <p:cNvPr id="6" name="AutoShape 6"/>
          <p:cNvSpPr/>
          <p:nvPr/>
        </p:nvSpPr>
        <p:spPr>
          <a:xfrm flipH="1">
            <a:off x="1257753" y="9324058"/>
            <a:ext cx="15639422" cy="3280"/>
          </a:xfrm>
          <a:prstGeom prst="line">
            <a:avLst/>
          </a:prstGeom>
          <a:ln w="47625" cap="flat">
            <a:solidFill>
              <a:srgbClr val="FCFAFA"/>
            </a:solidFill>
            <a:prstDash val="solid"/>
            <a:headEnd type="triangle" w="lg" len="med"/>
            <a:tailEnd type="triangle" w="lg" len="med"/>
          </a:ln>
        </p:spPr>
      </p:sp>
      <p:sp>
        <p:nvSpPr>
          <p:cNvPr id="8" name="Freeform 8"/>
          <p:cNvSpPr/>
          <p:nvPr/>
        </p:nvSpPr>
        <p:spPr>
          <a:xfrm rot="-5400000">
            <a:off x="13108144" y="4626550"/>
            <a:ext cx="5202305" cy="2919793"/>
          </a:xfrm>
          <a:custGeom>
            <a:avLst/>
            <a:gdLst/>
            <a:ahLst/>
            <a:cxnLst/>
            <a:rect l="l" t="t" r="r" b="b"/>
            <a:pathLst>
              <a:path w="5202305" h="2919793">
                <a:moveTo>
                  <a:pt x="0" y="0"/>
                </a:moveTo>
                <a:lnTo>
                  <a:pt x="5202305" y="0"/>
                </a:lnTo>
                <a:lnTo>
                  <a:pt x="5202305" y="2919793"/>
                </a:lnTo>
                <a:lnTo>
                  <a:pt x="0" y="291979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ru-RU"/>
              <a:t>0</a:t>
            </a:r>
          </a:p>
        </p:txBody>
      </p:sp>
      <p:grpSp>
        <p:nvGrpSpPr>
          <p:cNvPr id="9" name="Группа 8"/>
          <p:cNvGrpSpPr/>
          <p:nvPr/>
        </p:nvGrpSpPr>
        <p:grpSpPr>
          <a:xfrm>
            <a:off x="1524000" y="2438484"/>
            <a:ext cx="3886199" cy="6979956"/>
            <a:chOff x="1524000" y="2438484"/>
            <a:chExt cx="3886199" cy="6979956"/>
          </a:xfrm>
        </p:grpSpPr>
        <p:sp>
          <p:nvSpPr>
            <p:cNvPr id="7" name="Freeform 7"/>
            <p:cNvSpPr/>
            <p:nvPr/>
          </p:nvSpPr>
          <p:spPr>
            <a:xfrm rot="16200000">
              <a:off x="1349150" y="4626550"/>
              <a:ext cx="5202305" cy="2919793"/>
            </a:xfrm>
            <a:custGeom>
              <a:avLst/>
              <a:gdLst/>
              <a:ahLst/>
              <a:cxnLst/>
              <a:rect l="l" t="t" r="r" b="b"/>
              <a:pathLst>
                <a:path w="5202305" h="2919793">
                  <a:moveTo>
                    <a:pt x="0" y="0"/>
                  </a:moveTo>
                  <a:lnTo>
                    <a:pt x="5202305" y="0"/>
                  </a:lnTo>
                  <a:lnTo>
                    <a:pt x="5202305" y="2919793"/>
                  </a:lnTo>
                  <a:lnTo>
                    <a:pt x="0" y="29197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4" name="Группа 3"/>
            <p:cNvGrpSpPr/>
            <p:nvPr/>
          </p:nvGrpSpPr>
          <p:grpSpPr>
            <a:xfrm>
              <a:off x="1524000" y="2438484"/>
              <a:ext cx="3086100" cy="6979956"/>
              <a:chOff x="3389882" y="2438484"/>
              <a:chExt cx="3086100" cy="6979956"/>
            </a:xfrm>
          </p:grpSpPr>
          <p:sp>
            <p:nvSpPr>
              <p:cNvPr id="10" name="AutoShape 10"/>
              <p:cNvSpPr/>
              <p:nvPr/>
            </p:nvSpPr>
            <p:spPr>
              <a:xfrm>
                <a:off x="5010816" y="7869936"/>
                <a:ext cx="0" cy="1454121"/>
              </a:xfrm>
              <a:prstGeom prst="line">
                <a:avLst/>
              </a:prstGeom>
              <a:ln w="28575" cap="flat">
                <a:solidFill>
                  <a:srgbClr val="FFFFFF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66" name="Группа 65"/>
              <p:cNvGrpSpPr/>
              <p:nvPr/>
            </p:nvGrpSpPr>
            <p:grpSpPr>
              <a:xfrm>
                <a:off x="3389882" y="2438484"/>
                <a:ext cx="3086100" cy="6979956"/>
                <a:chOff x="3352800" y="2472969"/>
                <a:chExt cx="3086100" cy="6979956"/>
              </a:xfrm>
            </p:grpSpPr>
            <p:grpSp>
              <p:nvGrpSpPr>
                <p:cNvPr id="13" name="Group 13"/>
                <p:cNvGrpSpPr/>
                <p:nvPr/>
              </p:nvGrpSpPr>
              <p:grpSpPr>
                <a:xfrm>
                  <a:off x="4839718" y="9195189"/>
                  <a:ext cx="261516" cy="257736"/>
                  <a:chOff x="-88121" y="0"/>
                  <a:chExt cx="824721" cy="812800"/>
                </a:xfrm>
              </p:grpSpPr>
              <p:sp>
                <p:nvSpPr>
                  <p:cNvPr id="14" name="Freeform 14"/>
                  <p:cNvSpPr/>
                  <p:nvPr/>
                </p:nvSpPr>
                <p:spPr>
                  <a:xfrm>
                    <a:off x="-88121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CAA977"/>
                  </a:solidFill>
                  <a:ln w="38100" cap="sq">
                    <a:solidFill>
                      <a:srgbClr val="FFFFFF"/>
                    </a:solidFill>
                    <a:prstDash val="solid"/>
                    <a:miter/>
                  </a:ln>
                </p:spPr>
              </p:sp>
              <p:sp>
                <p:nvSpPr>
                  <p:cNvPr id="15" name="TextBox 15"/>
                  <p:cNvSpPr txBox="1"/>
                  <p:nvPr/>
                </p:nvSpPr>
                <p:spPr>
                  <a:xfrm>
                    <a:off x="76200" y="28575"/>
                    <a:ext cx="660400" cy="7080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265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22" name="Group 22"/>
                <p:cNvGrpSpPr/>
                <p:nvPr/>
              </p:nvGrpSpPr>
              <p:grpSpPr>
                <a:xfrm>
                  <a:off x="3352800" y="3501036"/>
                  <a:ext cx="3086100" cy="5186903"/>
                  <a:chOff x="0" y="0"/>
                  <a:chExt cx="812800" cy="1366098"/>
                </a:xfrm>
              </p:grpSpPr>
              <p:sp>
                <p:nvSpPr>
                  <p:cNvPr id="23" name="Freeform 23"/>
                  <p:cNvSpPr/>
                  <p:nvPr/>
                </p:nvSpPr>
                <p:spPr>
                  <a:xfrm>
                    <a:off x="0" y="0"/>
                    <a:ext cx="812800" cy="136609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1366098">
                        <a:moveTo>
                          <a:pt x="0" y="0"/>
                        </a:moveTo>
                        <a:lnTo>
                          <a:pt x="812800" y="0"/>
                        </a:lnTo>
                        <a:lnTo>
                          <a:pt x="812800" y="1366098"/>
                        </a:lnTo>
                        <a:lnTo>
                          <a:pt x="0" y="1366098"/>
                        </a:lnTo>
                        <a:close/>
                      </a:path>
                    </a:pathLst>
                  </a:custGeom>
                  <a:solidFill>
                    <a:srgbClr val="5B5A5B"/>
                  </a:solidFill>
                </p:spPr>
              </p:sp>
              <p:sp>
                <p:nvSpPr>
                  <p:cNvPr id="24" name="TextBox 24"/>
                  <p:cNvSpPr txBox="1"/>
                  <p:nvPr/>
                </p:nvSpPr>
                <p:spPr>
                  <a:xfrm>
                    <a:off x="0" y="-47625"/>
                    <a:ext cx="812800" cy="1413723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265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34" name="Group 34"/>
                <p:cNvGrpSpPr/>
                <p:nvPr/>
              </p:nvGrpSpPr>
              <p:grpSpPr>
                <a:xfrm>
                  <a:off x="3352800" y="7841494"/>
                  <a:ext cx="3086100" cy="846445"/>
                  <a:chOff x="0" y="0"/>
                  <a:chExt cx="812800" cy="222932"/>
                </a:xfrm>
              </p:grpSpPr>
              <p:sp>
                <p:nvSpPr>
                  <p:cNvPr id="35" name="Freeform 35"/>
                  <p:cNvSpPr/>
                  <p:nvPr/>
                </p:nvSpPr>
                <p:spPr>
                  <a:xfrm>
                    <a:off x="0" y="0"/>
                    <a:ext cx="812800" cy="22293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222932">
                        <a:moveTo>
                          <a:pt x="0" y="0"/>
                        </a:moveTo>
                        <a:lnTo>
                          <a:pt x="812800" y="0"/>
                        </a:lnTo>
                        <a:lnTo>
                          <a:pt x="812800" y="222932"/>
                        </a:lnTo>
                        <a:lnTo>
                          <a:pt x="0" y="222932"/>
                        </a:lnTo>
                        <a:close/>
                      </a:path>
                    </a:pathLst>
                  </a:custGeom>
                  <a:solidFill>
                    <a:srgbClr val="E7C491"/>
                  </a:solidFill>
                  <a:ln cap="sq">
                    <a:noFill/>
                    <a:prstDash val="solid"/>
                    <a:miter/>
                  </a:ln>
                </p:spPr>
              </p:sp>
              <p:sp>
                <p:nvSpPr>
                  <p:cNvPr id="36" name="TextBox 36"/>
                  <p:cNvSpPr txBox="1"/>
                  <p:nvPr/>
                </p:nvSpPr>
                <p:spPr>
                  <a:xfrm>
                    <a:off x="0" y="-47625"/>
                    <a:ext cx="812800" cy="270557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265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44" name="Group 44"/>
                <p:cNvGrpSpPr/>
                <p:nvPr/>
              </p:nvGrpSpPr>
              <p:grpSpPr>
                <a:xfrm>
                  <a:off x="4011056" y="2472969"/>
                  <a:ext cx="1713209" cy="1713209"/>
                  <a:chOff x="0" y="0"/>
                  <a:chExt cx="812800" cy="812800"/>
                </a:xfrm>
              </p:grpSpPr>
              <p:sp>
                <p:nvSpPr>
                  <p:cNvPr id="45" name="Freeform 45"/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CAA977"/>
                  </a:solidFill>
                  <a:ln w="57150" cap="sq">
                    <a:solidFill>
                      <a:srgbClr val="FCFAFA"/>
                    </a:solidFill>
                    <a:prstDash val="solid"/>
                    <a:miter/>
                  </a:ln>
                </p:spPr>
              </p:sp>
              <p:sp>
                <p:nvSpPr>
                  <p:cNvPr id="46" name="TextBox 46"/>
                  <p:cNvSpPr txBox="1"/>
                  <p:nvPr/>
                </p:nvSpPr>
                <p:spPr>
                  <a:xfrm>
                    <a:off x="76200" y="19050"/>
                    <a:ext cx="660400" cy="717550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3359"/>
                      </a:lnSpc>
                    </a:pPr>
                    <a:endParaRPr/>
                  </a:p>
                </p:txBody>
              </p:sp>
            </p:grpSp>
            <p:sp>
              <p:nvSpPr>
                <p:cNvPr id="47" name="Freeform 47"/>
                <p:cNvSpPr/>
                <p:nvPr/>
              </p:nvSpPr>
              <p:spPr>
                <a:xfrm>
                  <a:off x="4613731" y="2849064"/>
                  <a:ext cx="507859" cy="3713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7859" h="371372">
                      <a:moveTo>
                        <a:pt x="0" y="0"/>
                      </a:moveTo>
                      <a:lnTo>
                        <a:pt x="507859" y="0"/>
                      </a:lnTo>
                      <a:lnTo>
                        <a:pt x="507859" y="371372"/>
                      </a:lnTo>
                      <a:lnTo>
                        <a:pt x="0" y="37137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6"/>
                  <a:stretch>
                    <a:fillRect/>
                  </a:stretch>
                </a:blipFill>
              </p:spPr>
            </p:sp>
            <p:sp>
              <p:nvSpPr>
                <p:cNvPr id="49" name="TextBox 49"/>
                <p:cNvSpPr txBox="1"/>
                <p:nvPr/>
              </p:nvSpPr>
              <p:spPr>
                <a:xfrm>
                  <a:off x="4161741" y="4425784"/>
                  <a:ext cx="1468218" cy="346249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2760"/>
                    </a:lnSpc>
                  </a:pPr>
                  <a:r>
                    <a:rPr lang="en-US" sz="2000" b="1">
                      <a:solidFill>
                        <a:srgbClr val="FCFAFA"/>
                      </a:solidFill>
                      <a:latin typeface="Prata" panose="020B0604020202020204" charset="-52"/>
                      <a:ea typeface="Roboto Bold"/>
                      <a:cs typeface="Roboto Bold"/>
                      <a:sym typeface="Roboto Bold"/>
                    </a:rPr>
                    <a:t>Механизм</a:t>
                  </a:r>
                </a:p>
              </p:txBody>
            </p:sp>
            <p:sp>
              <p:nvSpPr>
                <p:cNvPr id="50" name="TextBox 50"/>
                <p:cNvSpPr txBox="1"/>
                <p:nvPr/>
              </p:nvSpPr>
              <p:spPr>
                <a:xfrm>
                  <a:off x="3424136" y="5020189"/>
                  <a:ext cx="2943427" cy="2233304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2520"/>
                    </a:lnSpc>
                  </a:pPr>
                  <a:r>
                    <a:rPr lang="en-US" sz="1800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  <a:sym typeface="Roboto"/>
                    </a:rPr>
                    <a:t>Франция использовала правило выкупа облигаций с рынка</a:t>
                  </a:r>
                </a:p>
                <a:p>
                  <a:pPr algn="ctr">
                    <a:lnSpc>
                      <a:spcPts val="2520"/>
                    </a:lnSpc>
                  </a:pPr>
                  <a:r>
                    <a:rPr lang="en-US" sz="1800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  <a:sym typeface="Roboto"/>
                    </a:rPr>
                    <a:t>и пересмотр статуса «вечного долга» — как способ частичного выхода из долговой ямы</a:t>
                  </a:r>
                </a:p>
              </p:txBody>
            </p:sp>
            <p:sp>
              <p:nvSpPr>
                <p:cNvPr id="52" name="TextBox 52"/>
                <p:cNvSpPr txBox="1"/>
                <p:nvPr/>
              </p:nvSpPr>
              <p:spPr>
                <a:xfrm>
                  <a:off x="3950294" y="8064691"/>
                  <a:ext cx="1891111" cy="359073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2760"/>
                    </a:lnSpc>
                  </a:pPr>
                  <a:r>
                    <a:rPr lang="en-US" sz="2300" b="1">
                      <a:solidFill>
                        <a:srgbClr val="FCFAFA"/>
                      </a:solidFill>
                      <a:latin typeface="Prata" panose="020B0604020202020204" charset="-52"/>
                      <a:ea typeface="Roboto Bold"/>
                      <a:cs typeface="Roboto Bold"/>
                      <a:sym typeface="Roboto Bold"/>
                    </a:rPr>
                    <a:t>1788 год</a:t>
                  </a:r>
                </a:p>
              </p:txBody>
            </p:sp>
            <p:sp>
              <p:nvSpPr>
                <p:cNvPr id="55" name="TextBox 55"/>
                <p:cNvSpPr txBox="1"/>
                <p:nvPr/>
              </p:nvSpPr>
              <p:spPr>
                <a:xfrm>
                  <a:off x="4287535" y="3304307"/>
                  <a:ext cx="1209473" cy="327013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2640"/>
                    </a:lnSpc>
                  </a:pPr>
                  <a:r>
                    <a:rPr lang="en-US" sz="1900" b="1">
                      <a:solidFill>
                        <a:srgbClr val="FCFAFA"/>
                      </a:solidFill>
                      <a:latin typeface="Prata" panose="020B0604020202020204" charset="-52"/>
                      <a:ea typeface="Roboto Bold"/>
                      <a:cs typeface="Roboto Bold"/>
                      <a:sym typeface="Roboto Bold"/>
                    </a:rPr>
                    <a:t>Франция</a:t>
                  </a:r>
                </a:p>
              </p:txBody>
            </p:sp>
          </p:grpSp>
        </p:grpSp>
      </p:grpSp>
      <p:grpSp>
        <p:nvGrpSpPr>
          <p:cNvPr id="72" name="Группа 71"/>
          <p:cNvGrpSpPr/>
          <p:nvPr/>
        </p:nvGrpSpPr>
        <p:grpSpPr>
          <a:xfrm>
            <a:off x="9425338" y="2445584"/>
            <a:ext cx="3854384" cy="7014441"/>
            <a:chOff x="7792172" y="2438484"/>
            <a:chExt cx="3854384" cy="7014441"/>
          </a:xfrm>
        </p:grpSpPr>
        <p:sp>
          <p:nvSpPr>
            <p:cNvPr id="67" name="Freeform 7"/>
            <p:cNvSpPr/>
            <p:nvPr/>
          </p:nvSpPr>
          <p:spPr>
            <a:xfrm rot="16200000">
              <a:off x="7585507" y="4530476"/>
              <a:ext cx="5202305" cy="2919793"/>
            </a:xfrm>
            <a:custGeom>
              <a:avLst/>
              <a:gdLst/>
              <a:ahLst/>
              <a:cxnLst/>
              <a:rect l="l" t="t" r="r" b="b"/>
              <a:pathLst>
                <a:path w="5202305" h="2919793">
                  <a:moveTo>
                    <a:pt x="0" y="0"/>
                  </a:moveTo>
                  <a:lnTo>
                    <a:pt x="5202305" y="0"/>
                  </a:lnTo>
                  <a:lnTo>
                    <a:pt x="5202305" y="2919793"/>
                  </a:lnTo>
                  <a:lnTo>
                    <a:pt x="0" y="29197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1" name="AutoShape 11"/>
            <p:cNvSpPr/>
            <p:nvPr/>
          </p:nvSpPr>
          <p:spPr>
            <a:xfrm>
              <a:off x="9353550" y="7869936"/>
              <a:ext cx="0" cy="1454121"/>
            </a:xfrm>
            <a:prstGeom prst="line">
              <a:avLst/>
            </a:prstGeom>
            <a:ln w="28575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</p:sp>
        <p:grpSp>
          <p:nvGrpSpPr>
            <p:cNvPr id="65" name="Группа 64"/>
            <p:cNvGrpSpPr/>
            <p:nvPr/>
          </p:nvGrpSpPr>
          <p:grpSpPr>
            <a:xfrm>
              <a:off x="7792172" y="2438484"/>
              <a:ext cx="3086100" cy="7014441"/>
              <a:chOff x="7810500" y="2438484"/>
              <a:chExt cx="3086100" cy="7014441"/>
            </a:xfrm>
          </p:grpSpPr>
          <p:grpSp>
            <p:nvGrpSpPr>
              <p:cNvPr id="16" name="Group 16"/>
              <p:cNvGrpSpPr/>
              <p:nvPr/>
            </p:nvGrpSpPr>
            <p:grpSpPr>
              <a:xfrm>
                <a:off x="9238528" y="9195189"/>
                <a:ext cx="257736" cy="257736"/>
                <a:chOff x="57799" y="0"/>
                <a:chExt cx="812801" cy="812800"/>
              </a:xfrm>
            </p:grpSpPr>
            <p:sp>
              <p:nvSpPr>
                <p:cNvPr id="17" name="Freeform 17"/>
                <p:cNvSpPr/>
                <p:nvPr/>
              </p:nvSpPr>
              <p:spPr>
                <a:xfrm>
                  <a:off x="57799" y="0"/>
                  <a:ext cx="812801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CAA977"/>
                </a:solidFill>
                <a:ln w="38100" cap="sq">
                  <a:solidFill>
                    <a:srgbClr val="FFFFFF"/>
                  </a:solidFill>
                  <a:prstDash val="solid"/>
                  <a:miter/>
                </a:ln>
              </p:spPr>
            </p:sp>
            <p:sp>
              <p:nvSpPr>
                <p:cNvPr id="18" name="TextBox 18"/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25" name="Group 25"/>
              <p:cNvGrpSpPr/>
              <p:nvPr/>
            </p:nvGrpSpPr>
            <p:grpSpPr>
              <a:xfrm>
                <a:off x="7810500" y="3304468"/>
                <a:ext cx="3086100" cy="5383471"/>
                <a:chOff x="0" y="-47625"/>
                <a:chExt cx="812800" cy="1417869"/>
              </a:xfrm>
            </p:grpSpPr>
            <p:sp>
              <p:nvSpPr>
                <p:cNvPr id="26" name="Freeform 26"/>
                <p:cNvSpPr/>
                <p:nvPr/>
              </p:nvSpPr>
              <p:spPr>
                <a:xfrm>
                  <a:off x="0" y="0"/>
                  <a:ext cx="812800" cy="137024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1370244">
                      <a:moveTo>
                        <a:pt x="0" y="0"/>
                      </a:moveTo>
                      <a:lnTo>
                        <a:pt x="812800" y="0"/>
                      </a:lnTo>
                      <a:lnTo>
                        <a:pt x="812800" y="1370244"/>
                      </a:lnTo>
                      <a:lnTo>
                        <a:pt x="0" y="1370244"/>
                      </a:lnTo>
                      <a:close/>
                    </a:path>
                  </a:pathLst>
                </a:custGeom>
                <a:solidFill>
                  <a:srgbClr val="5B5A5B"/>
                </a:solidFill>
              </p:spPr>
            </p:sp>
            <p:sp>
              <p:nvSpPr>
                <p:cNvPr id="27" name="TextBox 27"/>
                <p:cNvSpPr txBox="1"/>
                <p:nvPr/>
              </p:nvSpPr>
              <p:spPr>
                <a:xfrm>
                  <a:off x="0" y="-47625"/>
                  <a:ext cx="812800" cy="1417869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31" name="Group 31"/>
              <p:cNvGrpSpPr/>
              <p:nvPr/>
            </p:nvGrpSpPr>
            <p:grpSpPr>
              <a:xfrm>
                <a:off x="8496945" y="2438484"/>
                <a:ext cx="1713209" cy="1713209"/>
                <a:chOff x="0" y="0"/>
                <a:chExt cx="812800" cy="812800"/>
              </a:xfrm>
            </p:grpSpPr>
            <p:sp>
              <p:nvSpPr>
                <p:cNvPr id="32" name="Freeform 32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CAA977"/>
                </a:solidFill>
                <a:ln w="57150" cap="sq">
                  <a:solidFill>
                    <a:srgbClr val="FCFAFA"/>
                  </a:solidFill>
                  <a:prstDash val="solid"/>
                  <a:miter/>
                </a:ln>
              </p:spPr>
            </p:sp>
            <p:sp>
              <p:nvSpPr>
                <p:cNvPr id="33" name="TextBox 33"/>
                <p:cNvSpPr txBox="1"/>
                <p:nvPr/>
              </p:nvSpPr>
              <p:spPr>
                <a:xfrm>
                  <a:off x="76200" y="19050"/>
                  <a:ext cx="660400" cy="71755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3359"/>
                    </a:lnSpc>
                  </a:pPr>
                  <a:endParaRPr/>
                </a:p>
              </p:txBody>
            </p:sp>
          </p:grpSp>
          <p:grpSp>
            <p:nvGrpSpPr>
              <p:cNvPr id="37" name="Group 37"/>
              <p:cNvGrpSpPr/>
              <p:nvPr/>
            </p:nvGrpSpPr>
            <p:grpSpPr>
              <a:xfrm>
                <a:off x="7810500" y="7841494"/>
                <a:ext cx="3086100" cy="846445"/>
                <a:chOff x="0" y="0"/>
                <a:chExt cx="812800" cy="222932"/>
              </a:xfrm>
            </p:grpSpPr>
            <p:sp>
              <p:nvSpPr>
                <p:cNvPr id="38" name="Freeform 38"/>
                <p:cNvSpPr/>
                <p:nvPr/>
              </p:nvSpPr>
              <p:spPr>
                <a:xfrm>
                  <a:off x="0" y="0"/>
                  <a:ext cx="812800" cy="2229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222932">
                      <a:moveTo>
                        <a:pt x="0" y="0"/>
                      </a:moveTo>
                      <a:lnTo>
                        <a:pt x="812800" y="0"/>
                      </a:lnTo>
                      <a:lnTo>
                        <a:pt x="812800" y="222932"/>
                      </a:lnTo>
                      <a:lnTo>
                        <a:pt x="0" y="222932"/>
                      </a:lnTo>
                      <a:close/>
                    </a:path>
                  </a:pathLst>
                </a:custGeom>
                <a:solidFill>
                  <a:srgbClr val="E7C491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39" name="TextBox 39"/>
                <p:cNvSpPr txBox="1"/>
                <p:nvPr/>
              </p:nvSpPr>
              <p:spPr>
                <a:xfrm>
                  <a:off x="0" y="-47625"/>
                  <a:ext cx="812800" cy="270557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sp>
            <p:nvSpPr>
              <p:cNvPr id="48" name="Freeform 48"/>
              <p:cNvSpPr/>
              <p:nvPr/>
            </p:nvSpPr>
            <p:spPr>
              <a:xfrm>
                <a:off x="9104699" y="2849219"/>
                <a:ext cx="488737" cy="381826"/>
              </a:xfrm>
              <a:custGeom>
                <a:avLst/>
                <a:gdLst/>
                <a:ahLst/>
                <a:cxnLst/>
                <a:rect l="l" t="t" r="r" b="b"/>
                <a:pathLst>
                  <a:path w="488737" h="381826">
                    <a:moveTo>
                      <a:pt x="0" y="0"/>
                    </a:moveTo>
                    <a:lnTo>
                      <a:pt x="488738" y="0"/>
                    </a:lnTo>
                    <a:lnTo>
                      <a:pt x="488738" y="381826"/>
                    </a:lnTo>
                    <a:lnTo>
                      <a:pt x="0" y="38182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/>
                <a:stretch>
                  <a:fillRect/>
                </a:stretch>
              </a:blipFill>
            </p:spPr>
          </p:sp>
          <p:sp>
            <p:nvSpPr>
              <p:cNvPr id="51" name="TextBox 51"/>
              <p:cNvSpPr txBox="1"/>
              <p:nvPr/>
            </p:nvSpPr>
            <p:spPr>
              <a:xfrm>
                <a:off x="7915226" y="5052300"/>
                <a:ext cx="2871196" cy="223330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520"/>
                  </a:lnSpc>
                </a:pPr>
                <a:r>
                  <a:rPr lang="en-US" sz="1800">
                    <a:solidFill>
                      <a:srgbClr val="FCFAFA">
                        <a:alpha val="80000"/>
                      </a:srgbClr>
                    </a:solidFill>
                    <a:latin typeface="Prata" panose="020B0604020202020204" charset="-52"/>
                    <a:ea typeface="Roboto"/>
                    <a:cs typeface="Roboto"/>
                    <a:sym typeface="Roboto"/>
                  </a:rPr>
                  <a:t>В условиях кризиса</a:t>
                </a:r>
              </a:p>
              <a:p>
                <a:pPr algn="ctr">
                  <a:lnSpc>
                    <a:spcPts val="2520"/>
                  </a:lnSpc>
                </a:pPr>
                <a:r>
                  <a:rPr lang="en-US" sz="1800">
                    <a:solidFill>
                      <a:srgbClr val="FCFAFA">
                        <a:alpha val="80000"/>
                      </a:srgbClr>
                    </a:solidFill>
                    <a:latin typeface="Prata" panose="020B0604020202020204" charset="-52"/>
                    <a:ea typeface="Roboto"/>
                    <a:cs typeface="Roboto"/>
                    <a:sym typeface="Roboto"/>
                  </a:rPr>
                  <a:t>1998 года российское государство отказалось от внутренних обязательств, сохранив лояльность внешним инвесторам и МВФ</a:t>
                </a:r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8407994" y="8064691"/>
                <a:ext cx="1891111" cy="35907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760"/>
                  </a:lnSpc>
                </a:pPr>
                <a:r>
                  <a:rPr lang="en-US" sz="2300" b="1">
                    <a:solidFill>
                      <a:srgbClr val="FFFFFF"/>
                    </a:solidFill>
                    <a:latin typeface="Prata" panose="020B0604020202020204" charset="-52"/>
                    <a:ea typeface="Roboto Bold"/>
                    <a:cs typeface="Roboto Bold"/>
                    <a:sym typeface="Roboto Bold"/>
                  </a:rPr>
                  <a:t>1998 год</a:t>
                </a:r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8854500" y="3304307"/>
                <a:ext cx="998100" cy="32701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640"/>
                  </a:lnSpc>
                </a:pPr>
                <a:r>
                  <a:rPr lang="en-US" sz="1900" b="1">
                    <a:solidFill>
                      <a:srgbClr val="FCFAFA"/>
                    </a:solidFill>
                    <a:latin typeface="Prata" panose="020B0604020202020204" charset="-52"/>
                    <a:ea typeface="Roboto Bold"/>
                    <a:cs typeface="Roboto Bold"/>
                    <a:sym typeface="Roboto Bold"/>
                  </a:rPr>
                  <a:t>Россия</a:t>
                </a:r>
              </a:p>
            </p:txBody>
          </p:sp>
          <p:sp>
            <p:nvSpPr>
              <p:cNvPr id="63" name="TextBox 63"/>
              <p:cNvSpPr txBox="1"/>
              <p:nvPr/>
            </p:nvSpPr>
            <p:spPr>
              <a:xfrm>
                <a:off x="8619441" y="4425784"/>
                <a:ext cx="1468218" cy="35242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760"/>
                  </a:lnSpc>
                </a:pPr>
                <a:r>
                  <a:rPr lang="en-US" sz="2000" b="1">
                    <a:solidFill>
                      <a:srgbClr val="FCFAFA"/>
                    </a:solidFill>
                    <a:latin typeface="Prata" panose="020B0604020202020204" charset="-52"/>
                    <a:ea typeface="Roboto Bold"/>
                    <a:cs typeface="Roboto Bold"/>
                    <a:sym typeface="Roboto Bold"/>
                  </a:rPr>
                  <a:t>Механизм</a:t>
                </a:r>
              </a:p>
            </p:txBody>
          </p:sp>
        </p:grpSp>
      </p:grpSp>
      <p:sp>
        <p:nvSpPr>
          <p:cNvPr id="68" name="Freeform 4"/>
          <p:cNvSpPr/>
          <p:nvPr/>
        </p:nvSpPr>
        <p:spPr>
          <a:xfrm>
            <a:off x="14782800" y="647700"/>
            <a:ext cx="2506517" cy="574234"/>
          </a:xfrm>
          <a:custGeom>
            <a:avLst/>
            <a:gdLst/>
            <a:ahLst/>
            <a:cxnLst/>
            <a:rect l="l" t="t" r="r" b="b"/>
            <a:pathLst>
              <a:path w="2506517" h="574234">
                <a:moveTo>
                  <a:pt x="0" y="0"/>
                </a:moveTo>
                <a:lnTo>
                  <a:pt x="2506516" y="0"/>
                </a:lnTo>
                <a:lnTo>
                  <a:pt x="2506516" y="574234"/>
                </a:lnTo>
                <a:lnTo>
                  <a:pt x="0" y="57423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17609" t="-242551" r="-14478" b="-234010"/>
            </a:stretch>
          </a:blipFill>
        </p:spPr>
      </p:sp>
      <p:grpSp>
        <p:nvGrpSpPr>
          <p:cNvPr id="71" name="Группа 70"/>
          <p:cNvGrpSpPr/>
          <p:nvPr/>
        </p:nvGrpSpPr>
        <p:grpSpPr>
          <a:xfrm>
            <a:off x="13335000" y="2438484"/>
            <a:ext cx="3086100" cy="7021541"/>
            <a:chOff x="13561129" y="2438484"/>
            <a:chExt cx="3086100" cy="7021541"/>
          </a:xfrm>
        </p:grpSpPr>
        <p:grpSp>
          <p:nvGrpSpPr>
            <p:cNvPr id="70" name="Группа 69"/>
            <p:cNvGrpSpPr/>
            <p:nvPr/>
          </p:nvGrpSpPr>
          <p:grpSpPr>
            <a:xfrm>
              <a:off x="13561129" y="2438484"/>
              <a:ext cx="3086100" cy="7021541"/>
              <a:chOff x="12611100" y="2438484"/>
              <a:chExt cx="3086100" cy="7021541"/>
            </a:xfrm>
          </p:grpSpPr>
          <p:sp>
            <p:nvSpPr>
              <p:cNvPr id="12" name="AutoShape 12"/>
              <p:cNvSpPr/>
              <p:nvPr/>
            </p:nvSpPr>
            <p:spPr>
              <a:xfrm>
                <a:off x="14173200" y="7869936"/>
                <a:ext cx="0" cy="1454121"/>
              </a:xfrm>
              <a:prstGeom prst="line">
                <a:avLst/>
              </a:prstGeom>
              <a:ln w="28575" cap="flat">
                <a:solidFill>
                  <a:srgbClr val="FFFFFF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69" name="Группа 68"/>
              <p:cNvGrpSpPr/>
              <p:nvPr/>
            </p:nvGrpSpPr>
            <p:grpSpPr>
              <a:xfrm>
                <a:off x="12611100" y="2438484"/>
                <a:ext cx="3086100" cy="7021541"/>
                <a:chOff x="12281617" y="2438484"/>
                <a:chExt cx="3086100" cy="7021541"/>
              </a:xfrm>
            </p:grpSpPr>
            <p:grpSp>
              <p:nvGrpSpPr>
                <p:cNvPr id="19" name="Group 19"/>
                <p:cNvGrpSpPr/>
                <p:nvPr/>
              </p:nvGrpSpPr>
              <p:grpSpPr>
                <a:xfrm>
                  <a:off x="13716000" y="9202289"/>
                  <a:ext cx="257736" cy="257736"/>
                  <a:chOff x="0" y="0"/>
                  <a:chExt cx="812800" cy="812800"/>
                </a:xfrm>
              </p:grpSpPr>
              <p:sp>
                <p:nvSpPr>
                  <p:cNvPr id="20" name="Freeform 20"/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CAA977"/>
                  </a:solidFill>
                  <a:ln w="38100" cap="sq">
                    <a:solidFill>
                      <a:srgbClr val="FFFFFF"/>
                    </a:solidFill>
                    <a:prstDash val="solid"/>
                    <a:miter/>
                  </a:ln>
                </p:spPr>
              </p:sp>
              <p:sp>
                <p:nvSpPr>
                  <p:cNvPr id="21" name="TextBox 21"/>
                  <p:cNvSpPr txBox="1"/>
                  <p:nvPr/>
                </p:nvSpPr>
                <p:spPr>
                  <a:xfrm>
                    <a:off x="76200" y="28575"/>
                    <a:ext cx="660400" cy="7080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265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28" name="Group 28"/>
                <p:cNvGrpSpPr/>
                <p:nvPr/>
              </p:nvGrpSpPr>
              <p:grpSpPr>
                <a:xfrm>
                  <a:off x="12281617" y="3485294"/>
                  <a:ext cx="3086100" cy="5202645"/>
                  <a:chOff x="0" y="0"/>
                  <a:chExt cx="812800" cy="1370244"/>
                </a:xfrm>
              </p:grpSpPr>
              <p:sp>
                <p:nvSpPr>
                  <p:cNvPr id="29" name="Freeform 29"/>
                  <p:cNvSpPr/>
                  <p:nvPr/>
                </p:nvSpPr>
                <p:spPr>
                  <a:xfrm>
                    <a:off x="0" y="0"/>
                    <a:ext cx="812800" cy="137024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1370244">
                        <a:moveTo>
                          <a:pt x="0" y="0"/>
                        </a:moveTo>
                        <a:lnTo>
                          <a:pt x="812800" y="0"/>
                        </a:lnTo>
                        <a:lnTo>
                          <a:pt x="812800" y="1370244"/>
                        </a:lnTo>
                        <a:lnTo>
                          <a:pt x="0" y="1370244"/>
                        </a:lnTo>
                        <a:close/>
                      </a:path>
                    </a:pathLst>
                  </a:custGeom>
                  <a:solidFill>
                    <a:srgbClr val="5B5A5B"/>
                  </a:solidFill>
                </p:spPr>
              </p:sp>
              <p:sp>
                <p:nvSpPr>
                  <p:cNvPr id="30" name="TextBox 30"/>
                  <p:cNvSpPr txBox="1"/>
                  <p:nvPr/>
                </p:nvSpPr>
                <p:spPr>
                  <a:xfrm>
                    <a:off x="0" y="-47625"/>
                    <a:ext cx="812800" cy="1417869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265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40" name="Group 40"/>
                <p:cNvGrpSpPr/>
                <p:nvPr/>
              </p:nvGrpSpPr>
              <p:grpSpPr>
                <a:xfrm>
                  <a:off x="12281617" y="7841494"/>
                  <a:ext cx="3086100" cy="846445"/>
                  <a:chOff x="0" y="0"/>
                  <a:chExt cx="812800" cy="222932"/>
                </a:xfrm>
              </p:grpSpPr>
              <p:sp>
                <p:nvSpPr>
                  <p:cNvPr id="41" name="Freeform 41"/>
                  <p:cNvSpPr/>
                  <p:nvPr/>
                </p:nvSpPr>
                <p:spPr>
                  <a:xfrm>
                    <a:off x="0" y="0"/>
                    <a:ext cx="812800" cy="22293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222932">
                        <a:moveTo>
                          <a:pt x="0" y="0"/>
                        </a:moveTo>
                        <a:lnTo>
                          <a:pt x="812800" y="0"/>
                        </a:lnTo>
                        <a:lnTo>
                          <a:pt x="812800" y="222932"/>
                        </a:lnTo>
                        <a:lnTo>
                          <a:pt x="0" y="222932"/>
                        </a:lnTo>
                        <a:close/>
                      </a:path>
                    </a:pathLst>
                  </a:custGeom>
                  <a:solidFill>
                    <a:srgbClr val="E7C491"/>
                  </a:solidFill>
                  <a:ln cap="sq">
                    <a:noFill/>
                    <a:prstDash val="solid"/>
                    <a:miter/>
                  </a:ln>
                </p:spPr>
              </p:sp>
              <p:sp>
                <p:nvSpPr>
                  <p:cNvPr id="42" name="TextBox 42"/>
                  <p:cNvSpPr txBox="1"/>
                  <p:nvPr/>
                </p:nvSpPr>
                <p:spPr>
                  <a:xfrm>
                    <a:off x="0" y="-47625"/>
                    <a:ext cx="812800" cy="270557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2659"/>
                      </a:lnSpc>
                    </a:pPr>
                    <a:endParaRPr/>
                  </a:p>
                </p:txBody>
              </p:sp>
            </p:grpSp>
            <p:sp>
              <p:nvSpPr>
                <p:cNvPr id="57" name="TextBox 57"/>
                <p:cNvSpPr txBox="1"/>
                <p:nvPr/>
              </p:nvSpPr>
              <p:spPr>
                <a:xfrm>
                  <a:off x="12430764" y="5121109"/>
                  <a:ext cx="2871196" cy="2553904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2520"/>
                    </a:lnSpc>
                  </a:pPr>
                  <a:r>
                    <a:rPr lang="en-US" sz="1800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  <a:sym typeface="Roboto"/>
                    </a:rPr>
                    <a:t>Мексика использовала посредничество третьей стороны (США и МВФ), чтобы согласовать реструктуризацию </a:t>
                  </a:r>
                  <a:br>
                    <a:rPr lang="en-US" sz="1800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  <a:sym typeface="Roboto"/>
                    </a:rPr>
                  </a:br>
                  <a:r>
                    <a:rPr lang="en-US" sz="1800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  <a:sym typeface="Roboto"/>
                    </a:rPr>
                    <a:t>и получить временные послабления </a:t>
                  </a:r>
                  <a:br>
                    <a:rPr lang="en-US" sz="1800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  <a:sym typeface="Roboto"/>
                    </a:rPr>
                  </a:br>
                  <a:r>
                    <a:rPr lang="en-US" sz="1800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  <a:sym typeface="Roboto"/>
                    </a:rPr>
                    <a:t>по обязательствам</a:t>
                  </a:r>
                </a:p>
              </p:txBody>
            </p:sp>
            <p:grpSp>
              <p:nvGrpSpPr>
                <p:cNvPr id="58" name="Group 58"/>
                <p:cNvGrpSpPr/>
                <p:nvPr/>
              </p:nvGrpSpPr>
              <p:grpSpPr>
                <a:xfrm>
                  <a:off x="12890347" y="2438484"/>
                  <a:ext cx="1713209" cy="1713209"/>
                  <a:chOff x="0" y="0"/>
                  <a:chExt cx="812800" cy="812800"/>
                </a:xfrm>
              </p:grpSpPr>
              <p:sp>
                <p:nvSpPr>
                  <p:cNvPr id="59" name="Freeform 59"/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CAA977"/>
                  </a:solidFill>
                  <a:ln w="57150" cap="sq">
                    <a:solidFill>
                      <a:srgbClr val="FCFAFA"/>
                    </a:solidFill>
                    <a:prstDash val="solid"/>
                    <a:miter/>
                  </a:ln>
                </p:spPr>
              </p:sp>
              <p:sp>
                <p:nvSpPr>
                  <p:cNvPr id="60" name="TextBox 60"/>
                  <p:cNvSpPr txBox="1"/>
                  <p:nvPr/>
                </p:nvSpPr>
                <p:spPr>
                  <a:xfrm>
                    <a:off x="76200" y="19050"/>
                    <a:ext cx="660400" cy="717550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3359"/>
                      </a:lnSpc>
                    </a:pPr>
                    <a:endParaRPr/>
                  </a:p>
                </p:txBody>
              </p:sp>
            </p:grpSp>
            <p:sp>
              <p:nvSpPr>
                <p:cNvPr id="61" name="Freeform 61"/>
                <p:cNvSpPr/>
                <p:nvPr/>
              </p:nvSpPr>
              <p:spPr>
                <a:xfrm>
                  <a:off x="13502583" y="2887552"/>
                  <a:ext cx="488737" cy="3433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8737" h="343338">
                      <a:moveTo>
                        <a:pt x="0" y="0"/>
                      </a:moveTo>
                      <a:lnTo>
                        <a:pt x="488737" y="0"/>
                      </a:lnTo>
                      <a:lnTo>
                        <a:pt x="488737" y="343338"/>
                      </a:lnTo>
                      <a:lnTo>
                        <a:pt x="0" y="34333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9">
                    <a:extLst>
                      <a:ext uri="{96DAC541-7B7A-43D3-8B79-37D633B846F1}">
                        <asvg:svgBlip xmlns:asvg="http://schemas.microsoft.com/office/drawing/2016/SVG/main" r:embed="rId10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62" name="TextBox 62"/>
                <p:cNvSpPr txBox="1"/>
                <p:nvPr/>
              </p:nvSpPr>
              <p:spPr>
                <a:xfrm>
                  <a:off x="13176653" y="3324823"/>
                  <a:ext cx="1218899" cy="327013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2640"/>
                    </a:lnSpc>
                  </a:pPr>
                  <a:r>
                    <a:rPr lang="en-US" sz="1900" b="1">
                      <a:solidFill>
                        <a:srgbClr val="FCFAFA"/>
                      </a:solidFill>
                      <a:latin typeface="Prata" panose="020B0604020202020204" charset="-52"/>
                      <a:ea typeface="Roboto Bold"/>
                      <a:cs typeface="Roboto Bold"/>
                      <a:sym typeface="Roboto Bold"/>
                    </a:rPr>
                    <a:t>Мексика</a:t>
                  </a:r>
                </a:p>
              </p:txBody>
            </p:sp>
            <p:sp>
              <p:nvSpPr>
                <p:cNvPr id="64" name="TextBox 64"/>
                <p:cNvSpPr txBox="1"/>
                <p:nvPr/>
              </p:nvSpPr>
              <p:spPr>
                <a:xfrm>
                  <a:off x="13012843" y="4425784"/>
                  <a:ext cx="1468218" cy="352425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2760"/>
                    </a:lnSpc>
                  </a:pPr>
                  <a:r>
                    <a:rPr lang="en-US" sz="2000" b="1">
                      <a:solidFill>
                        <a:srgbClr val="FCFAFA"/>
                      </a:solidFill>
                      <a:latin typeface="Prata" panose="020B0604020202020204" charset="-52"/>
                      <a:ea typeface="Roboto Bold"/>
                      <a:cs typeface="Roboto Bold"/>
                      <a:sym typeface="Roboto Bold"/>
                    </a:rPr>
                    <a:t>Механизм</a:t>
                  </a:r>
                </a:p>
              </p:txBody>
            </p:sp>
          </p:grpSp>
        </p:grpSp>
        <p:sp>
          <p:nvSpPr>
            <p:cNvPr id="54" name="TextBox 54"/>
            <p:cNvSpPr txBox="1"/>
            <p:nvPr/>
          </p:nvSpPr>
          <p:spPr>
            <a:xfrm>
              <a:off x="14263289" y="8097111"/>
              <a:ext cx="1891111" cy="3590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60"/>
                </a:lnSpc>
              </a:pPr>
              <a:r>
                <a:rPr lang="en-US" sz="2300" b="1">
                  <a:solidFill>
                    <a:srgbClr val="FFFFFF"/>
                  </a:solidFill>
                  <a:latin typeface="Prata" panose="020B0604020202020204" charset="-52"/>
                  <a:ea typeface="Roboto Bold"/>
                  <a:cs typeface="Roboto Bold"/>
                  <a:sym typeface="Roboto Bold"/>
                </a:rPr>
                <a:t>1982 год</a:t>
              </a:r>
            </a:p>
          </p:txBody>
        </p:sp>
      </p:grpSp>
      <p:grpSp>
        <p:nvGrpSpPr>
          <p:cNvPr id="73" name="Группа 72"/>
          <p:cNvGrpSpPr/>
          <p:nvPr/>
        </p:nvGrpSpPr>
        <p:grpSpPr>
          <a:xfrm>
            <a:off x="5486400" y="2476500"/>
            <a:ext cx="3886199" cy="6979956"/>
            <a:chOff x="1524000" y="2438484"/>
            <a:chExt cx="3886199" cy="6979956"/>
          </a:xfrm>
        </p:grpSpPr>
        <p:sp>
          <p:nvSpPr>
            <p:cNvPr id="74" name="Freeform 7"/>
            <p:cNvSpPr/>
            <p:nvPr/>
          </p:nvSpPr>
          <p:spPr>
            <a:xfrm rot="16200000">
              <a:off x="1349150" y="4626550"/>
              <a:ext cx="5202305" cy="2919793"/>
            </a:xfrm>
            <a:custGeom>
              <a:avLst/>
              <a:gdLst/>
              <a:ahLst/>
              <a:cxnLst/>
              <a:rect l="l" t="t" r="r" b="b"/>
              <a:pathLst>
                <a:path w="5202305" h="2919793">
                  <a:moveTo>
                    <a:pt x="0" y="0"/>
                  </a:moveTo>
                  <a:lnTo>
                    <a:pt x="5202305" y="0"/>
                  </a:lnTo>
                  <a:lnTo>
                    <a:pt x="5202305" y="2919793"/>
                  </a:lnTo>
                  <a:lnTo>
                    <a:pt x="0" y="29197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75" name="Группа 74"/>
            <p:cNvGrpSpPr/>
            <p:nvPr/>
          </p:nvGrpSpPr>
          <p:grpSpPr>
            <a:xfrm>
              <a:off x="1524000" y="2438484"/>
              <a:ext cx="3086100" cy="6979956"/>
              <a:chOff x="3389882" y="2438484"/>
              <a:chExt cx="3086100" cy="6979956"/>
            </a:xfrm>
          </p:grpSpPr>
          <p:sp>
            <p:nvSpPr>
              <p:cNvPr id="76" name="AutoShape 10"/>
              <p:cNvSpPr/>
              <p:nvPr/>
            </p:nvSpPr>
            <p:spPr>
              <a:xfrm>
                <a:off x="5010816" y="7869936"/>
                <a:ext cx="0" cy="1454121"/>
              </a:xfrm>
              <a:prstGeom prst="line">
                <a:avLst/>
              </a:prstGeom>
              <a:ln w="28575" cap="flat">
                <a:solidFill>
                  <a:srgbClr val="FFFFFF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77" name="Группа 76"/>
              <p:cNvGrpSpPr/>
              <p:nvPr/>
            </p:nvGrpSpPr>
            <p:grpSpPr>
              <a:xfrm>
                <a:off x="3389882" y="2438484"/>
                <a:ext cx="3086100" cy="6979956"/>
                <a:chOff x="3352800" y="2472969"/>
                <a:chExt cx="3086100" cy="6979956"/>
              </a:xfrm>
            </p:grpSpPr>
            <p:grpSp>
              <p:nvGrpSpPr>
                <p:cNvPr id="78" name="Group 13"/>
                <p:cNvGrpSpPr/>
                <p:nvPr/>
              </p:nvGrpSpPr>
              <p:grpSpPr>
                <a:xfrm>
                  <a:off x="4839718" y="9195189"/>
                  <a:ext cx="261516" cy="257736"/>
                  <a:chOff x="-88121" y="0"/>
                  <a:chExt cx="824721" cy="812800"/>
                </a:xfrm>
              </p:grpSpPr>
              <p:sp>
                <p:nvSpPr>
                  <p:cNvPr id="93" name="Freeform 14"/>
                  <p:cNvSpPr/>
                  <p:nvPr/>
                </p:nvSpPr>
                <p:spPr>
                  <a:xfrm>
                    <a:off x="-88121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CAA977"/>
                  </a:solidFill>
                  <a:ln w="38100" cap="sq">
                    <a:solidFill>
                      <a:srgbClr val="FFFFFF"/>
                    </a:solidFill>
                    <a:prstDash val="solid"/>
                    <a:miter/>
                  </a:ln>
                </p:spPr>
              </p:sp>
              <p:sp>
                <p:nvSpPr>
                  <p:cNvPr id="94" name="TextBox 15"/>
                  <p:cNvSpPr txBox="1"/>
                  <p:nvPr/>
                </p:nvSpPr>
                <p:spPr>
                  <a:xfrm>
                    <a:off x="76200" y="28575"/>
                    <a:ext cx="660400" cy="7080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265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79" name="Group 22"/>
                <p:cNvGrpSpPr/>
                <p:nvPr/>
              </p:nvGrpSpPr>
              <p:grpSpPr>
                <a:xfrm>
                  <a:off x="3352800" y="3501036"/>
                  <a:ext cx="3086100" cy="5186903"/>
                  <a:chOff x="0" y="0"/>
                  <a:chExt cx="812800" cy="1366098"/>
                </a:xfrm>
              </p:grpSpPr>
              <p:sp>
                <p:nvSpPr>
                  <p:cNvPr id="91" name="Freeform 23"/>
                  <p:cNvSpPr/>
                  <p:nvPr/>
                </p:nvSpPr>
                <p:spPr>
                  <a:xfrm>
                    <a:off x="0" y="0"/>
                    <a:ext cx="812800" cy="136609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1366098">
                        <a:moveTo>
                          <a:pt x="0" y="0"/>
                        </a:moveTo>
                        <a:lnTo>
                          <a:pt x="812800" y="0"/>
                        </a:lnTo>
                        <a:lnTo>
                          <a:pt x="812800" y="1366098"/>
                        </a:lnTo>
                        <a:lnTo>
                          <a:pt x="0" y="1366098"/>
                        </a:lnTo>
                        <a:close/>
                      </a:path>
                    </a:pathLst>
                  </a:custGeom>
                  <a:solidFill>
                    <a:srgbClr val="5B5A5B"/>
                  </a:solidFill>
                </p:spPr>
              </p:sp>
              <p:sp>
                <p:nvSpPr>
                  <p:cNvPr id="92" name="TextBox 24"/>
                  <p:cNvSpPr txBox="1"/>
                  <p:nvPr/>
                </p:nvSpPr>
                <p:spPr>
                  <a:xfrm>
                    <a:off x="0" y="-47625"/>
                    <a:ext cx="812800" cy="1413723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265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80" name="Group 34"/>
                <p:cNvGrpSpPr/>
                <p:nvPr/>
              </p:nvGrpSpPr>
              <p:grpSpPr>
                <a:xfrm>
                  <a:off x="3352800" y="7841494"/>
                  <a:ext cx="3086100" cy="846445"/>
                  <a:chOff x="0" y="0"/>
                  <a:chExt cx="812800" cy="222932"/>
                </a:xfrm>
              </p:grpSpPr>
              <p:sp>
                <p:nvSpPr>
                  <p:cNvPr id="89" name="Freeform 35"/>
                  <p:cNvSpPr/>
                  <p:nvPr/>
                </p:nvSpPr>
                <p:spPr>
                  <a:xfrm>
                    <a:off x="0" y="0"/>
                    <a:ext cx="812800" cy="22293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222932">
                        <a:moveTo>
                          <a:pt x="0" y="0"/>
                        </a:moveTo>
                        <a:lnTo>
                          <a:pt x="812800" y="0"/>
                        </a:lnTo>
                        <a:lnTo>
                          <a:pt x="812800" y="222932"/>
                        </a:lnTo>
                        <a:lnTo>
                          <a:pt x="0" y="222932"/>
                        </a:lnTo>
                        <a:close/>
                      </a:path>
                    </a:pathLst>
                  </a:custGeom>
                  <a:solidFill>
                    <a:srgbClr val="E7C491"/>
                  </a:solidFill>
                  <a:ln cap="sq">
                    <a:noFill/>
                    <a:prstDash val="solid"/>
                    <a:miter/>
                  </a:ln>
                </p:spPr>
              </p:sp>
              <p:sp>
                <p:nvSpPr>
                  <p:cNvPr id="90" name="TextBox 36"/>
                  <p:cNvSpPr txBox="1"/>
                  <p:nvPr/>
                </p:nvSpPr>
                <p:spPr>
                  <a:xfrm>
                    <a:off x="0" y="-47625"/>
                    <a:ext cx="812800" cy="270557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265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81" name="Group 44"/>
                <p:cNvGrpSpPr/>
                <p:nvPr/>
              </p:nvGrpSpPr>
              <p:grpSpPr>
                <a:xfrm>
                  <a:off x="4011056" y="2472969"/>
                  <a:ext cx="1713209" cy="1713209"/>
                  <a:chOff x="0" y="0"/>
                  <a:chExt cx="812800" cy="812800"/>
                </a:xfrm>
              </p:grpSpPr>
              <p:sp>
                <p:nvSpPr>
                  <p:cNvPr id="87" name="Freeform 45"/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CAA977"/>
                  </a:solidFill>
                  <a:ln w="57150" cap="sq">
                    <a:solidFill>
                      <a:srgbClr val="FCFAFA"/>
                    </a:solidFill>
                    <a:prstDash val="solid"/>
                    <a:miter/>
                  </a:ln>
                </p:spPr>
              </p:sp>
              <p:sp>
                <p:nvSpPr>
                  <p:cNvPr id="88" name="TextBox 46"/>
                  <p:cNvSpPr txBox="1"/>
                  <p:nvPr/>
                </p:nvSpPr>
                <p:spPr>
                  <a:xfrm>
                    <a:off x="76200" y="19050"/>
                    <a:ext cx="660400" cy="717550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3359"/>
                      </a:lnSpc>
                    </a:pPr>
                    <a:endParaRPr/>
                  </a:p>
                </p:txBody>
              </p:sp>
            </p:grpSp>
            <p:sp>
              <p:nvSpPr>
                <p:cNvPr id="83" name="TextBox 49"/>
                <p:cNvSpPr txBox="1"/>
                <p:nvPr/>
              </p:nvSpPr>
              <p:spPr>
                <a:xfrm>
                  <a:off x="4161741" y="4425784"/>
                  <a:ext cx="1468218" cy="352425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2760"/>
                    </a:lnSpc>
                  </a:pPr>
                  <a:r>
                    <a:rPr lang="en-US" sz="2000" b="1">
                      <a:solidFill>
                        <a:srgbClr val="FCFAFA"/>
                      </a:solidFill>
                      <a:latin typeface="Prata" panose="020B0604020202020204" charset="-52"/>
                      <a:ea typeface="Roboto Bold"/>
                      <a:cs typeface="Roboto Bold"/>
                      <a:sym typeface="Roboto Bold"/>
                    </a:rPr>
                    <a:t>Механизм</a:t>
                  </a:r>
                </a:p>
              </p:txBody>
            </p:sp>
            <p:sp>
              <p:nvSpPr>
                <p:cNvPr id="84" name="TextBox 50"/>
                <p:cNvSpPr txBox="1"/>
                <p:nvPr/>
              </p:nvSpPr>
              <p:spPr>
                <a:xfrm>
                  <a:off x="3424136" y="5020189"/>
                  <a:ext cx="2943427" cy="2769989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/>
                  <a:r>
                    <a:rPr lang="ru-RU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</a:rPr>
                    <a:t>Версальский договор лишил Германию права</a:t>
                  </a:r>
                </a:p>
                <a:p>
                  <a:pPr algn="ctr"/>
                  <a:r>
                    <a:rPr lang="ru-RU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</a:rPr>
                    <a:t>на массовую армию, флот, авиацию </a:t>
                  </a:r>
                  <a:br>
                    <a:rPr lang="ru-RU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</a:rPr>
                  </a:br>
                  <a:r>
                    <a:rPr lang="ru-RU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</a:rPr>
                    <a:t>и бронетехнику, ограничив её военный потенциал </a:t>
                  </a:r>
                  <a:br>
                    <a:rPr lang="ru-RU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</a:rPr>
                  </a:br>
                  <a:r>
                    <a:rPr lang="ru-RU">
                      <a:solidFill>
                        <a:srgbClr val="FCFAFA">
                          <a:alpha val="80000"/>
                        </a:srgbClr>
                      </a:solidFill>
                      <a:latin typeface="Prata" panose="020B0604020202020204" charset="-52"/>
                      <a:ea typeface="Roboto"/>
                      <a:cs typeface="Roboto"/>
                    </a:rPr>
                    <a:t>до минимального уровня под контролем союзников</a:t>
                  </a:r>
                </a:p>
              </p:txBody>
            </p:sp>
            <p:sp>
              <p:nvSpPr>
                <p:cNvPr id="85" name="TextBox 52"/>
                <p:cNvSpPr txBox="1"/>
                <p:nvPr/>
              </p:nvSpPr>
              <p:spPr>
                <a:xfrm>
                  <a:off x="3950294" y="8064691"/>
                  <a:ext cx="1891111" cy="357790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2760"/>
                    </a:lnSpc>
                  </a:pPr>
                  <a:r>
                    <a:rPr lang="ru-RU" sz="2300" b="1">
                      <a:solidFill>
                        <a:srgbClr val="FCFAFA"/>
                      </a:solidFill>
                      <a:latin typeface="Prata" panose="020B0604020202020204" charset="-52"/>
                      <a:ea typeface="Roboto Bold"/>
                      <a:cs typeface="Roboto Bold"/>
                      <a:sym typeface="Roboto Bold"/>
                    </a:rPr>
                    <a:t>1919</a:t>
                  </a:r>
                  <a:r>
                    <a:rPr lang="en-US" sz="2300" b="1">
                      <a:solidFill>
                        <a:srgbClr val="FCFAFA"/>
                      </a:solidFill>
                      <a:latin typeface="Prata" panose="020B0604020202020204" charset="-52"/>
                      <a:ea typeface="Roboto Bold"/>
                      <a:cs typeface="Roboto Bold"/>
                      <a:sym typeface="Roboto Bold"/>
                    </a:rPr>
                    <a:t> год</a:t>
                  </a:r>
                </a:p>
              </p:txBody>
            </p:sp>
            <p:sp>
              <p:nvSpPr>
                <p:cNvPr id="86" name="TextBox 55"/>
                <p:cNvSpPr txBox="1"/>
                <p:nvPr/>
              </p:nvSpPr>
              <p:spPr>
                <a:xfrm>
                  <a:off x="4256592" y="3304307"/>
                  <a:ext cx="1306008" cy="333425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algn="l">
                    <a:lnSpc>
                      <a:spcPts val="2640"/>
                    </a:lnSpc>
                  </a:pPr>
                  <a:r>
                    <a:rPr lang="ru-RU" sz="1900" b="1">
                      <a:solidFill>
                        <a:srgbClr val="FCFAFA"/>
                      </a:solidFill>
                      <a:latin typeface="Prata" panose="020B0604020202020204" charset="-52"/>
                      <a:ea typeface="Roboto Bold"/>
                      <a:cs typeface="Roboto Bold"/>
                      <a:sym typeface="Roboto Bold"/>
                    </a:rPr>
                    <a:t>Германия</a:t>
                  </a:r>
                  <a:endParaRPr lang="en-US" sz="1900" b="1">
                    <a:solidFill>
                      <a:srgbClr val="FCFAFA"/>
                    </a:solidFill>
                    <a:latin typeface="Prata" panose="020B0604020202020204" charset="-52"/>
                    <a:ea typeface="Roboto Bold"/>
                    <a:cs typeface="Roboto Bold"/>
                    <a:sym typeface="Roboto Bold"/>
                  </a:endParaRPr>
                </a:p>
              </p:txBody>
            </p:sp>
          </p:grpSp>
        </p:grpSp>
      </p:grpSp>
      <p:sp>
        <p:nvSpPr>
          <p:cNvPr id="95" name="Freeform 67"/>
          <p:cNvSpPr/>
          <p:nvPr/>
        </p:nvSpPr>
        <p:spPr>
          <a:xfrm>
            <a:off x="6754558" y="2871294"/>
            <a:ext cx="493403" cy="354017"/>
          </a:xfrm>
          <a:custGeom>
            <a:avLst/>
            <a:gdLst/>
            <a:ahLst/>
            <a:cxnLst/>
            <a:rect l="l" t="t" r="r" b="b"/>
            <a:pathLst>
              <a:path w="493403" h="354017">
                <a:moveTo>
                  <a:pt x="0" y="0"/>
                </a:moveTo>
                <a:lnTo>
                  <a:pt x="493403" y="0"/>
                </a:lnTo>
                <a:lnTo>
                  <a:pt x="493403" y="354017"/>
                </a:lnTo>
                <a:lnTo>
                  <a:pt x="0" y="35401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1D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Интерстеллар №2 это мы вывод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600" y="342900"/>
            <a:ext cx="17068800" cy="9601200"/>
          </a:xfrm>
          <a:prstGeom prst="rect">
            <a:avLst/>
          </a:prstGeom>
          <a:solidFill>
            <a:srgbClr val="4F81BD"/>
          </a:solidFill>
          <a:ln>
            <a:solidFill>
              <a:srgbClr val="E8D2A4"/>
            </a:solidFill>
          </a:ln>
          <a:effectLst>
            <a:innerShdw blurRad="469900">
              <a:srgbClr val="000000">
                <a:alpha val="86000"/>
              </a:srgbClr>
            </a:innerShdw>
          </a:effectLst>
          <a:scene3d>
            <a:camera prst="orthographicFront"/>
            <a:lightRig rig="soft" dir="t"/>
          </a:scene3d>
          <a:sp3d/>
        </p:spPr>
      </p:pic>
      <p:sp>
        <p:nvSpPr>
          <p:cNvPr id="7" name="Freeform 4"/>
          <p:cNvSpPr/>
          <p:nvPr/>
        </p:nvSpPr>
        <p:spPr>
          <a:xfrm>
            <a:off x="14782800" y="647700"/>
            <a:ext cx="2506517" cy="574234"/>
          </a:xfrm>
          <a:custGeom>
            <a:avLst/>
            <a:gdLst/>
            <a:ahLst/>
            <a:cxnLst/>
            <a:rect l="l" t="t" r="r" b="b"/>
            <a:pathLst>
              <a:path w="2506517" h="574234">
                <a:moveTo>
                  <a:pt x="0" y="0"/>
                </a:moveTo>
                <a:lnTo>
                  <a:pt x="2506516" y="0"/>
                </a:lnTo>
                <a:lnTo>
                  <a:pt x="2506516" y="574234"/>
                </a:lnTo>
                <a:lnTo>
                  <a:pt x="0" y="57423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7609" t="-242551" r="-14478" b="-234010"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1D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5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03" r="7715"/>
          <a:stretch/>
        </p:blipFill>
        <p:spPr>
          <a:xfrm>
            <a:off x="-1" y="-29135"/>
            <a:ext cx="18288001" cy="10659035"/>
          </a:xfrm>
          <a:prstGeom prst="rect">
            <a:avLst/>
          </a:prstGeom>
          <a:effectLst>
            <a:outerShdw blurRad="50800" dist="50800" sx="1000" sy="1000" algn="ctr" rotWithShape="0">
              <a:srgbClr val="000000"/>
            </a:outerShdw>
          </a:effectLst>
        </p:spPr>
      </p:pic>
      <p:sp>
        <p:nvSpPr>
          <p:cNvPr id="4" name="TextBox 4"/>
          <p:cNvSpPr txBox="1"/>
          <p:nvPr/>
        </p:nvSpPr>
        <p:spPr>
          <a:xfrm>
            <a:off x="2536860" y="4473424"/>
            <a:ext cx="13214280" cy="12245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910"/>
              </a:lnSpc>
            </a:pPr>
            <a:r>
              <a:rPr lang="en-US" sz="7078">
                <a:solidFill>
                  <a:srgbClr val="FFFFFF"/>
                </a:solidFill>
                <a:effectLst>
                  <a:glow rad="381000">
                    <a:schemeClr val="bg1">
                      <a:alpha val="28000"/>
                    </a:schemeClr>
                  </a:glow>
                </a:effectLst>
                <a:latin typeface="Prata"/>
                <a:ea typeface="Prata"/>
                <a:cs typeface="Prata"/>
                <a:sym typeface="Prata"/>
              </a:rPr>
              <a:t>Спасибо за внимание!</a:t>
            </a:r>
          </a:p>
        </p:txBody>
      </p:sp>
      <p:sp>
        <p:nvSpPr>
          <p:cNvPr id="5" name="Freeform 4"/>
          <p:cNvSpPr/>
          <p:nvPr/>
        </p:nvSpPr>
        <p:spPr>
          <a:xfrm>
            <a:off x="14782800" y="647700"/>
            <a:ext cx="2506517" cy="574234"/>
          </a:xfrm>
          <a:custGeom>
            <a:avLst/>
            <a:gdLst/>
            <a:ahLst/>
            <a:cxnLst/>
            <a:rect l="l" t="t" r="r" b="b"/>
            <a:pathLst>
              <a:path w="2506517" h="574234">
                <a:moveTo>
                  <a:pt x="0" y="0"/>
                </a:moveTo>
                <a:lnTo>
                  <a:pt x="2506516" y="0"/>
                </a:lnTo>
                <a:lnTo>
                  <a:pt x="2506516" y="574234"/>
                </a:lnTo>
                <a:lnTo>
                  <a:pt x="0" y="57423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7609" t="-242551" r="-14478" b="-23401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186</Words>
  <Application>Microsoft Macintosh PowerPoint</Application>
  <PresentationFormat>Произвольный</PresentationFormat>
  <Paragraphs>27</Paragraphs>
  <Slides>6</Slides>
  <Notes>0</Notes>
  <HiddenSlides>0</HiddenSlides>
  <MMClips>2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6</vt:i4>
      </vt:variant>
    </vt:vector>
  </HeadingPairs>
  <TitlesOfParts>
    <vt:vector size="10" baseType="lpstr">
      <vt:lpstr>Calibri</vt:lpstr>
      <vt:lpstr>Prata</vt:lpstr>
      <vt:lpstr>Arial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Концептуальный диспут «Wonderland»: инструменты суверенного дефолта для ординарных банкротств»</dc:title>
  <dc:creator>Kristik</dc:creator>
  <cp:lastModifiedBy>aa.shamshina.33@gmail.com</cp:lastModifiedBy>
  <cp:revision>19</cp:revision>
  <dcterms:created xsi:type="dcterms:W3CDTF">2006-08-16T00:00:00Z</dcterms:created>
  <dcterms:modified xsi:type="dcterms:W3CDTF">2025-09-17T14:30:40Z</dcterms:modified>
  <dc:identifier>DAGzKBcHKLE</dc:identifier>
</cp:coreProperties>
</file>