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</p:sldMasterIdLst>
  <p:notesMasterIdLst>
    <p:notesMasterId r:id="rId15"/>
  </p:notesMasterIdLst>
  <p:sldIdLst>
    <p:sldId id="316" r:id="rId6"/>
    <p:sldId id="646" r:id="rId7"/>
    <p:sldId id="641" r:id="rId8"/>
    <p:sldId id="273" r:id="rId9"/>
    <p:sldId id="647" r:id="rId10"/>
    <p:sldId id="652" r:id="rId11"/>
    <p:sldId id="636" r:id="rId12"/>
    <p:sldId id="645" r:id="rId13"/>
    <p:sldId id="65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00"/>
    <a:srgbClr val="BF0DA7"/>
    <a:srgbClr val="FFA700"/>
    <a:srgbClr val="FFA000"/>
    <a:srgbClr val="0032A0"/>
    <a:srgbClr val="319191"/>
    <a:srgbClr val="F9BC80"/>
    <a:srgbClr val="009999"/>
    <a:srgbClr val="001A9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5B180-6192-4B01-A138-0B8FC3E63B3E}" v="10" dt="2023-05-14T12:51:12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6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153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Лист1!$P$3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Лист1!$Q$1:$R$1</c:f>
              <c:strCache>
                <c:ptCount val="2"/>
                <c:pt idx="0">
                  <c:v>1кв2022</c:v>
                </c:pt>
                <c:pt idx="1">
                  <c:v>1кв2023</c:v>
                </c:pt>
              </c:strCache>
            </c:strRef>
          </c:cat>
          <c:val>
            <c:numRef>
              <c:f>Лист1!$Q$3:$R$3</c:f>
              <c:numCache>
                <c:formatCode>_-* #\ ##0_-;\-* #\ ##0_-;_-* "-"??_-;_-@_-</c:formatCode>
                <c:ptCount val="2"/>
                <c:pt idx="0">
                  <c:v>456.51</c:v>
                </c:pt>
                <c:pt idx="1">
                  <c:v>387.00200000000001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6-4BCB-8C57-E90A390AFCDE}"/>
            </c:ext>
          </c:extLst>
        </c:ser>
        <c:ser>
          <c:idx val="1"/>
          <c:order val="1"/>
          <c:tx>
            <c:strRef>
              <c:f>Лист1!$P$2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Лист1!$Q$1:$R$1</c:f>
              <c:strCache>
                <c:ptCount val="2"/>
                <c:pt idx="0">
                  <c:v>1кв2022</c:v>
                </c:pt>
                <c:pt idx="1">
                  <c:v>1кв2023</c:v>
                </c:pt>
              </c:strCache>
            </c:strRef>
          </c:cat>
          <c:val>
            <c:numRef>
              <c:f>Лист1!$Q$2:$R$2</c:f>
              <c:numCache>
                <c:formatCode>_-* #\ ##0_-;\-* #\ ##0_-;_-* "-"??_-;_-@_-</c:formatCode>
                <c:ptCount val="2"/>
                <c:pt idx="0">
                  <c:v>620.36500000000001</c:v>
                </c:pt>
                <c:pt idx="1">
                  <c:v>641.66700000000003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6-4BCB-8C57-E90A390AFCDE}"/>
            </c:ext>
          </c:extLst>
        </c:ser>
        <c:ser>
          <c:idx val="2"/>
          <c:order val="2"/>
          <c:tx>
            <c:strRef>
              <c:f>Лист1!$P$4</c:f>
              <c:strCache>
                <c:ptCount val="1"/>
                <c:pt idx="0">
                  <c:v>Внутрянка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Лист1!$Q$1:$R$1</c:f>
              <c:strCache>
                <c:ptCount val="2"/>
                <c:pt idx="0">
                  <c:v>1кв2022</c:v>
                </c:pt>
                <c:pt idx="1">
                  <c:v>1кв2023</c:v>
                </c:pt>
              </c:strCache>
            </c:strRef>
          </c:cat>
          <c:val>
            <c:numRef>
              <c:f>Лист1!$Q$4:$R$4</c:f>
              <c:numCache>
                <c:formatCode>_-* #\ ##0_-;\-* #\ ##0_-;_-* "-"??_-;_-@_-</c:formatCode>
                <c:ptCount val="2"/>
                <c:pt idx="0">
                  <c:v>277.101</c:v>
                </c:pt>
                <c:pt idx="1">
                  <c:v>266.66699999999997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6-4BCB-8C57-E90A390AFCDE}"/>
            </c:ext>
          </c:extLst>
        </c:ser>
        <c:ser>
          <c:idx val="3"/>
          <c:order val="3"/>
          <c:tx>
            <c:strRef>
              <c:f>Лист1!$P$5</c:f>
              <c:strCache>
                <c:ptCount val="1"/>
                <c:pt idx="0">
                  <c:v>Транзит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Лист1!$Q$1:$R$1</c:f>
              <c:strCache>
                <c:ptCount val="2"/>
                <c:pt idx="0">
                  <c:v>1кв2022</c:v>
                </c:pt>
                <c:pt idx="1">
                  <c:v>1кв2023</c:v>
                </c:pt>
              </c:strCache>
            </c:strRef>
          </c:cat>
          <c:val>
            <c:numRef>
              <c:f>Лист1!$Q$5:$R$5</c:f>
              <c:numCache>
                <c:formatCode>_-* #\ ##0_-;\-* #\ ##0_-;_-* "-"??_-;_-@_-</c:formatCode>
                <c:ptCount val="2"/>
                <c:pt idx="0">
                  <c:v>207.553</c:v>
                </c:pt>
                <c:pt idx="1">
                  <c:v>179.09700000000001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6-4BCB-8C57-E90A390AF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621656"/>
        <c:axId val="600616168"/>
      </c:barChart>
      <c:catAx>
        <c:axId val="60062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0616168"/>
        <c:crosses val="autoZero"/>
        <c:auto val="1"/>
        <c:lblAlgn val="ctr"/>
        <c:lblOffset val="100"/>
        <c:noMultiLvlLbl val="0"/>
      </c:catAx>
      <c:valAx>
        <c:axId val="60061616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60062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50EF2-FB38-415A-A9F2-A7E8F5C41A6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F6162-B7F3-4371-84A1-F698523D1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783A8-3F00-48AC-BCD2-3252A2C4F29B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72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884238"/>
            <a:ext cx="5810250" cy="435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7D452-167E-4C0E-A85D-190E431DF7E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4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0" y="814388"/>
            <a:ext cx="5349875" cy="4013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5772">
              <a:defRPr/>
            </a:pPr>
            <a:fld id="{FE17D452-167E-4C0E-A85D-190E431DF7E2}" type="slidenum">
              <a:rPr lang="ru-RU" sz="1200">
                <a:solidFill>
                  <a:prstClr val="black"/>
                </a:solidFill>
                <a:latin typeface="Tahoma" panose="020B0604030504040204" pitchFamily="34" charset="0"/>
              </a:rPr>
              <a:pPr algn="r" defTabSz="915772">
                <a:defRPr/>
              </a:pPr>
              <a:t>5</a:t>
            </a:fld>
            <a:endParaRPr lang="ru-RU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00725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8E72EA-EDC5-4E28-8E44-449A7C7B7CF8}" type="slidenum">
              <a:rPr lang="ru-RU" sz="1400" b="0" strike="noStrike" spc="-1" smtClean="0"/>
              <a:t>7</a:t>
            </a:fld>
            <a:endParaRPr lang="ru-RU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92941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736-5DB2-4B00-8236-25F2B1A2FA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4768200" cy="97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60690" y="5355000"/>
            <a:ext cx="4768200" cy="97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678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104190" y="428904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0690" y="535500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104190" y="535500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5812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1535220" cy="9730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272860" y="4289040"/>
            <a:ext cx="1535220" cy="9730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885300" y="4289040"/>
            <a:ext cx="1535220" cy="9730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60690" y="5355000"/>
            <a:ext cx="1535220" cy="9730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2272860" y="5355000"/>
            <a:ext cx="1535220" cy="9730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885300" y="5355000"/>
            <a:ext cx="1535220" cy="9730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9338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75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22515" y="463097"/>
            <a:ext cx="7886700" cy="527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НАЗВАНИЕ РАЗДЕЛА</a:t>
            </a:r>
          </a:p>
        </p:txBody>
      </p:sp>
      <p:sp>
        <p:nvSpPr>
          <p:cNvPr id="3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495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2686" y="457200"/>
            <a:ext cx="4898231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/>
              <a:t>НАЗВАНИЕ РАЗДЕЛА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732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A119-7263-4CA4-86AF-A04CCC35B149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F10E-6A88-4AF2-9F7C-D7102C468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8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9145075" cy="6857999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2686" y="457200"/>
            <a:ext cx="4898231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i="0" baseline="0">
                <a:solidFill>
                  <a:srgbClr val="02329E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9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2686" y="457200"/>
            <a:ext cx="4898231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i="0" baseline="0">
                <a:solidFill>
                  <a:srgbClr val="0232A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sp>
        <p:nvSpPr>
          <p:cNvPr id="6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2686" y="457200"/>
            <a:ext cx="4898231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i="0" baseline="0">
                <a:solidFill>
                  <a:srgbClr val="0232A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7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8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60690" y="5124435"/>
            <a:ext cx="4768200" cy="3693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38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sp>
        <p:nvSpPr>
          <p:cNvPr id="7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2686" y="457200"/>
            <a:ext cx="4898231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i="0" baseline="0">
                <a:solidFill>
                  <a:srgbClr val="0232A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241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527050" y="1514475"/>
            <a:ext cx="8081168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8151" y="5204052"/>
            <a:ext cx="4298156" cy="128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ru-RU" sz="1500" b="0" dirty="0"/>
              <a:t>КТО ПОДГОТОВИЛ</a:t>
            </a:r>
            <a:endParaRPr lang="en-US" sz="1500" b="0" dirty="0"/>
          </a:p>
          <a:p>
            <a:endParaRPr lang="en-US" sz="1500" b="0" dirty="0"/>
          </a:p>
          <a:p>
            <a:r>
              <a:rPr lang="ru-RU" sz="1500" b="0" dirty="0"/>
              <a:t>ОТДЕЛ И ДЕПАРТАМЕНТ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5609036" y="6041574"/>
            <a:ext cx="3126581" cy="443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algn="r"/>
            <a:r>
              <a:rPr lang="ru-RU" sz="1500" b="0" dirty="0">
                <a:solidFill>
                  <a:srgbClr val="0070C0"/>
                </a:solidFill>
              </a:rPr>
              <a:t>ДАТА_ГОРОД_СТРАНА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3658" y="3548066"/>
            <a:ext cx="4298156" cy="1165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bg1"/>
                </a:solidFill>
              </a:rPr>
              <a:t>НАЗВАНИЕ ПРЕЗЕНТАЦИИ</a:t>
            </a:r>
            <a:br>
              <a:rPr lang="ru-RU" sz="1950" b="1" dirty="0">
                <a:solidFill>
                  <a:schemeClr val="bg1"/>
                </a:solidFill>
              </a:rPr>
            </a:br>
            <a:r>
              <a:rPr lang="ru-RU" sz="1950" b="1" dirty="0">
                <a:solidFill>
                  <a:schemeClr val="bg1"/>
                </a:solidFill>
              </a:rPr>
              <a:t>НА ОБЛОЖКЕ</a:t>
            </a:r>
          </a:p>
        </p:txBody>
      </p:sp>
    </p:spTree>
    <p:extLst>
      <p:ext uri="{BB962C8B-B14F-4D97-AF65-F5344CB8AC3E}">
        <p14:creationId xmlns:p14="http://schemas.microsoft.com/office/powerpoint/2010/main" val="2259419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7" y="2"/>
            <a:ext cx="9154880" cy="686535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49546" y="4899027"/>
            <a:ext cx="3257550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	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0056" y="5878514"/>
            <a:ext cx="3411141" cy="5005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1500" b="0" dirty="0"/>
              <a:t>НАЗВАНИЕ ПОДРАЗДЕЛА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2992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4390085"/>
            <a:ext cx="156393" cy="263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" y="4942169"/>
            <a:ext cx="189953" cy="261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5452573"/>
            <a:ext cx="125397" cy="296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090293"/>
            <a:ext cx="217737" cy="1919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93223" y="5960054"/>
            <a:ext cx="15760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www.fesco.com</a:t>
            </a:r>
            <a:endParaRPr lang="ru-RU" sz="13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096" y="3440434"/>
            <a:ext cx="15680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1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660798" y="4288892"/>
            <a:ext cx="4768452" cy="2040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Россия, 115035, г. Москва, Садовническая ул., д.75</a:t>
            </a:r>
          </a:p>
          <a:p>
            <a:pPr lvl="0"/>
            <a:r>
              <a:rPr lang="ru-RU" dirty="0"/>
              <a:t>+7 495 780 6002 доб.11148</a:t>
            </a:r>
          </a:p>
          <a:p>
            <a:pPr lvl="0"/>
            <a:r>
              <a:rPr lang="ru-RU" dirty="0"/>
              <a:t>+7 985 545 66 30 </a:t>
            </a:r>
          </a:p>
          <a:p>
            <a:pPr lvl="0"/>
            <a:r>
              <a:rPr lang="ru-RU" dirty="0"/>
              <a:t>iiivano@fesco.com</a:t>
            </a:r>
          </a:p>
        </p:txBody>
      </p:sp>
    </p:spTree>
    <p:extLst>
      <p:ext uri="{BB962C8B-B14F-4D97-AF65-F5344CB8AC3E}">
        <p14:creationId xmlns:p14="http://schemas.microsoft.com/office/powerpoint/2010/main" val="154183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22515" y="463097"/>
            <a:ext cx="7886700" cy="527504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232A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" name="Текст 15"/>
          <p:cNvSpPr>
            <a:spLocks noGrp="1"/>
          </p:cNvSpPr>
          <p:nvPr>
            <p:ph type="body" sz="quarter" idx="11"/>
          </p:nvPr>
        </p:nvSpPr>
        <p:spPr>
          <a:xfrm>
            <a:off x="522686" y="1284291"/>
            <a:ext cx="8155781" cy="505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15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E9E1-2D91-41DF-A553-E255AAA1A8F1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8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16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4768200" cy="204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5454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2326860" cy="204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104190" y="4289040"/>
            <a:ext cx="2326860" cy="204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237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7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110" y="2742855"/>
            <a:ext cx="8229330" cy="3693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73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104190" y="4289040"/>
            <a:ext cx="2326860" cy="204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60690" y="535500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05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2326860" cy="204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104190" y="428904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104190" y="535500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895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10" y="7525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60690" y="428904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04190" y="4289040"/>
            <a:ext cx="2326860" cy="97308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60690" y="5355000"/>
            <a:ext cx="4768200" cy="97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302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6"/>
          <p:cNvPicPr/>
          <p:nvPr/>
        </p:nvPicPr>
        <p:blipFill>
          <a:blip r:embed="rId18"/>
          <a:stretch/>
        </p:blipFill>
        <p:spPr>
          <a:xfrm>
            <a:off x="-1080" y="0"/>
            <a:ext cx="9144900" cy="685764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1"/>
          <p:cNvPicPr/>
          <p:nvPr/>
        </p:nvPicPr>
        <p:blipFill>
          <a:blip r:embed="rId19"/>
          <a:stretch/>
        </p:blipFill>
        <p:spPr>
          <a:xfrm>
            <a:off x="0" y="0"/>
            <a:ext cx="9144900" cy="68576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2"/>
          <p:cNvPicPr/>
          <p:nvPr/>
        </p:nvPicPr>
        <p:blipFill>
          <a:blip r:embed="rId20"/>
          <a:stretch/>
        </p:blipFill>
        <p:spPr>
          <a:xfrm>
            <a:off x="0" y="0"/>
            <a:ext cx="9144900" cy="685764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527040" y="1514520"/>
            <a:ext cx="8080830" cy="46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Tahoma"/>
                <a:ea typeface="Tahoma"/>
              </a:rPr>
              <a:t>Образец текста</a:t>
            </a:r>
            <a:endParaRPr lang="ru-RU" sz="2100" b="0" strike="noStrike" spc="-1">
              <a:solidFill>
                <a:srgbClr val="000000"/>
              </a:solidFill>
              <a:latin typeface="Tahoma"/>
            </a:endParaRPr>
          </a:p>
          <a:p>
            <a:pPr marL="514337" lvl="1" indent="-171176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Второй уровень</a:t>
            </a:r>
            <a:endParaRPr lang="ru-RU" sz="1800" b="0" strike="noStrike" spc="-1">
              <a:solidFill>
                <a:srgbClr val="000000"/>
              </a:solidFill>
              <a:latin typeface="Tahoma"/>
            </a:endParaRPr>
          </a:p>
          <a:p>
            <a:pPr marL="857228" lvl="2" indent="-171176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latin typeface="Tahoma"/>
                <a:ea typeface="Tahoma"/>
              </a:rPr>
              <a:t>Третий уровень</a:t>
            </a:r>
            <a:endParaRPr lang="ru-RU" sz="1500" b="0" strike="noStrike" spc="-1">
              <a:solidFill>
                <a:srgbClr val="000000"/>
              </a:solidFill>
              <a:latin typeface="Tahoma"/>
            </a:endParaRPr>
          </a:p>
          <a:p>
            <a:pPr marL="1200120" lvl="3" indent="-171176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Tahoma"/>
                <a:ea typeface="Tahoma"/>
              </a:rPr>
              <a:t>Четвертый уровень</a:t>
            </a:r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  <a:p>
            <a:pPr marL="1543012" lvl="4" indent="-171176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Tahoma"/>
                <a:ea typeface="Tahoma"/>
              </a:rPr>
              <a:t>Пятый уровень</a:t>
            </a:r>
            <a:endParaRPr lang="ru-RU" sz="1350" b="0" strike="noStrike" spc="-1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4" name="Рисунок 5"/>
          <p:cNvPicPr/>
          <p:nvPr/>
        </p:nvPicPr>
        <p:blipFill>
          <a:blip r:embed="rId21"/>
          <a:stretch/>
        </p:blipFill>
        <p:spPr>
          <a:xfrm>
            <a:off x="0" y="0"/>
            <a:ext cx="9144900" cy="685764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38210" y="5204160"/>
            <a:ext cx="4297860" cy="1280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500" b="0" strike="noStrike" spc="-1">
                <a:solidFill>
                  <a:srgbClr val="FFFFFF"/>
                </a:solidFill>
                <a:latin typeface="Tahoma"/>
                <a:ea typeface="Tahoma"/>
              </a:rPr>
              <a:t>КТО ПОДГОТОВИЛ</a:t>
            </a:r>
            <a:endParaRPr lang="ru-RU" sz="15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5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500" b="0" strike="noStrike" spc="-1">
                <a:solidFill>
                  <a:srgbClr val="FFFFFF"/>
                </a:solidFill>
                <a:latin typeface="Tahoma"/>
                <a:ea typeface="Tahoma"/>
              </a:rPr>
              <a:t>ОТДЕЛ И ДЕПАРТАМЕНТ</a:t>
            </a:r>
            <a:endParaRPr lang="ru-RU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608980" y="6041520"/>
            <a:ext cx="3126330" cy="443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sz="1500" b="0" strike="noStrike" spc="-1">
                <a:solidFill>
                  <a:srgbClr val="0070C0"/>
                </a:solidFill>
                <a:latin typeface="Tahoma"/>
                <a:ea typeface="Tahoma"/>
              </a:rPr>
              <a:t>ДАТА_ГОРОД_СТРАНА</a:t>
            </a:r>
            <a:endParaRPr lang="ru-RU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13640" y="3548160"/>
            <a:ext cx="4297860" cy="1164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950" b="1" strike="noStrike" spc="-1">
                <a:solidFill>
                  <a:srgbClr val="FFFFFF"/>
                </a:solidFill>
                <a:latin typeface="Tahoma"/>
                <a:ea typeface="Tahoma"/>
              </a:rPr>
              <a:t>НАЗВАНИЕ ПРЕЗЕНТАЦИИ</a:t>
            </a:r>
            <a:br/>
            <a:r>
              <a:rPr lang="ru-RU" sz="1950" b="1" strike="noStrike" spc="-1">
                <a:solidFill>
                  <a:srgbClr val="FFFFFF"/>
                </a:solidFill>
                <a:latin typeface="Tahoma"/>
                <a:ea typeface="Tahoma"/>
              </a:rPr>
              <a:t>НА ОБЛОЖКЕ</a:t>
            </a:r>
            <a:endParaRPr lang="ru-RU" sz="195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350" b="0" strike="noStrike" spc="-1">
                <a:solidFill>
                  <a:srgbClr val="000000"/>
                </a:solidFill>
                <a:latin typeface="Tahoma"/>
              </a:rPr>
              <a:t>Для правки текста заглавия щёлкните мышью</a:t>
            </a:r>
          </a:p>
        </p:txBody>
      </p:sp>
    </p:spTree>
    <p:extLst>
      <p:ext uri="{BB962C8B-B14F-4D97-AF65-F5344CB8AC3E}">
        <p14:creationId xmlns:p14="http://schemas.microsoft.com/office/powerpoint/2010/main" val="24268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180" algn="r" defTabSz="685783" rtl="0" eaLnBrk="1" latinLnBrk="0" hangingPunct="1">
        <a:lnSpc>
          <a:spcPct val="100000"/>
        </a:lnSpc>
        <a:spcBef>
          <a:spcPts val="751"/>
        </a:spcBef>
        <a:buClr>
          <a:srgbClr val="000000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" y="0"/>
            <a:ext cx="914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0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6" r:id="rId8"/>
    <p:sldLayoutId id="2147483697" r:id="rId9"/>
    <p:sldLayoutId id="2147483698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accent5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ru-RU" sz="2100" kern="1200" dirty="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800" kern="1200" dirty="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500" kern="1200" dirty="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 dirty="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ru-RU" sz="1350" kern="1200" dirty="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jpe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2"/>
          <p:cNvSpPr txBox="1"/>
          <p:nvPr/>
        </p:nvSpPr>
        <p:spPr>
          <a:xfrm>
            <a:off x="6671319" y="5588424"/>
            <a:ext cx="1840697" cy="537101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</a:pPr>
            <a:endParaRPr lang="ru-RU" sz="1350" spc="-1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476115" y="5065720"/>
            <a:ext cx="4442567" cy="866657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spcAft>
                <a:spcPts val="450"/>
              </a:spcAft>
            </a:pPr>
            <a:r>
              <a:rPr lang="ru-RU" b="1" spc="-1" dirty="0">
                <a:solidFill>
                  <a:srgbClr val="FFFFFF"/>
                </a:solidFill>
                <a:latin typeface="Tahoma"/>
                <a:ea typeface="Tahoma"/>
              </a:rPr>
              <a:t>Алексей Кравченко</a:t>
            </a:r>
          </a:p>
          <a:p>
            <a:pPr>
              <a:lnSpc>
                <a:spcPct val="90000"/>
              </a:lnSpc>
            </a:pPr>
            <a:r>
              <a:rPr lang="ru-RU" sz="1500" spc="-1" dirty="0">
                <a:solidFill>
                  <a:srgbClr val="FFFFFF"/>
                </a:solidFill>
                <a:latin typeface="Tahoma"/>
                <a:ea typeface="Tahoma"/>
              </a:rPr>
              <a:t>Коммерческий директор</a:t>
            </a:r>
          </a:p>
          <a:p>
            <a:pPr>
              <a:lnSpc>
                <a:spcPct val="90000"/>
              </a:lnSpc>
            </a:pPr>
            <a:r>
              <a:rPr lang="ru-RU" sz="1500" spc="-1" dirty="0">
                <a:solidFill>
                  <a:srgbClr val="FFFFFF"/>
                </a:solidFill>
                <a:latin typeface="Tahoma"/>
                <a:ea typeface="Tahoma"/>
              </a:rPr>
              <a:t>ООО «ФЕСКО Интегрированный Транспорт»</a:t>
            </a:r>
            <a:endParaRPr lang="ru-RU" sz="1500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TextShape 2"/>
          <p:cNvSpPr txBox="1"/>
          <p:nvPr/>
        </p:nvSpPr>
        <p:spPr>
          <a:xfrm>
            <a:off x="6671319" y="4748780"/>
            <a:ext cx="2155996" cy="537101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</a:pPr>
            <a:endParaRPr lang="ru-RU" sz="1200" spc="-1" dirty="0">
              <a:solidFill>
                <a:srgbClr val="00B0F0"/>
              </a:solidFill>
              <a:latin typeface="Tahoma"/>
              <a:ea typeface="Tahoma"/>
            </a:endParaRPr>
          </a:p>
          <a:p>
            <a:pPr>
              <a:lnSpc>
                <a:spcPct val="90000"/>
              </a:lnSpc>
            </a:pPr>
            <a:endParaRPr lang="ru-RU" sz="1200" spc="-1" dirty="0">
              <a:solidFill>
                <a:srgbClr val="00B0F0"/>
              </a:solidFill>
              <a:latin typeface="Tahoma"/>
              <a:ea typeface="Tahoma"/>
            </a:endParaRPr>
          </a:p>
          <a:p>
            <a:pPr>
              <a:lnSpc>
                <a:spcPct val="90000"/>
              </a:lnSpc>
            </a:pPr>
            <a:r>
              <a:rPr lang="en-US" sz="1350" spc="-1" dirty="0">
                <a:solidFill>
                  <a:schemeClr val="bg1"/>
                </a:solidFill>
                <a:latin typeface="Tahoma"/>
                <a:ea typeface="Tahoma"/>
              </a:rPr>
              <a:t>1</a:t>
            </a:r>
            <a:r>
              <a:rPr lang="ru-RU" sz="1350" spc="-1" dirty="0">
                <a:solidFill>
                  <a:schemeClr val="bg1"/>
                </a:solidFill>
                <a:latin typeface="Tahoma"/>
                <a:ea typeface="Tahoma"/>
              </a:rPr>
              <a:t>6 мая 2023</a:t>
            </a:r>
          </a:p>
          <a:p>
            <a:pPr>
              <a:lnSpc>
                <a:spcPct val="90000"/>
              </a:lnSpc>
            </a:pPr>
            <a:r>
              <a:rPr lang="ru-RU" sz="1350" spc="-1" dirty="0">
                <a:solidFill>
                  <a:schemeClr val="bg1"/>
                </a:solidFill>
                <a:latin typeface="Tahoma"/>
                <a:ea typeface="Tahoma"/>
              </a:rPr>
              <a:t>Москва</a:t>
            </a:r>
          </a:p>
        </p:txBody>
      </p:sp>
      <p:sp>
        <p:nvSpPr>
          <p:cNvPr id="13" name="TextShape 2"/>
          <p:cNvSpPr txBox="1"/>
          <p:nvPr/>
        </p:nvSpPr>
        <p:spPr>
          <a:xfrm>
            <a:off x="6671319" y="5499048"/>
            <a:ext cx="2363350" cy="315628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spc="-1" dirty="0">
                <a:solidFill>
                  <a:schemeClr val="bg1"/>
                </a:solidFill>
                <a:latin typeface="Tahoma"/>
                <a:ea typeface="Tahoma"/>
              </a:rPr>
              <a:t>Форум транспортных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2541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4994892"/>
            <a:ext cx="9140682" cy="649274"/>
          </a:xfrm>
          <a:prstGeom prst="rect">
            <a:avLst/>
          </a:prstGeom>
          <a:solidFill>
            <a:schemeClr val="bg1">
              <a:lumMod val="6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7" r="-1"/>
          <a:stretch/>
        </p:blipFill>
        <p:spPr>
          <a:xfrm>
            <a:off x="5924876" y="1893949"/>
            <a:ext cx="2733497" cy="3963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6" y="3045960"/>
            <a:ext cx="2628835" cy="269718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857250"/>
            <a:ext cx="7480198" cy="5143500"/>
          </a:xfrm>
          <a:prstGeom prst="rect">
            <a:avLst/>
          </a:prstGeom>
        </p:spPr>
      </p:pic>
      <p:sp>
        <p:nvSpPr>
          <p:cNvPr id="83" name="Заголовок 1"/>
          <p:cNvSpPr>
            <a:spLocks noGrp="1"/>
          </p:cNvSpPr>
          <p:nvPr>
            <p:ph type="title"/>
          </p:nvPr>
        </p:nvSpPr>
        <p:spPr>
          <a:xfrm>
            <a:off x="435786" y="1217855"/>
            <a:ext cx="1929856" cy="233481"/>
          </a:xfrm>
        </p:spPr>
        <p:txBody>
          <a:bodyPr/>
          <a:lstStyle/>
          <a:p>
            <a:r>
              <a:rPr lang="en-US" dirty="0">
                <a:solidFill>
                  <a:srgbClr val="0032A0"/>
                </a:solidFill>
              </a:rPr>
              <a:t>FESCO </a:t>
            </a:r>
            <a:r>
              <a:rPr lang="ru-RU" dirty="0">
                <a:solidFill>
                  <a:srgbClr val="0032A0"/>
                </a:solidFill>
              </a:rPr>
              <a:t>СЕГОДНЯ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56451" y="5728016"/>
            <a:ext cx="5341161" cy="1615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600" kern="700" dirty="0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*Полный список портов </a:t>
            </a:r>
            <a:r>
              <a:rPr lang="ru-RU" sz="600" kern="700" dirty="0" err="1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судозаходов</a:t>
            </a:r>
            <a:r>
              <a:rPr lang="ru-RU" sz="600" kern="700" dirty="0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офисов и детальное описание всех сервисов </a:t>
            </a:r>
            <a:r>
              <a:rPr lang="en-US" sz="600" kern="700" dirty="0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</a:t>
            </a:r>
            <a:r>
              <a:rPr lang="ru-RU" sz="600" kern="700" dirty="0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 можете найти на нашем сайте:</a:t>
            </a:r>
            <a:r>
              <a:rPr lang="en-US" sz="600" kern="700" dirty="0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00" b="1" kern="700" dirty="0">
                <a:ln w="0"/>
                <a:solidFill>
                  <a:srgbClr val="A7B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www.fesco.ru</a:t>
            </a:r>
            <a:endParaRPr lang="ru-RU" sz="600" b="1" dirty="0">
              <a:ln w="0"/>
              <a:solidFill>
                <a:srgbClr val="A7B5C9"/>
              </a:solidFill>
              <a:latin typeface="Tahoma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3199" y="1647401"/>
            <a:ext cx="2626711" cy="4330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783">
              <a:defRPr/>
            </a:pPr>
            <a:r>
              <a:rPr lang="ru-RU" sz="788" b="1" dirty="0">
                <a:ln w="0"/>
                <a:solidFill>
                  <a:srgbClr val="1B48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обслуживаем важнейшие транспортные коридоры и экспортно-импортные</a:t>
            </a:r>
          </a:p>
          <a:p>
            <a:pPr defTabSz="685783">
              <a:defRPr/>
            </a:pPr>
            <a:r>
              <a:rPr lang="ru-RU" sz="788" b="1" dirty="0">
                <a:ln w="0"/>
                <a:solidFill>
                  <a:srgbClr val="1B48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12757" r="-1" b="65216"/>
          <a:stretch/>
        </p:blipFill>
        <p:spPr>
          <a:xfrm rot="10800000">
            <a:off x="509252" y="1657848"/>
            <a:ext cx="34289" cy="389975"/>
          </a:xfrm>
          <a:prstGeom prst="rect">
            <a:avLst/>
          </a:prstGeom>
        </p:spPr>
      </p:pic>
      <p:sp>
        <p:nvSpPr>
          <p:cNvPr id="31" name="object 28"/>
          <p:cNvSpPr txBox="1"/>
          <p:nvPr/>
        </p:nvSpPr>
        <p:spPr>
          <a:xfrm>
            <a:off x="665735" y="5103509"/>
            <a:ext cx="1739200" cy="4693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r>
              <a:rPr lang="ru-RU" sz="750" dirty="0"/>
              <a:t>ДОСТАВКА «ОТ ДВЕРИ ДО ДВЕРИ»</a:t>
            </a:r>
          </a:p>
          <a:p>
            <a:r>
              <a:rPr lang="ru-RU" sz="750" dirty="0"/>
              <a:t>РЕФРИЖЕРАТОРНЫЕ ПЕРЕВОЗКИ</a:t>
            </a:r>
          </a:p>
          <a:p>
            <a:r>
              <a:rPr lang="ru-RU" sz="750" dirty="0"/>
              <a:t>ПЕРЕВОЗКИ КОЛЁСНОЙ ТЕХНИКИ</a:t>
            </a:r>
          </a:p>
          <a:p>
            <a:r>
              <a:rPr lang="ru-RU" sz="750" dirty="0"/>
              <a:t>ОТВЕТСТВЕННОЕ ХРАНЕНИЕ</a:t>
            </a:r>
          </a:p>
        </p:txBody>
      </p:sp>
      <p:sp>
        <p:nvSpPr>
          <p:cNvPr id="32" name="object 41"/>
          <p:cNvSpPr txBox="1"/>
          <p:nvPr/>
        </p:nvSpPr>
        <p:spPr>
          <a:xfrm>
            <a:off x="2640119" y="5102652"/>
            <a:ext cx="2551809" cy="3563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/>
            <a:r>
              <a:rPr lang="ru-RU" sz="750" dirty="0"/>
              <a:t>ЛОГИСТИКА ДЛЯ СЕЛЬСКОХОЗЯЙСТВЕННОЙ ОТРАСЛИ ЛОГИСТИКА ДЛЯ ЛЕСНОЙ ПРОМЫШЛЕННОСТИ ПРОЕКТНАЯ ЛОГИСТИКА</a:t>
            </a:r>
            <a:endParaRPr lang="en-US" sz="750" spc="-11" dirty="0">
              <a:solidFill>
                <a:srgbClr val="151616"/>
              </a:solidFill>
              <a:cs typeface="DIN Pro"/>
            </a:endParaRPr>
          </a:p>
        </p:txBody>
      </p:sp>
      <p:sp>
        <p:nvSpPr>
          <p:cNvPr id="33" name="object 29"/>
          <p:cNvSpPr/>
          <p:nvPr/>
        </p:nvSpPr>
        <p:spPr>
          <a:xfrm>
            <a:off x="481299" y="5152140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rgbClr val="EF701C"/>
              </a:solidFill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481299" y="5263808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29"/>
          <p:cNvSpPr/>
          <p:nvPr/>
        </p:nvSpPr>
        <p:spPr>
          <a:xfrm>
            <a:off x="481299" y="5371204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Текст 2"/>
          <p:cNvSpPr txBox="1">
            <a:spLocks/>
          </p:cNvSpPr>
          <p:nvPr/>
        </p:nvSpPr>
        <p:spPr>
          <a:xfrm>
            <a:off x="397270" y="4838327"/>
            <a:ext cx="2884376" cy="233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5888" indent="-115888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8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8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888" indent="-115888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rgbClr val="FF9000"/>
                </a:solidFill>
              </a:rPr>
              <a:t>ОСНОВНЫЕ СЕРВИСЫ И УСЛУГИ FESCO</a:t>
            </a:r>
            <a:endParaRPr lang="ru-RU" sz="1050" b="1" dirty="0">
              <a:solidFill>
                <a:srgbClr val="FF9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object 29"/>
          <p:cNvSpPr/>
          <p:nvPr/>
        </p:nvSpPr>
        <p:spPr>
          <a:xfrm>
            <a:off x="2491794" y="5133988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rgbClr val="EF701C"/>
              </a:solidFill>
            </a:endParaRPr>
          </a:p>
        </p:txBody>
      </p:sp>
      <p:sp>
        <p:nvSpPr>
          <p:cNvPr id="38" name="object 29"/>
          <p:cNvSpPr/>
          <p:nvPr/>
        </p:nvSpPr>
        <p:spPr>
          <a:xfrm>
            <a:off x="2493458" y="5254685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29"/>
          <p:cNvSpPr/>
          <p:nvPr/>
        </p:nvSpPr>
        <p:spPr>
          <a:xfrm>
            <a:off x="2490135" y="5367353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29"/>
          <p:cNvSpPr/>
          <p:nvPr/>
        </p:nvSpPr>
        <p:spPr>
          <a:xfrm>
            <a:off x="477186" y="5467217"/>
            <a:ext cx="79534" cy="55721"/>
          </a:xfrm>
          <a:custGeom>
            <a:avLst/>
            <a:gdLst/>
            <a:ahLst/>
            <a:cxnLst/>
            <a:rect l="l" t="t" r="r" b="b"/>
            <a:pathLst>
              <a:path w="106045" h="74294">
                <a:moveTo>
                  <a:pt x="0" y="36893"/>
                </a:moveTo>
                <a:lnTo>
                  <a:pt x="31788" y="73785"/>
                </a:lnTo>
                <a:lnTo>
                  <a:pt x="105573" y="0"/>
                </a:lnTo>
              </a:path>
            </a:pathLst>
          </a:custGeom>
          <a:ln w="27000">
            <a:solidFill>
              <a:srgbClr val="F78F2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Прямоугольник 86"/>
          <p:cNvSpPr/>
          <p:nvPr/>
        </p:nvSpPr>
        <p:spPr>
          <a:xfrm>
            <a:off x="6188829" y="2436046"/>
            <a:ext cx="99931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3300" b="1" dirty="0">
                <a:ln w="0"/>
                <a:solidFill>
                  <a:prstClr val="white"/>
                </a:solidFill>
                <a:latin typeface="Tahoma"/>
              </a:rPr>
              <a:t>40</a:t>
            </a:r>
            <a:r>
              <a:rPr lang="ru-RU" sz="2100" b="1" dirty="0">
                <a:ln w="0"/>
                <a:solidFill>
                  <a:prstClr val="white"/>
                </a:solidFill>
                <a:latin typeface="Tahoma"/>
              </a:rPr>
              <a:t>%</a:t>
            </a:r>
            <a:endParaRPr lang="ru-RU" sz="3300" b="1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256428" y="3150796"/>
            <a:ext cx="627416" cy="1615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altLang="ru-RU" sz="600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КОНТЕЙНЕРЫ</a:t>
            </a:r>
            <a:endParaRPr lang="ru-RU" sz="600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632588" y="3150796"/>
            <a:ext cx="348493" cy="1615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altLang="ru-RU" sz="600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ФЛОТ</a:t>
            </a:r>
            <a:endParaRPr lang="ru-RU" sz="600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257539" y="4113131"/>
            <a:ext cx="752450" cy="1615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altLang="ru-RU" sz="600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АВТОТРАНСПОРТ</a:t>
            </a:r>
            <a:endParaRPr lang="ru-RU" sz="600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5281" y="4113131"/>
            <a:ext cx="927178" cy="1615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altLang="ru-RU" sz="600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ПОДВИЖНОЙ СОСТАВ</a:t>
            </a:r>
            <a:endParaRPr lang="ru-RU" sz="600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373201" y="5082796"/>
            <a:ext cx="781304" cy="1615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600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ТЯГОВОЙ СОСТАВ</a:t>
            </a:r>
            <a:endParaRPr lang="ru-RU" sz="600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21636" y="5082796"/>
            <a:ext cx="590546" cy="1615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altLang="ru-RU" sz="600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ТЕРМИНАЛЫ</a:t>
            </a:r>
            <a:endParaRPr lang="ru-RU" sz="600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573057" y="5235333"/>
            <a:ext cx="28597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b="1" dirty="0">
                <a:ln w="0"/>
                <a:solidFill>
                  <a:prstClr val="white"/>
                </a:solidFill>
                <a:latin typeface="Tahoma" panose="020B0604030504040204" pitchFamily="34" charset="0"/>
              </a:rPr>
              <a:t>4</a:t>
            </a:r>
            <a:endParaRPr lang="ru-RU" b="1" dirty="0">
              <a:ln w="0"/>
              <a:solidFill>
                <a:prstClr val="white"/>
              </a:solidFill>
              <a:latin typeface="Tahoma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457643" y="5483348"/>
            <a:ext cx="516808" cy="1500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525" b="1" dirty="0">
                <a:ln w="0"/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терминала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910550" y="5278638"/>
            <a:ext cx="532838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783">
              <a:defRPr/>
            </a:pPr>
            <a:r>
              <a:rPr lang="ru-RU" sz="450" b="1" dirty="0">
                <a:ln w="0"/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</a:t>
            </a:r>
          </a:p>
          <a:p>
            <a:pPr defTabSz="685783">
              <a:defRPr/>
            </a:pPr>
            <a:r>
              <a:rPr lang="ru-RU" sz="450" b="1" dirty="0">
                <a:ln w="0"/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</a:t>
            </a:r>
          </a:p>
          <a:p>
            <a:pPr defTabSz="685783">
              <a:defRPr/>
            </a:pPr>
            <a:r>
              <a:rPr lang="ru-RU" sz="450" b="1" dirty="0">
                <a:ln w="0"/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Хабаровск</a:t>
            </a:r>
          </a:p>
          <a:p>
            <a:pPr defTabSz="685783">
              <a:defRPr/>
            </a:pPr>
            <a:r>
              <a:rPr lang="ru-RU" sz="450" b="1" dirty="0">
                <a:ln w="0"/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Владивосток</a:t>
            </a:r>
          </a:p>
        </p:txBody>
      </p:sp>
      <p:sp>
        <p:nvSpPr>
          <p:cNvPr id="97" name="Прямоугольник 26">
            <a:extLst>
              <a:ext uri="{FF2B5EF4-FFF2-40B4-BE49-F238E27FC236}">
                <a16:creationId xmlns:a16="http://schemas.microsoft.com/office/drawing/2014/main" id="{FE55125B-2C25-3349-8812-37F0AB15AB5B}"/>
              </a:ext>
            </a:extLst>
          </p:cNvPr>
          <p:cNvSpPr/>
          <p:nvPr/>
        </p:nvSpPr>
        <p:spPr>
          <a:xfrm>
            <a:off x="6175825" y="2038335"/>
            <a:ext cx="21167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050" b="1" spc="-4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ВЛАДИВОСТОКСКИЙ </a:t>
            </a:r>
            <a:br>
              <a:rPr lang="ru-RU" sz="1050" b="1" spc="-4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="1" spc="-4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МОРСКОЙ ТОРГОВЫЙ ПОРТ</a:t>
            </a:r>
            <a:endParaRPr lang="ru-RU" sz="10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Прямоугольник 28">
            <a:extLst>
              <a:ext uri="{FF2B5EF4-FFF2-40B4-BE49-F238E27FC236}">
                <a16:creationId xmlns:a16="http://schemas.microsoft.com/office/drawing/2014/main" id="{9AA7F0D4-5A68-3A4F-9552-363960C9907E}"/>
              </a:ext>
            </a:extLst>
          </p:cNvPr>
          <p:cNvSpPr/>
          <p:nvPr/>
        </p:nvSpPr>
        <p:spPr>
          <a:xfrm>
            <a:off x="7217651" y="2551629"/>
            <a:ext cx="12906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7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в </a:t>
            </a:r>
            <a:r>
              <a:rPr lang="ru-RU" sz="750" b="1" dirty="0" err="1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контейнерообороте</a:t>
            </a:r>
            <a:r>
              <a:rPr lang="en-US" sz="7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7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7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Дальнего Востока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1473169"/>
            <a:ext cx="6921761" cy="4180743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862524" y="3885897"/>
            <a:ext cx="1319047" cy="821226"/>
            <a:chOff x="679000" y="4709924"/>
            <a:chExt cx="1758729" cy="109496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511" b="20088"/>
            <a:stretch/>
          </p:blipFill>
          <p:spPr>
            <a:xfrm>
              <a:off x="767939" y="5075420"/>
              <a:ext cx="132355" cy="52786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EC49FC-BAE8-49B4-99C0-A65FD148FD49}"/>
                </a:ext>
              </a:extLst>
            </p:cNvPr>
            <p:cNvSpPr txBox="1"/>
            <p:nvPr/>
          </p:nvSpPr>
          <p:spPr>
            <a:xfrm>
              <a:off x="679000" y="4709924"/>
              <a:ext cx="1557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>
                  <a:solidFill>
                    <a:srgbClr val="FF9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УСЛОВНЫЕ ОБОЗНАЧЕНИЯ: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EC49FC-BAE8-49B4-99C0-A65FD148FD49}"/>
                </a:ext>
              </a:extLst>
            </p:cNvPr>
            <p:cNvSpPr txBox="1"/>
            <p:nvPr/>
          </p:nvSpPr>
          <p:spPr>
            <a:xfrm>
              <a:off x="854701" y="5040220"/>
              <a:ext cx="9409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ПОРТ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EC49FC-BAE8-49B4-99C0-A65FD148FD49}"/>
                </a:ext>
              </a:extLst>
            </p:cNvPr>
            <p:cNvSpPr txBox="1"/>
            <p:nvPr/>
          </p:nvSpPr>
          <p:spPr>
            <a:xfrm>
              <a:off x="854701" y="5209139"/>
              <a:ext cx="9409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</a:t>
              </a:r>
              <a:r>
                <a:rPr lang="en-US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ru-RU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 ЛИНИИ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1EC49FC-BAE8-49B4-99C0-A65FD148FD49}"/>
                </a:ext>
              </a:extLst>
            </p:cNvPr>
            <p:cNvSpPr txBox="1"/>
            <p:nvPr/>
          </p:nvSpPr>
          <p:spPr>
            <a:xfrm>
              <a:off x="854701" y="5349318"/>
              <a:ext cx="158302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СТАНДАРТНЫЕ</a:t>
              </a:r>
            </a:p>
            <a:p>
              <a:r>
                <a:rPr lang="ru-RU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МОРСКИЕ ЛИНИИ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EC49FC-BAE8-49B4-99C0-A65FD148FD49}"/>
                </a:ext>
              </a:extLst>
            </p:cNvPr>
            <p:cNvSpPr txBox="1"/>
            <p:nvPr/>
          </p:nvSpPr>
          <p:spPr>
            <a:xfrm>
              <a:off x="854701" y="5589446"/>
              <a:ext cx="15830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7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E0DE70-8CB1-92CF-5128-6470CBDE2C57}"/>
              </a:ext>
            </a:extLst>
          </p:cNvPr>
          <p:cNvSpPr txBox="1"/>
          <p:nvPr/>
        </p:nvSpPr>
        <p:spPr>
          <a:xfrm>
            <a:off x="6172184" y="4482971"/>
            <a:ext cx="27015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1050" dirty="0">
                <a:solidFill>
                  <a:prstClr val="black"/>
                </a:solidFill>
                <a:latin typeface="Tahoma"/>
              </a:rPr>
              <a:t>Экспорт     Импорт      ВРП        Транзит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86A277-D73A-F0C2-11F8-D0E2DFED2A28}"/>
              </a:ext>
            </a:extLst>
          </p:cNvPr>
          <p:cNvSpPr txBox="1"/>
          <p:nvPr/>
        </p:nvSpPr>
        <p:spPr>
          <a:xfrm>
            <a:off x="6282212" y="2722942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1,0</a:t>
            </a:r>
            <a:endParaRPr lang="ru-RU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F1D3E-343E-E614-C5BE-228BE6C55EF8}"/>
              </a:ext>
            </a:extLst>
          </p:cNvPr>
          <p:cNvSpPr txBox="1"/>
          <p:nvPr/>
        </p:nvSpPr>
        <p:spPr>
          <a:xfrm>
            <a:off x="8103970" y="2915276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0,</a:t>
            </a:r>
            <a:r>
              <a:rPr lang="ru-RU" sz="1350" dirty="0">
                <a:solidFill>
                  <a:prstClr val="white"/>
                </a:solidFill>
                <a:latin typeface="Tahoma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ABE05-1031-02F8-752B-4E6E71437175}"/>
              </a:ext>
            </a:extLst>
          </p:cNvPr>
          <p:cNvSpPr txBox="1"/>
          <p:nvPr/>
        </p:nvSpPr>
        <p:spPr>
          <a:xfrm>
            <a:off x="6282212" y="3003976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1,1</a:t>
            </a:r>
            <a:endParaRPr lang="ru-RU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9CD2DB-8924-E26F-6511-56BC87774827}"/>
              </a:ext>
            </a:extLst>
          </p:cNvPr>
          <p:cNvSpPr txBox="1"/>
          <p:nvPr/>
        </p:nvSpPr>
        <p:spPr>
          <a:xfrm>
            <a:off x="6282212" y="3429760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2,4</a:t>
            </a:r>
            <a:endParaRPr lang="ru-RU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702D1F-17AF-44BE-4C7F-E4D16725ED69}"/>
              </a:ext>
            </a:extLst>
          </p:cNvPr>
          <p:cNvSpPr txBox="1"/>
          <p:nvPr/>
        </p:nvSpPr>
        <p:spPr>
          <a:xfrm>
            <a:off x="8103970" y="3188649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1,1</a:t>
            </a:r>
            <a:endParaRPr lang="ru-RU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BA0559-A135-72C6-4B22-10B30E5256F2}"/>
              </a:ext>
            </a:extLst>
          </p:cNvPr>
          <p:cNvSpPr txBox="1"/>
          <p:nvPr/>
        </p:nvSpPr>
        <p:spPr>
          <a:xfrm>
            <a:off x="6282212" y="3853130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2,0</a:t>
            </a:r>
            <a:endParaRPr lang="ru-RU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F5A520-AB5B-B991-45D0-F8157303B9D1}"/>
              </a:ext>
            </a:extLst>
          </p:cNvPr>
          <p:cNvSpPr txBox="1"/>
          <p:nvPr/>
        </p:nvSpPr>
        <p:spPr>
          <a:xfrm>
            <a:off x="8103970" y="3528906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1350" dirty="0">
                <a:solidFill>
                  <a:prstClr val="white"/>
                </a:solidFill>
                <a:latin typeface="Tahoma"/>
              </a:rPr>
              <a:t>1,9</a:t>
            </a:r>
            <a:r>
              <a:rPr lang="en-US" sz="1350" dirty="0">
                <a:solidFill>
                  <a:prstClr val="white"/>
                </a:solidFill>
                <a:latin typeface="Tahoma"/>
              </a:rPr>
              <a:t> </a:t>
            </a:r>
            <a:endParaRPr lang="ru-RU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7E658-6906-4EC3-1489-769A3CB50BB1}"/>
              </a:ext>
            </a:extLst>
          </p:cNvPr>
          <p:cNvSpPr txBox="1"/>
          <p:nvPr/>
        </p:nvSpPr>
        <p:spPr>
          <a:xfrm>
            <a:off x="8103970" y="3931811"/>
            <a:ext cx="62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350" dirty="0">
                <a:solidFill>
                  <a:prstClr val="white"/>
                </a:solidFill>
                <a:latin typeface="Tahoma"/>
              </a:rPr>
              <a:t>1,</a:t>
            </a:r>
            <a:r>
              <a:rPr lang="ru-RU" sz="1350" dirty="0">
                <a:solidFill>
                  <a:prstClr val="white"/>
                </a:solidFill>
                <a:latin typeface="Tahoma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E902AD-D193-70BB-7DFF-B9CA2BF05EA0}"/>
              </a:ext>
            </a:extLst>
          </p:cNvPr>
          <p:cNvSpPr txBox="1"/>
          <p:nvPr/>
        </p:nvSpPr>
        <p:spPr>
          <a:xfrm>
            <a:off x="6180703" y="4668921"/>
            <a:ext cx="87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200" b="1" dirty="0">
                <a:solidFill>
                  <a:srgbClr val="FF0000"/>
                </a:solidFill>
                <a:latin typeface="Tahoma"/>
              </a:rPr>
              <a:t>-15%</a:t>
            </a:r>
            <a:endParaRPr lang="ru-RU" sz="1200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7196B8-32AD-0C48-BE2D-BF6C13F789C4}"/>
              </a:ext>
            </a:extLst>
          </p:cNvPr>
          <p:cNvSpPr txBox="1"/>
          <p:nvPr/>
        </p:nvSpPr>
        <p:spPr>
          <a:xfrm>
            <a:off x="6910705" y="4663461"/>
            <a:ext cx="87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200" b="1" dirty="0">
                <a:solidFill>
                  <a:srgbClr val="00B050"/>
                </a:solidFill>
                <a:latin typeface="Tahoma"/>
              </a:rPr>
              <a:t>+3%</a:t>
            </a:r>
            <a:endParaRPr lang="ru-RU" sz="1200" b="1" dirty="0">
              <a:solidFill>
                <a:srgbClr val="00B050"/>
              </a:solidFill>
              <a:latin typeface="Tahoma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140" r="805" b="-3248"/>
          <a:stretch/>
        </p:blipFill>
        <p:spPr>
          <a:xfrm rot="10800000">
            <a:off x="-11978" y="4992015"/>
            <a:ext cx="9155817" cy="90788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B1C709-CA27-24EE-01D1-AE65FD5BB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11" b="65216"/>
          <a:stretch/>
        </p:blipFill>
        <p:spPr>
          <a:xfrm>
            <a:off x="3318" y="5049926"/>
            <a:ext cx="9137364" cy="3428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" y="5328290"/>
            <a:ext cx="401131" cy="478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6EDC64-FFAA-DA0F-4B2C-E02A5E0846CD}"/>
              </a:ext>
            </a:extLst>
          </p:cNvPr>
          <p:cNvSpPr txBox="1"/>
          <p:nvPr/>
        </p:nvSpPr>
        <p:spPr>
          <a:xfrm>
            <a:off x="969701" y="5360420"/>
            <a:ext cx="5050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Контейнерный рынок </a:t>
            </a:r>
            <a:r>
              <a:rPr 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</a:t>
            </a: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1кв2022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F08B6A-0CAA-6C36-79C6-141BCFAD082E}"/>
              </a:ext>
            </a:extLst>
          </p:cNvPr>
          <p:cNvSpPr txBox="1"/>
          <p:nvPr/>
        </p:nvSpPr>
        <p:spPr>
          <a:xfrm>
            <a:off x="4620166" y="5210898"/>
            <a:ext cx="125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2400" b="1" dirty="0">
                <a:solidFill>
                  <a:srgbClr val="FCB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-5,6</a:t>
            </a:r>
            <a:r>
              <a:rPr lang="en-US" sz="1500" b="1" dirty="0">
                <a:solidFill>
                  <a:srgbClr val="FCB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500" b="1" dirty="0">
              <a:solidFill>
                <a:srgbClr val="FCB8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12134"/>
          <a:stretch/>
        </p:blipFill>
        <p:spPr>
          <a:xfrm>
            <a:off x="475925" y="1478569"/>
            <a:ext cx="5456682" cy="3926060"/>
          </a:xfrm>
          <a:prstGeom prst="rect">
            <a:avLst/>
          </a:prstGeom>
        </p:spPr>
      </p:pic>
      <p:sp>
        <p:nvSpPr>
          <p:cNvPr id="61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22159" y="1862189"/>
            <a:ext cx="728636" cy="402327"/>
          </a:xfrm>
          <a:prstGeom prst="roundRect">
            <a:avLst>
              <a:gd name="adj" fmla="val 5203"/>
            </a:avLst>
          </a:prstGeom>
          <a:solidFill>
            <a:schemeClr val="bg1">
              <a:alpha val="80000"/>
            </a:schemeClr>
          </a:solidFill>
          <a:ln w="19050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 dirty="0">
              <a:solidFill>
                <a:srgbClr val="FFA700"/>
              </a:solidFill>
              <a:latin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815" y="1892752"/>
            <a:ext cx="799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</a:t>
            </a:r>
            <a:r>
              <a:rPr lang="en-US" sz="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A4FEF392-C06B-5932-31EF-477F9620318E}"/>
              </a:ext>
            </a:extLst>
          </p:cNvPr>
          <p:cNvSpPr/>
          <p:nvPr/>
        </p:nvSpPr>
        <p:spPr>
          <a:xfrm>
            <a:off x="534445" y="4232248"/>
            <a:ext cx="728636" cy="402327"/>
          </a:xfrm>
          <a:prstGeom prst="roundRect">
            <a:avLst>
              <a:gd name="adj" fmla="val 5203"/>
            </a:avLst>
          </a:prstGeom>
          <a:solidFill>
            <a:schemeClr val="bg1">
              <a:alpha val="80000"/>
            </a:schemeClr>
          </a:solidFill>
          <a:ln w="19050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 dirty="0">
              <a:solidFill>
                <a:srgbClr val="FFA700"/>
              </a:solidFill>
              <a:latin typeface="Tahoma"/>
            </a:endParaRP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17EAC5CC-1C67-D5CC-654A-A9780DEE6B3A}"/>
              </a:ext>
            </a:extLst>
          </p:cNvPr>
          <p:cNvSpPr/>
          <p:nvPr/>
        </p:nvSpPr>
        <p:spPr>
          <a:xfrm>
            <a:off x="5012629" y="4234610"/>
            <a:ext cx="728636" cy="402327"/>
          </a:xfrm>
          <a:prstGeom prst="roundRect">
            <a:avLst>
              <a:gd name="adj" fmla="val 5203"/>
            </a:avLst>
          </a:prstGeom>
          <a:solidFill>
            <a:schemeClr val="bg1">
              <a:alpha val="80000"/>
            </a:schemeClr>
          </a:solidFill>
          <a:ln w="19050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 dirty="0">
              <a:solidFill>
                <a:srgbClr val="FFA700"/>
              </a:solidFill>
              <a:latin typeface="Tahoma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E3E3E9C-1D53-DEBA-6F0C-D93DDD6411A8}"/>
              </a:ext>
            </a:extLst>
          </p:cNvPr>
          <p:cNvSpPr/>
          <p:nvPr/>
        </p:nvSpPr>
        <p:spPr>
          <a:xfrm>
            <a:off x="5027238" y="1901962"/>
            <a:ext cx="728636" cy="402327"/>
          </a:xfrm>
          <a:prstGeom prst="roundRect">
            <a:avLst>
              <a:gd name="adj" fmla="val 5203"/>
            </a:avLst>
          </a:prstGeom>
          <a:solidFill>
            <a:schemeClr val="bg1">
              <a:alpha val="80000"/>
            </a:schemeClr>
          </a:solidFill>
          <a:ln w="19050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 dirty="0">
              <a:solidFill>
                <a:srgbClr val="FFA700"/>
              </a:solidFill>
              <a:latin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6681" y="4285734"/>
            <a:ext cx="11118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1500" b="1" dirty="0">
                <a:solidFill>
                  <a:srgbClr val="00B050"/>
                </a:solidFill>
                <a:latin typeface="Tahoma"/>
              </a:rPr>
              <a:t>+</a:t>
            </a:r>
            <a:r>
              <a:rPr lang="en-US" sz="1500" b="1" dirty="0">
                <a:solidFill>
                  <a:srgbClr val="00B050"/>
                </a:solidFill>
                <a:latin typeface="Tahoma"/>
              </a:rPr>
              <a:t>30</a:t>
            </a:r>
            <a:r>
              <a:rPr lang="en-US" sz="1200" b="1" dirty="0">
                <a:solidFill>
                  <a:srgbClr val="00B050"/>
                </a:solidFill>
                <a:latin typeface="Tahoma"/>
              </a:rPr>
              <a:t>%</a:t>
            </a:r>
            <a:endParaRPr lang="ru-RU" sz="1200" b="1" dirty="0">
              <a:solidFill>
                <a:srgbClr val="00B050"/>
              </a:solidFill>
              <a:latin typeface="Tahom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016D9F-47C7-406D-5E7E-7E0AEF8873DC}"/>
              </a:ext>
            </a:extLst>
          </p:cNvPr>
          <p:cNvSpPr txBox="1"/>
          <p:nvPr/>
        </p:nvSpPr>
        <p:spPr>
          <a:xfrm>
            <a:off x="4991894" y="1944271"/>
            <a:ext cx="799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1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1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</a:t>
            </a:r>
            <a:r>
              <a:rPr lang="ru-RU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24375" y="2873724"/>
            <a:ext cx="13043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783">
              <a:defRPr/>
            </a:pPr>
            <a:r>
              <a:rPr lang="ru-RU" sz="750" dirty="0">
                <a:solidFill>
                  <a:srgbClr val="0032A0">
                    <a:lumMod val="50000"/>
                  </a:srgbClr>
                </a:solidFill>
              </a:rPr>
              <a:t>Санкт-Петербург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59952" y="3200937"/>
            <a:ext cx="1089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50" b="1" dirty="0">
                <a:solidFill>
                  <a:srgbClr val="0032A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Новороссийск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21278" y="3181980"/>
            <a:ext cx="67387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50" b="1" dirty="0">
                <a:solidFill>
                  <a:srgbClr val="0032A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Наушки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4732" y="3185494"/>
            <a:ext cx="100984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750" b="1" dirty="0">
                <a:solidFill>
                  <a:srgbClr val="0032A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Забайкальск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79231" y="3323361"/>
            <a:ext cx="158343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783">
              <a:defRPr/>
            </a:pPr>
            <a:r>
              <a:rPr lang="ru-RU" sz="750" dirty="0">
                <a:solidFill>
                  <a:srgbClr val="0032A0">
                    <a:lumMod val="50000"/>
                  </a:srgbClr>
                </a:solidFill>
              </a:rPr>
              <a:t>Дальневосточные порты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65" y="3175337"/>
            <a:ext cx="199048" cy="23587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65" y="3175337"/>
            <a:ext cx="199048" cy="23587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b="65216"/>
          <a:stretch/>
        </p:blipFill>
        <p:spPr>
          <a:xfrm rot="10800000" flipH="1">
            <a:off x="6172184" y="1892752"/>
            <a:ext cx="2423506" cy="411536"/>
          </a:xfrm>
          <a:prstGeom prst="rect">
            <a:avLst/>
          </a:prstGeom>
        </p:spPr>
      </p:pic>
      <p:sp>
        <p:nvSpPr>
          <p:cNvPr id="67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6172184" y="1892752"/>
            <a:ext cx="2423506" cy="411536"/>
          </a:xfrm>
          <a:prstGeom prst="roundRect">
            <a:avLst>
              <a:gd name="adj" fmla="val 13305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 dirty="0">
              <a:solidFill>
                <a:srgbClr val="FFA700"/>
              </a:solidFill>
              <a:latin typeface="Tahoma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CF3B3EC3-4BD6-FA67-C5C6-AF3D56FC9341}"/>
              </a:ext>
            </a:extLst>
          </p:cNvPr>
          <p:cNvSpPr/>
          <p:nvPr/>
        </p:nvSpPr>
        <p:spPr>
          <a:xfrm>
            <a:off x="6309664" y="1887819"/>
            <a:ext cx="2148545" cy="411494"/>
          </a:xfrm>
          <a:prstGeom prst="roundRect">
            <a:avLst>
              <a:gd name="adj" fmla="val 1330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ru-RU" sz="1050" b="1" dirty="0">
                <a:solidFill>
                  <a:prstClr val="white"/>
                </a:solidFill>
                <a:latin typeface="Tahoma"/>
              </a:rPr>
              <a:t>Контейнерный рынок России</a:t>
            </a:r>
            <a:r>
              <a:rPr lang="en-US" sz="1050" b="1" dirty="0">
                <a:solidFill>
                  <a:prstClr val="white"/>
                </a:solidFill>
                <a:latin typeface="Tahoma"/>
              </a:rPr>
              <a:t>, </a:t>
            </a:r>
            <a:r>
              <a:rPr lang="ru-RU" sz="1050" b="1" dirty="0">
                <a:solidFill>
                  <a:prstClr val="white"/>
                </a:solidFill>
                <a:latin typeface="Tahoma"/>
              </a:rPr>
              <a:t>млн</a:t>
            </a:r>
            <a:r>
              <a:rPr lang="en-US" sz="1050" b="1" dirty="0">
                <a:solidFill>
                  <a:prstClr val="white"/>
                </a:solidFill>
                <a:latin typeface="Tahoma"/>
              </a:rPr>
              <a:t>.TEU</a:t>
            </a:r>
            <a:endParaRPr lang="ru-RU" sz="1050" b="1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7392" y="4541477"/>
            <a:ext cx="101546" cy="105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32132" y="4541477"/>
            <a:ext cx="101546" cy="105155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29974" y="4537735"/>
            <a:ext cx="101546" cy="10515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89431" y="4545572"/>
            <a:ext cx="101546" cy="105155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>
              <a:solidFill>
                <a:prstClr val="white"/>
              </a:solidFill>
              <a:latin typeface="Tahoma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56B0C74-3EF0-CFFD-ED0B-7192F4E85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676263"/>
              </p:ext>
            </p:extLst>
          </p:nvPr>
        </p:nvGraphicFramePr>
        <p:xfrm>
          <a:off x="5583217" y="2207873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7D37ED1-B7B4-D7B1-B172-19652A5EE99B}"/>
              </a:ext>
            </a:extLst>
          </p:cNvPr>
          <p:cNvSpPr txBox="1"/>
          <p:nvPr/>
        </p:nvSpPr>
        <p:spPr>
          <a:xfrm>
            <a:off x="7550539" y="4677696"/>
            <a:ext cx="87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200" b="1" dirty="0">
                <a:solidFill>
                  <a:srgbClr val="FF0000"/>
                </a:solidFill>
                <a:latin typeface="Tahoma"/>
              </a:rPr>
              <a:t>-4%</a:t>
            </a:r>
            <a:endParaRPr lang="ru-RU" sz="1200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88C-A68E-07F6-3580-8CEF9A5436D6}"/>
              </a:ext>
            </a:extLst>
          </p:cNvPr>
          <p:cNvSpPr txBox="1"/>
          <p:nvPr/>
        </p:nvSpPr>
        <p:spPr>
          <a:xfrm>
            <a:off x="8190976" y="4656028"/>
            <a:ext cx="87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200" b="1" dirty="0">
                <a:solidFill>
                  <a:srgbClr val="FF0000"/>
                </a:solidFill>
                <a:latin typeface="Tahoma"/>
              </a:rPr>
              <a:t>-14%</a:t>
            </a:r>
            <a:endParaRPr lang="ru-RU" sz="1200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B83280-7C84-4AD1-BDB2-26FCC55BB367}"/>
              </a:ext>
            </a:extLst>
          </p:cNvPr>
          <p:cNvSpPr txBox="1"/>
          <p:nvPr/>
        </p:nvSpPr>
        <p:spPr>
          <a:xfrm>
            <a:off x="342822" y="4256916"/>
            <a:ext cx="11118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ru-RU" sz="1500" b="1" dirty="0">
                <a:solidFill>
                  <a:srgbClr val="00B050"/>
                </a:solidFill>
                <a:latin typeface="Tahoma"/>
              </a:rPr>
              <a:t>+</a:t>
            </a:r>
            <a:r>
              <a:rPr lang="en-US" sz="1500" b="1" dirty="0">
                <a:solidFill>
                  <a:srgbClr val="00B050"/>
                </a:solidFill>
                <a:latin typeface="Tahoma"/>
              </a:rPr>
              <a:t>7</a:t>
            </a:r>
            <a:r>
              <a:rPr lang="en-US" sz="1200" b="1" dirty="0">
                <a:solidFill>
                  <a:srgbClr val="00B050"/>
                </a:solidFill>
                <a:latin typeface="Tahoma"/>
              </a:rPr>
              <a:t>%</a:t>
            </a:r>
            <a:endParaRPr lang="ru-RU" sz="1200" b="1" dirty="0">
              <a:solidFill>
                <a:srgbClr val="00B050"/>
              </a:solidFill>
              <a:latin typeface="Tahoma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521666" y="1003840"/>
            <a:ext cx="362278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5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КОНТЕЙНЕРНЫЙ РЫНОК РОССИИ </a:t>
            </a:r>
          </a:p>
          <a:p>
            <a:r>
              <a:rPr lang="en-US" sz="1350" b="1" dirty="0">
                <a:solidFill>
                  <a:srgbClr val="FF8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2023 VS Q1 2022</a:t>
            </a:r>
            <a:r>
              <a:rPr lang="ru-RU" sz="1350" b="1" dirty="0">
                <a:solidFill>
                  <a:srgbClr val="FF8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ВОССТАНОВЛЕНИЕ</a:t>
            </a:r>
          </a:p>
        </p:txBody>
      </p:sp>
    </p:spTree>
    <p:extLst>
      <p:ext uri="{BB962C8B-B14F-4D97-AF65-F5344CB8AC3E}">
        <p14:creationId xmlns:p14="http://schemas.microsoft.com/office/powerpoint/2010/main" val="109291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" y="859091"/>
            <a:ext cx="7480198" cy="51435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140" r="805" b="-3248"/>
          <a:stretch/>
        </p:blipFill>
        <p:spPr>
          <a:xfrm rot="10800000">
            <a:off x="1" y="4982288"/>
            <a:ext cx="9155817" cy="90788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22193" y="3920917"/>
            <a:ext cx="2722377" cy="83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498336" y="3920917"/>
            <a:ext cx="4046234" cy="830961"/>
          </a:xfrm>
          <a:prstGeom prst="roundRect">
            <a:avLst>
              <a:gd name="adj" fmla="val 2913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4280" y="2868453"/>
            <a:ext cx="2722377" cy="837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10423" y="2875169"/>
            <a:ext cx="4034147" cy="830961"/>
          </a:xfrm>
          <a:prstGeom prst="roundRect">
            <a:avLst>
              <a:gd name="adj" fmla="val 2913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4280" y="1835814"/>
            <a:ext cx="2722377" cy="837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A687F1-0D6E-0382-2A38-4AAE7A1DBC17}"/>
              </a:ext>
            </a:extLst>
          </p:cNvPr>
          <p:cNvSpPr/>
          <p:nvPr/>
        </p:nvSpPr>
        <p:spPr>
          <a:xfrm>
            <a:off x="497423" y="1875846"/>
            <a:ext cx="145135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405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</a:t>
            </a:r>
            <a:r>
              <a:rPr lang="ru-RU" sz="210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3000" b="1" dirty="0">
              <a:ln w="0"/>
              <a:solidFill>
                <a:srgbClr val="FFA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E62DA-1775-B509-BAF6-A248DE50968A}"/>
              </a:ext>
            </a:extLst>
          </p:cNvPr>
          <p:cNvSpPr txBox="1"/>
          <p:nvPr/>
        </p:nvSpPr>
        <p:spPr>
          <a:xfrm>
            <a:off x="2110513" y="2100526"/>
            <a:ext cx="2220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ЗАГРУЖЕННОСТЬ</a:t>
            </a:r>
          </a:p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МОРСКИХ ТЕРМИНАЛОВ ДВ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54DE7D-9F01-869E-2664-353A27FA24ED}"/>
              </a:ext>
            </a:extLst>
          </p:cNvPr>
          <p:cNvSpPr/>
          <p:nvPr/>
        </p:nvSpPr>
        <p:spPr>
          <a:xfrm>
            <a:off x="497023" y="2952721"/>
            <a:ext cx="87267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ru-RU" sz="4050" b="1" dirty="0">
              <a:ln w="0"/>
              <a:solidFill>
                <a:srgbClr val="FFA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B1D728-4605-35E8-1077-5AF2D89F05F5}"/>
              </a:ext>
            </a:extLst>
          </p:cNvPr>
          <p:cNvSpPr txBox="1"/>
          <p:nvPr/>
        </p:nvSpPr>
        <p:spPr>
          <a:xfrm>
            <a:off x="1229361" y="3253444"/>
            <a:ext cx="7435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СУДОВ</a:t>
            </a:r>
          </a:p>
          <a:p>
            <a:pPr algn="l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РЕЙДЕ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C5724-8AF2-671C-7BDC-492EEFCDFDCF}"/>
              </a:ext>
            </a:extLst>
          </p:cNvPr>
          <p:cNvSpPr txBox="1"/>
          <p:nvPr/>
        </p:nvSpPr>
        <p:spPr>
          <a:xfrm>
            <a:off x="2110513" y="3115615"/>
            <a:ext cx="2220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ОЖИДАЛИ СВОЕЙ ОЧЕРЕДИ</a:t>
            </a:r>
          </a:p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ОБРАБОТКУ В ПОРТАХ ДВ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EC0A42-4067-EBBC-4C17-B5BD5D832C61}"/>
              </a:ext>
            </a:extLst>
          </p:cNvPr>
          <p:cNvSpPr/>
          <p:nvPr/>
        </p:nvSpPr>
        <p:spPr>
          <a:xfrm>
            <a:off x="585630" y="3929254"/>
            <a:ext cx="50558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450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4050" b="1" dirty="0">
              <a:ln w="0"/>
              <a:solidFill>
                <a:srgbClr val="FFA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EABEF2-968D-CC44-33B9-17B86312F38C}"/>
              </a:ext>
            </a:extLst>
          </p:cNvPr>
          <p:cNvSpPr txBox="1"/>
          <p:nvPr/>
        </p:nvSpPr>
        <p:spPr>
          <a:xfrm>
            <a:off x="943083" y="4377597"/>
            <a:ext cx="54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B554F-AA4B-A982-BE69-363BBA08873E}"/>
              </a:ext>
            </a:extLst>
          </p:cNvPr>
          <p:cNvSpPr txBox="1"/>
          <p:nvPr/>
        </p:nvSpPr>
        <p:spPr>
          <a:xfrm>
            <a:off x="2110514" y="4140189"/>
            <a:ext cx="2281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ВРЕМЯ ОЖИДАНИЯ</a:t>
            </a:r>
          </a:p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ПОСТАНОВКИ СУДНА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9EFB07-3E95-9192-0BCE-A9F727FBF1B7}"/>
              </a:ext>
            </a:extLst>
          </p:cNvPr>
          <p:cNvSpPr/>
          <p:nvPr/>
        </p:nvSpPr>
        <p:spPr>
          <a:xfrm>
            <a:off x="408731" y="5503580"/>
            <a:ext cx="84303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ПРИВЕЛ К НЕОБХОДИМОСТИ РАЗВИТИЯ АЛЬТЕРНАТИВНЫХ МАРШРУТОВ И СПОСОБОВ ПЕРЕВОЗКИ</a:t>
            </a:r>
          </a:p>
        </p:txBody>
      </p:sp>
      <p:sp>
        <p:nvSpPr>
          <p:cNvPr id="29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10423" y="1842530"/>
            <a:ext cx="4046234" cy="830961"/>
          </a:xfrm>
          <a:prstGeom prst="roundRect">
            <a:avLst>
              <a:gd name="adj" fmla="val 2913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48299" y="3920917"/>
            <a:ext cx="2722377" cy="83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4724443" y="3920917"/>
            <a:ext cx="4046234" cy="830961"/>
          </a:xfrm>
          <a:prstGeom prst="roundRect">
            <a:avLst>
              <a:gd name="adj" fmla="val 2913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60386" y="2868453"/>
            <a:ext cx="2722377" cy="837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4736531" y="2875169"/>
            <a:ext cx="4034147" cy="830961"/>
          </a:xfrm>
          <a:prstGeom prst="roundRect">
            <a:avLst>
              <a:gd name="adj" fmla="val 2913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60386" y="1835814"/>
            <a:ext cx="2722377" cy="837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8A687F1-0D6E-0382-2A38-4AAE7A1DBC17}"/>
              </a:ext>
            </a:extLst>
          </p:cNvPr>
          <p:cNvSpPr/>
          <p:nvPr/>
        </p:nvSpPr>
        <p:spPr>
          <a:xfrm>
            <a:off x="4775973" y="1915953"/>
            <a:ext cx="79893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405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ru-RU" sz="3600" b="1" dirty="0">
              <a:ln w="0"/>
              <a:solidFill>
                <a:srgbClr val="FFA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354DE7D-9F01-869E-2664-353A27FA24ED}"/>
              </a:ext>
            </a:extLst>
          </p:cNvPr>
          <p:cNvSpPr/>
          <p:nvPr/>
        </p:nvSpPr>
        <p:spPr>
          <a:xfrm>
            <a:off x="4739107" y="2952721"/>
            <a:ext cx="87267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450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4050" b="1" dirty="0">
              <a:ln w="0"/>
              <a:solidFill>
                <a:srgbClr val="FFA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B1D728-4605-35E8-1077-5AF2D89F05F5}"/>
              </a:ext>
            </a:extLst>
          </p:cNvPr>
          <p:cNvSpPr txBox="1"/>
          <p:nvPr/>
        </p:nvSpPr>
        <p:spPr>
          <a:xfrm>
            <a:off x="5499148" y="3398111"/>
            <a:ext cx="74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СУТОК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4736530" y="1842530"/>
            <a:ext cx="4046234" cy="830961"/>
          </a:xfrm>
          <a:prstGeom prst="roundRect">
            <a:avLst>
              <a:gd name="adj" fmla="val 2913"/>
            </a:avLst>
          </a:prstGeom>
          <a:noFill/>
          <a:ln w="28575">
            <a:solidFill>
              <a:srgbClr val="FC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EABEF2-968D-CC44-33B9-17B86312F38C}"/>
              </a:ext>
            </a:extLst>
          </p:cNvPr>
          <p:cNvSpPr txBox="1"/>
          <p:nvPr/>
        </p:nvSpPr>
        <p:spPr>
          <a:xfrm>
            <a:off x="5478416" y="2317647"/>
            <a:ext cx="5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212748-76AB-212C-BC64-D4913AA9B8AD}"/>
              </a:ext>
            </a:extLst>
          </p:cNvPr>
          <p:cNvSpPr txBox="1"/>
          <p:nvPr/>
        </p:nvSpPr>
        <p:spPr>
          <a:xfrm>
            <a:off x="6194265" y="2100526"/>
            <a:ext cx="22579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ВРЕМЯ ОБОРОТА ФИТИНГОВОЙ ПЛАТФОРМЫ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BC262-FEFC-4D52-BB44-B4AF759F7ADD}"/>
              </a:ext>
            </a:extLst>
          </p:cNvPr>
          <p:cNvSpPr txBox="1"/>
          <p:nvPr/>
        </p:nvSpPr>
        <p:spPr>
          <a:xfrm>
            <a:off x="6194264" y="3115614"/>
            <a:ext cx="24699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ВРЕМЯ ОЖИДАНИЯ ПОГРУЗКИ КОНТЕЙНЕРА НА Ж/Д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EEC0A42-4067-EBBC-4C17-B5BD5D832C61}"/>
              </a:ext>
            </a:extLst>
          </p:cNvPr>
          <p:cNvSpPr/>
          <p:nvPr/>
        </p:nvSpPr>
        <p:spPr>
          <a:xfrm>
            <a:off x="4783187" y="3929254"/>
            <a:ext cx="784510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360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sz="4500" b="1" dirty="0">
                <a:ln w="0"/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4050" b="1" dirty="0">
              <a:ln w="0"/>
              <a:solidFill>
                <a:srgbClr val="FFA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EABEF2-968D-CC44-33B9-17B86312F38C}"/>
              </a:ext>
            </a:extLst>
          </p:cNvPr>
          <p:cNvSpPr txBox="1"/>
          <p:nvPr/>
        </p:nvSpPr>
        <p:spPr>
          <a:xfrm>
            <a:off x="5472158" y="4377597"/>
            <a:ext cx="54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2E043-58B5-FF8F-F402-1A12F4DCA828}"/>
              </a:ext>
            </a:extLst>
          </p:cNvPr>
          <p:cNvSpPr txBox="1"/>
          <p:nvPr/>
        </p:nvSpPr>
        <p:spPr>
          <a:xfrm>
            <a:off x="6194265" y="4140190"/>
            <a:ext cx="2398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000">
                <a:solidFill>
                  <a:srgbClr val="0032A0"/>
                </a:solidFill>
              </a:defRPr>
            </a:lvl1pPr>
          </a:lstStyle>
          <a:p>
            <a:pPr algn="l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КОЛИЧЕСТВА БРОСАЕМЫХ ПОЕЗДОВ НА Ж/Д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4E0EA-8AD3-B7F4-51FA-CF8E4D97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63" y="1023835"/>
            <a:ext cx="7157452" cy="230288"/>
          </a:xfrm>
        </p:spPr>
        <p:txBody>
          <a:bodyPr/>
          <a:lstStyle/>
          <a:p>
            <a:r>
              <a:rPr lang="ru-RU" b="1" dirty="0">
                <a:solidFill>
                  <a:srgbClr val="0032A0"/>
                </a:solidFill>
              </a:rPr>
              <a:t>ПОВОРОТ НА ВОСТОК СОЗДАЛ БЕСПРЕЦЕНДЕНТНОЕ ДАВЛЕНИЕ</a:t>
            </a:r>
            <a:br>
              <a:rPr lang="en-US" b="1" dirty="0">
                <a:solidFill>
                  <a:srgbClr val="0032A0"/>
                </a:solidFill>
              </a:rPr>
            </a:br>
            <a:r>
              <a:rPr lang="ru-RU" b="1" dirty="0">
                <a:solidFill>
                  <a:srgbClr val="0032A0"/>
                </a:solidFill>
              </a:rPr>
              <a:t>НА ИНФРАСТРУКТУРУ ДАЛЬНЕГО ВОСТОКА В 4КВ2022</a:t>
            </a:r>
            <a:br>
              <a:rPr lang="ru-RU" b="1" dirty="0">
                <a:solidFill>
                  <a:srgbClr val="0032A0"/>
                </a:solidFill>
              </a:rPr>
            </a:br>
            <a:endParaRPr lang="ru-RU" b="1" dirty="0">
              <a:solidFill>
                <a:srgbClr val="0032A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3B1C709-CA27-24EE-01D1-AE65FD5BB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11" b="65216"/>
          <a:stretch/>
        </p:blipFill>
        <p:spPr>
          <a:xfrm>
            <a:off x="-11978" y="5049925"/>
            <a:ext cx="9152660" cy="34347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7FA195C-70D8-3716-B597-8AB592CEACF5}"/>
              </a:ext>
            </a:extLst>
          </p:cNvPr>
          <p:cNvSpPr txBox="1">
            <a:spLocks/>
          </p:cNvSpPr>
          <p:nvPr/>
        </p:nvSpPr>
        <p:spPr>
          <a:xfrm>
            <a:off x="408730" y="5249872"/>
            <a:ext cx="6890143" cy="252805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b="1" dirty="0">
                <a:solidFill>
                  <a:srgbClr val="FFA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БАЛАНСА СТАЛ КЛЮЧЕВЫМ ВЫЗОВОМ ДЛЯ РЫНКА</a:t>
            </a:r>
          </a:p>
        </p:txBody>
      </p:sp>
    </p:spTree>
    <p:extLst>
      <p:ext uri="{BB962C8B-B14F-4D97-AF65-F5344CB8AC3E}">
        <p14:creationId xmlns:p14="http://schemas.microsoft.com/office/powerpoint/2010/main" val="331717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" y="859091"/>
            <a:ext cx="7480198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>
          <a:xfrm>
            <a:off x="116734" y="1214152"/>
            <a:ext cx="7128925" cy="443655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731728" y="1841513"/>
            <a:ext cx="2927195" cy="3411779"/>
          </a:xfrm>
          <a:prstGeom prst="rect">
            <a:avLst/>
          </a:prstGeom>
          <a:solidFill>
            <a:schemeClr val="bg1">
              <a:lumMod val="6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939485" y="2028916"/>
            <a:ext cx="2516237" cy="2830250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28575">
            <a:solidFill>
              <a:srgbClr val="FAC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6052" y="4606046"/>
            <a:ext cx="23989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СЕРВИСА</a:t>
            </a:r>
            <a:r>
              <a:rPr lang="en-US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2023 ГОДА 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AFACBD3-E383-476C-06FF-1D344D726EF2}"/>
              </a:ext>
            </a:extLst>
          </p:cNvPr>
          <p:cNvSpPr/>
          <p:nvPr/>
        </p:nvSpPr>
        <p:spPr>
          <a:xfrm>
            <a:off x="1030336" y="2400983"/>
            <a:ext cx="1256000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  <a:endParaRPr lang="ru-RU" sz="900" b="1" dirty="0">
              <a:ln w="0"/>
              <a:solidFill>
                <a:srgbClr val="53565A"/>
              </a:solidFill>
              <a:latin typeface="Calibri" panose="020F0502020204030204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AFACBD3-E383-476C-06FF-1D344D726EF2}"/>
              </a:ext>
            </a:extLst>
          </p:cNvPr>
          <p:cNvSpPr/>
          <p:nvPr/>
        </p:nvSpPr>
        <p:spPr>
          <a:xfrm>
            <a:off x="1619480" y="2752314"/>
            <a:ext cx="668632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lang="ru-RU" sz="900" b="1" dirty="0">
              <a:ln w="0"/>
              <a:solidFill>
                <a:srgbClr val="53565A"/>
              </a:solidFill>
              <a:latin typeface="Calibri" panose="020F0502020204030204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AFACBD3-E383-476C-06FF-1D344D726EF2}"/>
              </a:ext>
            </a:extLst>
          </p:cNvPr>
          <p:cNvSpPr/>
          <p:nvPr/>
        </p:nvSpPr>
        <p:spPr>
          <a:xfrm>
            <a:off x="890904" y="2991594"/>
            <a:ext cx="1122239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КАЛИНИНГРАД</a:t>
            </a:r>
            <a:endParaRPr lang="ru-RU" sz="900" b="1" dirty="0">
              <a:ln w="0"/>
              <a:solidFill>
                <a:srgbClr val="53565A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3058" y="3407033"/>
            <a:ext cx="965591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РИДЖАО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9823" y="3534011"/>
            <a:ext cx="1026292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ЛЯНЬЮНЬГАН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62357" y="3650497"/>
            <a:ext cx="1026292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ШАНХАЙ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39492" y="3764174"/>
            <a:ext cx="58165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НИНБО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386806" y="3902543"/>
            <a:ext cx="757627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ЯНЬТЯНЬ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140" r="805" b="-3248"/>
          <a:stretch/>
        </p:blipFill>
        <p:spPr>
          <a:xfrm rot="10800000">
            <a:off x="-11978" y="4992015"/>
            <a:ext cx="9155817" cy="907884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6041750" y="5212812"/>
            <a:ext cx="2503103" cy="1938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366704">
              <a:lnSpc>
                <a:spcPct val="90000"/>
              </a:lnSpc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</a:rPr>
              <a:t>Программа строительства нового флота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3B1C709-CA27-24EE-01D1-AE65FD5BB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11" b="65216"/>
          <a:stretch/>
        </p:blipFill>
        <p:spPr>
          <a:xfrm>
            <a:off x="-11978" y="5049925"/>
            <a:ext cx="9152660" cy="34347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495441" y="5469047"/>
            <a:ext cx="2039300" cy="3185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366704">
              <a:lnSpc>
                <a:spcPct val="90000"/>
              </a:lnSpc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</a:rPr>
              <a:t>250 </a:t>
            </a:r>
            <a:r>
              <a:rPr lang="ru-RU" sz="900" dirty="0">
                <a:solidFill>
                  <a:schemeClr val="bg1"/>
                </a:solidFill>
              </a:rPr>
              <a:t>розеток для рефрижераторных контейнеров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" y="5244280"/>
            <a:ext cx="223777" cy="26853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" y="5533705"/>
            <a:ext cx="210038" cy="250646"/>
          </a:xfrm>
          <a:prstGeom prst="rect">
            <a:avLst/>
          </a:prstGeom>
        </p:spPr>
      </p:pic>
      <p:sp>
        <p:nvSpPr>
          <p:cNvPr id="84" name="Rectangle 13"/>
          <p:cNvSpPr>
            <a:spLocks noChangeArrowheads="1"/>
          </p:cNvSpPr>
          <p:nvPr/>
        </p:nvSpPr>
        <p:spPr bwMode="auto">
          <a:xfrm>
            <a:off x="509179" y="1009286"/>
            <a:ext cx="6594754" cy="42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500" b="1" cap="all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МАРШРУТЫ DEEP SEA КАК НОВАЯ ЦЕЛЬ</a:t>
            </a:r>
          </a:p>
          <a:p>
            <a:r>
              <a:rPr lang="ru-RU" altLang="ru-RU" sz="1200" b="1" dirty="0">
                <a:solidFill>
                  <a:srgbClr val="FF8100"/>
                </a:solidFill>
                <a:latin typeface="+mn-lt"/>
              </a:rPr>
              <a:t>ОГРАНИЧЕНИЯ НА Ж/Д МАРШРУТАХ КАК ДРАЙВЕР ЗАПУСКА ОКЕАНСКИХ ЛИНИЙ</a:t>
            </a:r>
            <a:r>
              <a:rPr lang="ru-RU" altLang="ru-RU" sz="1275" b="1" dirty="0">
                <a:solidFill>
                  <a:srgbClr val="FF9000"/>
                </a:solidFill>
                <a:latin typeface="+mn-lt"/>
              </a:rPr>
              <a:t>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7249268" y="2182397"/>
            <a:ext cx="110299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10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BALTIC</a:t>
            </a:r>
            <a:endParaRPr lang="ru-RU" sz="1050" b="1" dirty="0">
              <a:solidFill>
                <a:srgbClr val="F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en-US" sz="10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OCEAN LINE</a:t>
            </a:r>
            <a:endParaRPr lang="ru-RU" sz="1050" b="1" dirty="0">
              <a:solidFill>
                <a:srgbClr val="F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en-US" sz="105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(FBOL)</a:t>
            </a:r>
            <a:endParaRPr lang="ru-RU" sz="1050" b="1" dirty="0">
              <a:solidFill>
                <a:srgbClr val="F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5357" y="5246306"/>
            <a:ext cx="220361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Терминал в СПб</a:t>
            </a: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kern="0" dirty="0">
                <a:solidFill>
                  <a:schemeClr val="bg1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КТСП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041750" y="2820627"/>
            <a:ext cx="21494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FF9000"/>
                </a:solidFill>
              </a:rPr>
              <a:t>Прямой сервис: </a:t>
            </a:r>
            <a:r>
              <a:rPr lang="ru-RU" sz="1050" b="1" dirty="0">
                <a:solidFill>
                  <a:schemeClr val="tx2"/>
                </a:solidFill>
              </a:rPr>
              <a:t>Китай – Индия – СПб</a:t>
            </a: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06" y="5244279"/>
            <a:ext cx="203707" cy="2430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10169" y="5208170"/>
            <a:ext cx="26335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chemeClr val="bg1"/>
                </a:solidFill>
              </a:rPr>
              <a:t>3 судна </a:t>
            </a:r>
            <a:r>
              <a:rPr lang="ru-RU" sz="900" dirty="0">
                <a:solidFill>
                  <a:schemeClr val="bg1"/>
                </a:solidFill>
              </a:rPr>
              <a:t>встанут на линию к июлю 2023 года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06" y="5533703"/>
            <a:ext cx="203707" cy="243090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2910169" y="5469047"/>
            <a:ext cx="22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+</a:t>
            </a:r>
            <a:r>
              <a:rPr lang="ru-RU" sz="900" b="1" dirty="0">
                <a:solidFill>
                  <a:schemeClr val="bg1"/>
                </a:solidFill>
              </a:rPr>
              <a:t>3 судна </a:t>
            </a:r>
            <a:r>
              <a:rPr lang="ru-RU" sz="900" dirty="0">
                <a:solidFill>
                  <a:schemeClr val="bg1"/>
                </a:solidFill>
              </a:rPr>
              <a:t>планируется поставить на линию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в 2024 году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59" y="5244279"/>
            <a:ext cx="203707" cy="243090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6116339" y="5469048"/>
            <a:ext cx="1786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интермодальных</a:t>
            </a:r>
            <a:endParaRPr lang="ru-RU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</a:t>
            </a: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через порт СПб</a:t>
            </a:r>
            <a:endParaRPr lang="ru-RU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/>
          <a:stretch/>
        </p:blipFill>
        <p:spPr>
          <a:xfrm>
            <a:off x="5930366" y="3306744"/>
            <a:ext cx="2534207" cy="12313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81" y="2189773"/>
            <a:ext cx="1015070" cy="486704"/>
          </a:xfrm>
          <a:prstGeom prst="rect">
            <a:avLst/>
          </a:prstGeom>
        </p:spPr>
      </p:pic>
      <p:sp>
        <p:nvSpPr>
          <p:cNvPr id="47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939485" y="2028916"/>
            <a:ext cx="2516237" cy="283025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AC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57" y="5527045"/>
            <a:ext cx="224787" cy="26974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182591" y="3644813"/>
            <a:ext cx="127091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rgbClr val="BF0D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ИНДИЯ</a:t>
            </a:r>
          </a:p>
          <a:p>
            <a:pPr algn="ctr"/>
            <a:r>
              <a:rPr lang="ru-RU" sz="900" b="1" dirty="0">
                <a:ln w="0"/>
                <a:solidFill>
                  <a:srgbClr val="BF0D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(МУНДРА)</a:t>
            </a:r>
          </a:p>
        </p:txBody>
      </p:sp>
    </p:spTree>
    <p:extLst>
      <p:ext uri="{BB962C8B-B14F-4D97-AF65-F5344CB8AC3E}">
        <p14:creationId xmlns:p14="http://schemas.microsoft.com/office/powerpoint/2010/main" val="27077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857250"/>
            <a:ext cx="7480198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5362" b="5176"/>
          <a:stretch/>
        </p:blipFill>
        <p:spPr>
          <a:xfrm>
            <a:off x="-5576" y="1843854"/>
            <a:ext cx="9009782" cy="4103649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731728" y="1841513"/>
            <a:ext cx="2927195" cy="3411779"/>
          </a:xfrm>
          <a:prstGeom prst="rect">
            <a:avLst/>
          </a:prstGeom>
          <a:solidFill>
            <a:schemeClr val="bg1">
              <a:lumMod val="6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8B3A57-C716-C08F-AAF8-4C01562E6744}"/>
              </a:ext>
            </a:extLst>
          </p:cNvPr>
          <p:cNvSpPr/>
          <p:nvPr/>
        </p:nvSpPr>
        <p:spPr>
          <a:xfrm>
            <a:off x="1471145" y="3327256"/>
            <a:ext cx="811221" cy="1615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МЕРСИН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8B3A57-C716-C08F-AAF8-4C01562E6744}"/>
              </a:ext>
            </a:extLst>
          </p:cNvPr>
          <p:cNvSpPr/>
          <p:nvPr/>
        </p:nvSpPr>
        <p:spPr>
          <a:xfrm>
            <a:off x="1128113" y="3045177"/>
            <a:ext cx="811221" cy="1615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ГЕБЗЕ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1892458" y="3105322"/>
            <a:ext cx="13202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НОВОРОССИЙСК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910543" y="3216292"/>
            <a:ext cx="9300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СТАМБУЛ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1341876" y="2478217"/>
            <a:ext cx="9300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МОСКВА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1341875" y="2101279"/>
            <a:ext cx="1158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САНКТ-ПЕТЕРБУРГ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2917987" y="2298493"/>
            <a:ext cx="9986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ЕКАТЕРИНБУРГ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3487988" y="2488197"/>
            <a:ext cx="9986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НОВОСИБИРСК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4978414" y="2857314"/>
            <a:ext cx="9986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ХАБАРОВСК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4755839" y="3141060"/>
            <a:ext cx="9986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ВЛАДИВОСТОК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2375838" y="2486438"/>
            <a:ext cx="9986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КАЗАНЬ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E8B3A57-C716-C08F-AAF8-4C01562E6744}"/>
              </a:ext>
            </a:extLst>
          </p:cNvPr>
          <p:cNvSpPr/>
          <p:nvPr/>
        </p:nvSpPr>
        <p:spPr>
          <a:xfrm>
            <a:off x="4629892" y="3680640"/>
            <a:ext cx="811221" cy="1615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ШАНХАЙ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E8B3A57-C716-C08F-AAF8-4C01562E6744}"/>
              </a:ext>
            </a:extLst>
          </p:cNvPr>
          <p:cNvSpPr/>
          <p:nvPr/>
        </p:nvSpPr>
        <p:spPr>
          <a:xfrm>
            <a:off x="2831459" y="4136349"/>
            <a:ext cx="811221" cy="1615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" b="1" dirty="0">
                <a:ln w="0"/>
                <a:solidFill>
                  <a:srgbClr val="53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НАВА-ШЕВА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CFF03B-FF8A-C58A-733C-EFEC81FF3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140" r="805" b="-3248"/>
          <a:stretch/>
        </p:blipFill>
        <p:spPr>
          <a:xfrm rot="10800000">
            <a:off x="3319" y="4928271"/>
            <a:ext cx="9155817" cy="10769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684102-749B-A970-1597-428DD8C1C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11" b="65216"/>
          <a:stretch/>
        </p:blipFill>
        <p:spPr>
          <a:xfrm>
            <a:off x="13338" y="4992295"/>
            <a:ext cx="9137364" cy="34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BD602-287C-51DB-AF18-27543EBE61FF}"/>
              </a:ext>
            </a:extLst>
          </p:cNvPr>
          <p:cNvSpPr txBox="1"/>
          <p:nvPr/>
        </p:nvSpPr>
        <p:spPr>
          <a:xfrm>
            <a:off x="3040506" y="3175993"/>
            <a:ext cx="9986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600" dirty="0">
                <a:solidFill>
                  <a:srgbClr val="53565A"/>
                </a:solidFill>
              </a:rPr>
              <a:t>АЛМАТЫ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65310" y="5176640"/>
            <a:ext cx="3145733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РАЗ В </a:t>
            </a: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ДНЕЙ – ОТГРУЗКА НОВОРОССИЙСК – МОСКВА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75210" y="5402736"/>
            <a:ext cx="3102452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РАЗА В МЕСЯЦ – ОТГРУЗКА КИТАЙ – НОВОРОССИЙСК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15FF97B0-28E6-426F-AFC3-47E023B4BBBF}"/>
              </a:ext>
            </a:extLst>
          </p:cNvPr>
          <p:cNvSpPr/>
          <p:nvPr/>
        </p:nvSpPr>
        <p:spPr>
          <a:xfrm>
            <a:off x="4891776" y="5356738"/>
            <a:ext cx="3773948" cy="32108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BLACK SEA SERVICE (FBSS)</a:t>
            </a:r>
            <a:endParaRPr lang="ru-RU" sz="1200" b="1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5FF97B0-28E6-426F-AFC3-47E023B4BBBF}"/>
              </a:ext>
            </a:extLst>
          </p:cNvPr>
          <p:cNvSpPr/>
          <p:nvPr/>
        </p:nvSpPr>
        <p:spPr>
          <a:xfrm>
            <a:off x="4898176" y="5632775"/>
            <a:ext cx="3773948" cy="32108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NOVOROSSIYSK SHUTTLE (FNS)</a:t>
            </a:r>
            <a:endParaRPr lang="ru-RU" sz="1200" b="1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5" y="5178628"/>
            <a:ext cx="223777" cy="26853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0" y="5409718"/>
            <a:ext cx="210038" cy="25064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6" y="5630625"/>
            <a:ext cx="203707" cy="243090"/>
          </a:xfrm>
          <a:prstGeom prst="rect">
            <a:avLst/>
          </a:prstGeom>
        </p:spPr>
      </p:pic>
      <p:sp>
        <p:nvSpPr>
          <p:cNvPr id="78" name="Заголовок 1"/>
          <p:cNvSpPr txBox="1">
            <a:spLocks/>
          </p:cNvSpPr>
          <p:nvPr/>
        </p:nvSpPr>
        <p:spPr>
          <a:xfrm>
            <a:off x="436265" y="969106"/>
            <a:ext cx="7886700" cy="808083"/>
          </a:xfrm>
          <a:prstGeom prst="rect">
            <a:avLst/>
          </a:prstGeom>
        </p:spPr>
        <p:txBody>
          <a:bodyPr/>
          <a:lstStyle>
            <a:lvl1pPr lvl="0">
              <a:lnSpc>
                <a:spcPct val="100000"/>
              </a:lnSpc>
              <a:spcBef>
                <a:spcPct val="0"/>
              </a:spcBef>
              <a:buNone/>
              <a:defRPr sz="2000" b="1" i="0" cap="all" baseline="0">
                <a:solidFill>
                  <a:srgbClr val="0232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500" dirty="0"/>
              <a:t>контейнерные линии </a:t>
            </a:r>
            <a:r>
              <a:rPr lang="en-US" sz="1500" dirty="0" err="1"/>
              <a:t>fesco</a:t>
            </a:r>
            <a:r>
              <a:rPr lang="ru-RU" sz="1500" dirty="0"/>
              <a:t> На ЧЕРНОМ МОРЕ</a:t>
            </a:r>
            <a:br>
              <a:rPr lang="ru-RU" sz="1500" dirty="0"/>
            </a:br>
            <a:r>
              <a:rPr lang="ru-RU" sz="1350" dirty="0">
                <a:solidFill>
                  <a:srgbClr val="FFA000"/>
                </a:solidFill>
              </a:rPr>
              <a:t>РЕГУЛЯРНОСТЬ СЕРВИСА И РАЗВИТИЕ ИНТЕРМОДАЛЬНЫХ РЕШЕНИЙ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15FF97B0-28E6-426F-AFC3-47E023B4BBBF}"/>
              </a:ext>
            </a:extLst>
          </p:cNvPr>
          <p:cNvSpPr/>
          <p:nvPr/>
        </p:nvSpPr>
        <p:spPr>
          <a:xfrm>
            <a:off x="4891774" y="5099020"/>
            <a:ext cx="4112432" cy="32108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TURKEY BLACK SEA SERVICE (FTBS)</a:t>
            </a:r>
            <a:endParaRPr lang="ru-RU" sz="1200" b="1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75208" y="5623481"/>
            <a:ext cx="4882560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 В 10 ДНЕЙ – ОТГРУЗКА НОВОРОССИЙСК – МОСКВА </a:t>
            </a:r>
          </a:p>
        </p:txBody>
      </p:sp>
      <p:sp>
        <p:nvSpPr>
          <p:cNvPr id="86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939485" y="2028916"/>
            <a:ext cx="2516237" cy="28302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FAC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sp>
        <p:nvSpPr>
          <p:cNvPr id="77" name="Rectangle 33">
            <a:extLst>
              <a:ext uri="{FF2B5EF4-FFF2-40B4-BE49-F238E27FC236}">
                <a16:creationId xmlns:a16="http://schemas.microsoft.com/office/drawing/2014/main" id="{203D7EC6-8272-8149-85ED-DBAAA1DFEF85}"/>
              </a:ext>
            </a:extLst>
          </p:cNvPr>
          <p:cNvSpPr/>
          <p:nvPr/>
        </p:nvSpPr>
        <p:spPr>
          <a:xfrm>
            <a:off x="6029103" y="3904609"/>
            <a:ext cx="255317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kern="0" dirty="0">
                <a:solidFill>
                  <a:srgbClr val="FFA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M/V F LANA</a:t>
            </a:r>
            <a:r>
              <a:rPr lang="en-US" sz="1200" b="1" kern="0" dirty="0">
                <a:solidFill>
                  <a:srgbClr val="FF81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kern="0" dirty="0">
                <a:solidFill>
                  <a:srgbClr val="0032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650 TEU</a:t>
            </a:r>
            <a:endParaRPr lang="ru-RU" sz="1200" b="1" kern="0" dirty="0">
              <a:solidFill>
                <a:srgbClr val="0032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200" b="1" kern="0" dirty="0">
                <a:solidFill>
                  <a:srgbClr val="FFA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FUKU </a:t>
            </a:r>
            <a:r>
              <a:rPr lang="en-US" sz="1200" b="1" kern="0" dirty="0">
                <a:solidFill>
                  <a:srgbClr val="0032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980 TEU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5116" y="4325949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>
                <a:solidFill>
                  <a:srgbClr val="0032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Июнь 2023: запуск</a:t>
            </a:r>
            <a:endParaRPr lang="ru-RU" sz="1200" b="1" kern="0" dirty="0">
              <a:solidFill>
                <a:srgbClr val="FFA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kern="0" dirty="0">
                <a:solidFill>
                  <a:srgbClr val="FFA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FESCO INDIAN LINE</a:t>
            </a:r>
            <a:r>
              <a:rPr lang="ru-RU" sz="1200" b="1" kern="0" dirty="0">
                <a:solidFill>
                  <a:srgbClr val="FFA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b="1" kern="0" dirty="0">
                <a:solidFill>
                  <a:srgbClr val="FFA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FIL)</a:t>
            </a:r>
            <a:endParaRPr lang="en-US" sz="1200" b="1" kern="0" dirty="0">
              <a:solidFill>
                <a:srgbClr val="0032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44" y="2011128"/>
            <a:ext cx="2535539" cy="1700992"/>
          </a:xfrm>
          <a:prstGeom prst="rect">
            <a:avLst/>
          </a:prstGeom>
          <a:ln>
            <a:noFill/>
          </a:ln>
        </p:spPr>
      </p:pic>
      <p:sp>
        <p:nvSpPr>
          <p:cNvPr id="87" name="Скругленный прямоугольник 4">
            <a:extLst>
              <a:ext uri="{FF2B5EF4-FFF2-40B4-BE49-F238E27FC236}">
                <a16:creationId xmlns:a16="http://schemas.microsoft.com/office/drawing/2014/main" id="{7117A0AB-2BD6-7975-C5C9-243F4928E998}"/>
              </a:ext>
            </a:extLst>
          </p:cNvPr>
          <p:cNvSpPr/>
          <p:nvPr/>
        </p:nvSpPr>
        <p:spPr>
          <a:xfrm>
            <a:off x="5938944" y="2011129"/>
            <a:ext cx="2516237" cy="283025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AC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FFA700"/>
              </a:solidFill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511" b="20088"/>
          <a:stretch/>
        </p:blipFill>
        <p:spPr>
          <a:xfrm>
            <a:off x="579255" y="4291193"/>
            <a:ext cx="99266" cy="39589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512550" y="4017071"/>
            <a:ext cx="1168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solidFill>
                  <a:srgbClr val="FF9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УСЛОВНЫЕ ОБОЗНАЧЕНИЯ: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644327" y="4264793"/>
            <a:ext cx="70568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644327" y="4391485"/>
            <a:ext cx="70568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en-US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 ЛИНИИ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EC49FC-BAE8-49B4-99C0-A65FD148FD49}"/>
              </a:ext>
            </a:extLst>
          </p:cNvPr>
          <p:cNvSpPr txBox="1"/>
          <p:nvPr/>
        </p:nvSpPr>
        <p:spPr>
          <a:xfrm>
            <a:off x="644326" y="4496618"/>
            <a:ext cx="1187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СТАНДАРТНЫЕ</a:t>
            </a:r>
          </a:p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МОРСКИЕ ЛИНИИ</a:t>
            </a:r>
          </a:p>
        </p:txBody>
      </p:sp>
    </p:spTree>
    <p:extLst>
      <p:ext uri="{BB962C8B-B14F-4D97-AF65-F5344CB8AC3E}">
        <p14:creationId xmlns:p14="http://schemas.microsoft.com/office/powerpoint/2010/main" val="362121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140" r="805" b="-3248"/>
          <a:stretch/>
        </p:blipFill>
        <p:spPr>
          <a:xfrm rot="10800000">
            <a:off x="1" y="4982288"/>
            <a:ext cx="9155817" cy="90788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3B1C709-CA27-24EE-01D1-AE65FD5BB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11" b="65216"/>
          <a:stretch/>
        </p:blipFill>
        <p:spPr>
          <a:xfrm>
            <a:off x="-11978" y="5049925"/>
            <a:ext cx="9152660" cy="343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0" y="1858018"/>
            <a:ext cx="3821069" cy="315808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791795" y="2949725"/>
            <a:ext cx="761885" cy="761885"/>
            <a:chOff x="495390" y="1562929"/>
            <a:chExt cx="1015846" cy="101584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90" y="1562929"/>
              <a:ext cx="1015846" cy="1015846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769312" y="1758118"/>
              <a:ext cx="468001" cy="468001"/>
            </a:xfrm>
            <a:prstGeom prst="ellipse">
              <a:avLst/>
            </a:prstGeom>
            <a:solidFill>
              <a:srgbClr val="003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91795" y="1803148"/>
            <a:ext cx="761885" cy="761885"/>
            <a:chOff x="6669999" y="1387465"/>
            <a:chExt cx="1015846" cy="101584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669999" y="1387465"/>
              <a:ext cx="1015846" cy="1015846"/>
              <a:chOff x="495390" y="1562929"/>
              <a:chExt cx="1015846" cy="1015846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90" y="1562929"/>
                <a:ext cx="1015846" cy="1015846"/>
              </a:xfrm>
              <a:prstGeom prst="rect">
                <a:avLst/>
              </a:prstGeom>
            </p:spPr>
          </p:pic>
          <p:sp>
            <p:nvSpPr>
              <p:cNvPr id="11" name="Овал 10"/>
              <p:cNvSpPr/>
              <p:nvPr/>
            </p:nvSpPr>
            <p:spPr>
              <a:xfrm>
                <a:off x="769312" y="1758118"/>
                <a:ext cx="468001" cy="468001"/>
              </a:xfrm>
              <a:prstGeom prst="ellipse">
                <a:avLst/>
              </a:prstGeom>
              <a:solidFill>
                <a:srgbClr val="003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6909978" y="1555409"/>
              <a:ext cx="535892" cy="52322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100" b="1" dirty="0">
                  <a:ln w="0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2100" b="1" dirty="0">
                <a:ln w="0"/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91795" y="2376437"/>
            <a:ext cx="761885" cy="761885"/>
            <a:chOff x="6669999" y="2678057"/>
            <a:chExt cx="1015846" cy="1015846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669999" y="2678057"/>
              <a:ext cx="1015846" cy="1015846"/>
              <a:chOff x="495390" y="1562929"/>
              <a:chExt cx="1015846" cy="1015846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90" y="1562929"/>
                <a:ext cx="1015846" cy="1015846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769312" y="1758118"/>
                <a:ext cx="468001" cy="468001"/>
              </a:xfrm>
              <a:prstGeom prst="ellipse">
                <a:avLst/>
              </a:prstGeom>
              <a:solidFill>
                <a:srgbClr val="003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6889530" y="2852118"/>
              <a:ext cx="535892" cy="52322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100" b="1" dirty="0">
                  <a:ln w="0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2100" b="1" dirty="0">
                <a:ln w="0"/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AA60D1-4AF9-45D1-8280-F3E2D3D360C2}"/>
              </a:ext>
            </a:extLst>
          </p:cNvPr>
          <p:cNvSpPr txBox="1"/>
          <p:nvPr/>
        </p:nvSpPr>
        <p:spPr>
          <a:xfrm>
            <a:off x="5498744" y="1872526"/>
            <a:ext cx="3513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err="1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135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автомобильных перевозок по точке на онлайн-карте</a:t>
            </a:r>
            <a:endParaRPr lang="ru-RU" sz="1350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A60D1-4AF9-45D1-8280-F3E2D3D360C2}"/>
              </a:ext>
            </a:extLst>
          </p:cNvPr>
          <p:cNvSpPr txBox="1"/>
          <p:nvPr/>
        </p:nvSpPr>
        <p:spPr>
          <a:xfrm>
            <a:off x="5498744" y="3780214"/>
            <a:ext cx="2908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A700"/>
                </a:solidFill>
              </a:defRPr>
            </a:lvl1pPr>
          </a:lstStyle>
          <a:p>
            <a:r>
              <a:rPr lang="ru-RU" sz="1350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Публичный </a:t>
            </a:r>
            <a:r>
              <a:rPr lang="en-US" sz="1350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endParaRPr lang="ru-RU" sz="1350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79446" y="3084861"/>
            <a:ext cx="40191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AA60D1-4AF9-45D1-8280-F3E2D3D360C2}"/>
              </a:ext>
            </a:extLst>
          </p:cNvPr>
          <p:cNvSpPr txBox="1"/>
          <p:nvPr/>
        </p:nvSpPr>
        <p:spPr>
          <a:xfrm>
            <a:off x="5498743" y="3075069"/>
            <a:ext cx="3159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1350" b="1" dirty="0" err="1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135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перевозки опасного груза в </a:t>
            </a:r>
            <a:r>
              <a:rPr lang="ru-RU" sz="1350" b="1" dirty="0" err="1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интермодале</a:t>
            </a:r>
            <a:endParaRPr lang="ru-RU" sz="1350" b="1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36265" y="969106"/>
            <a:ext cx="7886700" cy="80808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cap="all" dirty="0"/>
              <a:t>ЛИЧНЫЙ КАБИНЕТ </a:t>
            </a:r>
            <a:r>
              <a:rPr lang="en-US" cap="all" dirty="0"/>
              <a:t>MY</a:t>
            </a:r>
            <a:r>
              <a:rPr lang="ru-RU" cap="all" dirty="0"/>
              <a:t>.</a:t>
            </a:r>
            <a:r>
              <a:rPr lang="en-US" cap="all" dirty="0"/>
              <a:t>FESCO</a:t>
            </a:r>
            <a:br>
              <a:rPr lang="ru-RU" cap="all" dirty="0"/>
            </a:br>
            <a:r>
              <a:rPr lang="ru-RU" sz="1350" cap="all" dirty="0">
                <a:solidFill>
                  <a:srgbClr val="FFA000"/>
                </a:solidFill>
              </a:rPr>
              <a:t>развитие цифровых сервисов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" y="5189228"/>
            <a:ext cx="7543800" cy="5092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AA60D1-4AF9-45D1-8280-F3E2D3D360C2}"/>
              </a:ext>
            </a:extLst>
          </p:cNvPr>
          <p:cNvSpPr txBox="1"/>
          <p:nvPr/>
        </p:nvSpPr>
        <p:spPr>
          <a:xfrm>
            <a:off x="5498744" y="2577670"/>
            <a:ext cx="33541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A700"/>
                </a:solidFill>
              </a:defRPr>
            </a:lvl1pPr>
          </a:lstStyle>
          <a:p>
            <a:r>
              <a:rPr lang="ru-RU" sz="1350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Подписки на обновления тарифов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AA60D1-4AF9-45D1-8280-F3E2D3D360C2}"/>
              </a:ext>
            </a:extLst>
          </p:cNvPr>
          <p:cNvSpPr txBox="1"/>
          <p:nvPr/>
        </p:nvSpPr>
        <p:spPr>
          <a:xfrm>
            <a:off x="5498743" y="4277611"/>
            <a:ext cx="31592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ru-RU" sz="135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 </a:t>
            </a:r>
            <a:r>
              <a:rPr lang="en-US" sz="1350" b="1" dirty="0">
                <a:solidFill>
                  <a:srgbClr val="FF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v2.0</a:t>
            </a:r>
            <a:endParaRPr lang="ru-RU" sz="1350" b="1" dirty="0">
              <a:solidFill>
                <a:srgbClr val="FF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791795" y="3523014"/>
            <a:ext cx="761885" cy="761885"/>
            <a:chOff x="6669999" y="1387465"/>
            <a:chExt cx="1015846" cy="1015846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6669999" y="1387465"/>
              <a:ext cx="1015846" cy="1015846"/>
              <a:chOff x="495390" y="1562929"/>
              <a:chExt cx="1015846" cy="1015846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90" y="1562929"/>
                <a:ext cx="1015846" cy="1015846"/>
              </a:xfrm>
              <a:prstGeom prst="rect">
                <a:avLst/>
              </a:prstGeom>
            </p:spPr>
          </p:pic>
          <p:sp>
            <p:nvSpPr>
              <p:cNvPr id="44" name="Овал 43"/>
              <p:cNvSpPr/>
              <p:nvPr/>
            </p:nvSpPr>
            <p:spPr>
              <a:xfrm>
                <a:off x="769312" y="1758118"/>
                <a:ext cx="468001" cy="468001"/>
              </a:xfrm>
              <a:prstGeom prst="ellipse">
                <a:avLst/>
              </a:prstGeom>
              <a:solidFill>
                <a:srgbClr val="003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6909978" y="1555409"/>
              <a:ext cx="535892" cy="52322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sz="2100" b="1" dirty="0">
                  <a:ln w="0"/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791795" y="4096303"/>
            <a:ext cx="761885" cy="761885"/>
            <a:chOff x="6669999" y="1387465"/>
            <a:chExt cx="1015846" cy="1015846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6669999" y="1387465"/>
              <a:ext cx="1015846" cy="1015846"/>
              <a:chOff x="495390" y="1562929"/>
              <a:chExt cx="1015846" cy="1015846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90" y="1562929"/>
                <a:ext cx="1015846" cy="1015846"/>
              </a:xfrm>
              <a:prstGeom prst="rect">
                <a:avLst/>
              </a:prstGeom>
            </p:spPr>
          </p:pic>
          <p:sp>
            <p:nvSpPr>
              <p:cNvPr id="50" name="Овал 49"/>
              <p:cNvSpPr/>
              <p:nvPr/>
            </p:nvSpPr>
            <p:spPr>
              <a:xfrm>
                <a:off x="769312" y="1758118"/>
                <a:ext cx="468001" cy="468001"/>
              </a:xfrm>
              <a:prstGeom prst="ellipse">
                <a:avLst/>
              </a:prstGeom>
              <a:solidFill>
                <a:srgbClr val="003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6909978" y="1555409"/>
              <a:ext cx="535892" cy="52322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sz="2100" b="1" dirty="0">
                  <a:ln w="0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ru-RU" sz="2100" b="1" dirty="0">
                <a:ln w="0"/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07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" y="811542"/>
            <a:ext cx="7480198" cy="51435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D7AF53-0575-48BB-A96C-ACCEF5F7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4" y="1005521"/>
            <a:ext cx="6779738" cy="395628"/>
          </a:xfrm>
        </p:spPr>
        <p:txBody>
          <a:bodyPr lIns="67500" tIns="33750" rIns="67500" bIns="33750" anchor="t">
            <a:noAutofit/>
          </a:bodyPr>
          <a:lstStyle/>
          <a:p>
            <a:r>
              <a:rPr lang="ru-RU" dirty="0">
                <a:solidFill>
                  <a:srgbClr val="0032A0"/>
                </a:solidFill>
                <a:latin typeface="Tahoma"/>
                <a:ea typeface="Tahoma"/>
                <a:cs typeface="Tahoma"/>
              </a:rPr>
              <a:t>ДОЛГОСРОЧНОЕ РАЗВИТИЕ КОНТЕЙНЕРНОЙ ОТРАСЛИ</a:t>
            </a:r>
            <a:br>
              <a:rPr lang="ru-RU" dirty="0">
                <a:solidFill>
                  <a:srgbClr val="0032A0"/>
                </a:solidFill>
                <a:latin typeface="Tahoma"/>
                <a:ea typeface="Tahoma"/>
                <a:cs typeface="Tahoma"/>
              </a:rPr>
            </a:br>
            <a:r>
              <a:rPr lang="ru-RU" sz="1350" dirty="0">
                <a:solidFill>
                  <a:srgbClr val="FFA000"/>
                </a:solidFill>
                <a:latin typeface="Tahoma"/>
                <a:ea typeface="Tahoma"/>
                <a:cs typeface="Tahoma"/>
              </a:rPr>
              <a:t>ВОЗВРАТ К СТРАТЕГИЧЕСКОМУ ПЛАНИРОВАНИЮ</a:t>
            </a:r>
          </a:p>
        </p:txBody>
      </p:sp>
      <p:sp>
        <p:nvSpPr>
          <p:cNvPr id="41" name="Заголовок 9">
            <a:extLst>
              <a:ext uri="{FF2B5EF4-FFF2-40B4-BE49-F238E27FC236}">
                <a16:creationId xmlns:a16="http://schemas.microsoft.com/office/drawing/2014/main" id="{0F1EFF19-6BED-44E5-82FD-70A6D9AEECC5}"/>
              </a:ext>
            </a:extLst>
          </p:cNvPr>
          <p:cNvSpPr txBox="1">
            <a:spLocks/>
          </p:cNvSpPr>
          <p:nvPr/>
        </p:nvSpPr>
        <p:spPr>
          <a:xfrm>
            <a:off x="4897376" y="1825829"/>
            <a:ext cx="3799031" cy="2978331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rgbClr val="0232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>
                <a:solidFill>
                  <a:srgbClr val="0032A0"/>
                </a:solidFill>
                <a:latin typeface="+mn-lt"/>
                <a:ea typeface="Tahoma"/>
                <a:cs typeface="Tahoma"/>
              </a:rPr>
              <a:t>В долгосрочной перспективе контейнерный рынок </a:t>
            </a:r>
            <a:r>
              <a:rPr lang="ru-RU" sz="1200" b="0" dirty="0">
                <a:solidFill>
                  <a:srgbClr val="0032A0"/>
                </a:solidFill>
                <a:latin typeface="+mn-lt"/>
                <a:ea typeface="Tahoma"/>
                <a:cs typeface="Tahoma"/>
              </a:rPr>
              <a:t>(национальный и мировой) </a:t>
            </a:r>
            <a:r>
              <a:rPr lang="ru-RU" sz="1200" dirty="0">
                <a:solidFill>
                  <a:srgbClr val="0032A0"/>
                </a:solidFill>
                <a:latin typeface="+mn-lt"/>
                <a:ea typeface="Tahoma"/>
                <a:cs typeface="Tahoma"/>
              </a:rPr>
              <a:t>всегда растет</a:t>
            </a:r>
          </a:p>
          <a:p>
            <a:endParaRPr lang="ru-RU" sz="1200" b="0" dirty="0">
              <a:solidFill>
                <a:srgbClr val="0032A0"/>
              </a:solidFill>
              <a:latin typeface="+mn-lt"/>
            </a:endParaRPr>
          </a:p>
          <a:p>
            <a:r>
              <a:rPr lang="ru-RU" sz="1200" dirty="0">
                <a:solidFill>
                  <a:srgbClr val="0032A0"/>
                </a:solidFill>
                <a:ea typeface="Tahoma"/>
                <a:cs typeface="Tahoma"/>
              </a:rPr>
              <a:t>Балансировка и диверсификация</a:t>
            </a:r>
            <a:r>
              <a:rPr lang="ru-RU" sz="1200" b="0" dirty="0">
                <a:solidFill>
                  <a:srgbClr val="0032A0"/>
                </a:solidFill>
                <a:ea typeface="Tahoma"/>
                <a:cs typeface="Tahoma"/>
              </a:rPr>
              <a:t> транспортных коридоров – </a:t>
            </a:r>
            <a:r>
              <a:rPr lang="ru-RU" sz="1200" dirty="0">
                <a:solidFill>
                  <a:srgbClr val="0032A0"/>
                </a:solidFill>
                <a:ea typeface="Tahoma"/>
                <a:cs typeface="Tahoma"/>
              </a:rPr>
              <a:t>приоритетная задача отрасли</a:t>
            </a:r>
          </a:p>
          <a:p>
            <a:endParaRPr lang="ru-RU" sz="1200" b="0" dirty="0">
              <a:solidFill>
                <a:srgbClr val="0032A0"/>
              </a:solidFill>
              <a:latin typeface="+mn-lt"/>
            </a:endParaRPr>
          </a:p>
          <a:p>
            <a:r>
              <a:rPr lang="ru-RU" sz="1200" dirty="0">
                <a:solidFill>
                  <a:srgbClr val="0032A0"/>
                </a:solidFill>
                <a:latin typeface="+mn-lt"/>
              </a:rPr>
              <a:t>У отечественной транспортной отрасли</a:t>
            </a:r>
          </a:p>
          <a:p>
            <a:r>
              <a:rPr lang="ru-RU" sz="1200" dirty="0">
                <a:solidFill>
                  <a:srgbClr val="0032A0"/>
                </a:solidFill>
                <a:latin typeface="+mn-lt"/>
              </a:rPr>
              <a:t>есть уникальный шанс вырастить компании мирового уровня</a:t>
            </a:r>
            <a:endParaRPr lang="ru-RU" sz="1200" dirty="0">
              <a:solidFill>
                <a:srgbClr val="0032A0"/>
              </a:solidFill>
              <a:latin typeface="+mn-lt"/>
              <a:ea typeface="Tahoma"/>
              <a:cs typeface="Tahoma"/>
            </a:endParaRPr>
          </a:p>
          <a:p>
            <a:endParaRPr lang="ru-RU" sz="1200" b="0" dirty="0">
              <a:solidFill>
                <a:srgbClr val="0032A0"/>
              </a:solidFill>
              <a:latin typeface="+mn-lt"/>
              <a:ea typeface="Tahoma"/>
              <a:cs typeface="Tahoma"/>
            </a:endParaRPr>
          </a:p>
          <a:p>
            <a:r>
              <a:rPr lang="ru-RU" sz="1200" b="0" dirty="0">
                <a:solidFill>
                  <a:srgbClr val="0032A0"/>
                </a:solidFill>
                <a:latin typeface="+mn-lt"/>
                <a:ea typeface="Tahoma"/>
                <a:cs typeface="Tahoma"/>
              </a:rPr>
              <a:t>Использование комбинации море + ж/д – конкурентное преимущество России в свете уникального географического положения</a:t>
            </a:r>
          </a:p>
          <a:p>
            <a:endParaRPr lang="ru-RU" sz="1200" b="0" dirty="0">
              <a:solidFill>
                <a:srgbClr val="0032A0"/>
              </a:solidFill>
              <a:latin typeface="+mn-lt"/>
              <a:ea typeface="Tahoma"/>
              <a:cs typeface="Tahoma"/>
            </a:endParaRPr>
          </a:p>
          <a:p>
            <a:r>
              <a:rPr lang="ru-RU" sz="1200" b="0" dirty="0">
                <a:solidFill>
                  <a:srgbClr val="0032A0"/>
                </a:solidFill>
                <a:latin typeface="+mn-lt"/>
                <a:ea typeface="Tahoma"/>
                <a:cs typeface="Tahoma"/>
              </a:rPr>
              <a:t>Инвестиции в строительство инфраструктуры и развитие альтернативных транспортных коридоров окупят себя на горизонте 10-15 лет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8138"/>
          <a:stretch/>
        </p:blipFill>
        <p:spPr>
          <a:xfrm>
            <a:off x="195943" y="1537174"/>
            <a:ext cx="4565072" cy="36633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67140" r="805" b="-3248"/>
          <a:stretch/>
        </p:blipFill>
        <p:spPr>
          <a:xfrm rot="10800000">
            <a:off x="-11978" y="5000160"/>
            <a:ext cx="9155817" cy="7954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B1C709-CA27-24EE-01D1-AE65FD5BB9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11" b="65216"/>
          <a:stretch/>
        </p:blipFill>
        <p:spPr>
          <a:xfrm>
            <a:off x="-11978" y="5049925"/>
            <a:ext cx="9147068" cy="34326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4633153" y="1872049"/>
            <a:ext cx="340496" cy="285902"/>
            <a:chOff x="1209146" y="7088087"/>
            <a:chExt cx="763034" cy="640691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4" t="358" r="-144" b="67820"/>
            <a:stretch/>
          </p:blipFill>
          <p:spPr>
            <a:xfrm>
              <a:off x="1209146" y="7088087"/>
              <a:ext cx="763034" cy="640691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34959" y="7321991"/>
              <a:ext cx="325099" cy="32509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4630569" y="2412622"/>
            <a:ext cx="340496" cy="285902"/>
            <a:chOff x="1209146" y="7088087"/>
            <a:chExt cx="763034" cy="640691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4" t="358" r="-144" b="67820"/>
            <a:stretch/>
          </p:blipFill>
          <p:spPr>
            <a:xfrm>
              <a:off x="1209146" y="7088087"/>
              <a:ext cx="763034" cy="640691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34959" y="7321991"/>
              <a:ext cx="325099" cy="32509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630569" y="3056017"/>
            <a:ext cx="340496" cy="285902"/>
            <a:chOff x="1209146" y="7088087"/>
            <a:chExt cx="763034" cy="640691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4" t="358" r="-144" b="67820"/>
            <a:stretch/>
          </p:blipFill>
          <p:spPr>
            <a:xfrm>
              <a:off x="1209146" y="7088087"/>
              <a:ext cx="763034" cy="640691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34959" y="7321991"/>
              <a:ext cx="325099" cy="325099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642087" y="3693514"/>
            <a:ext cx="340496" cy="285902"/>
            <a:chOff x="1209146" y="7088087"/>
            <a:chExt cx="763034" cy="64069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4" t="358" r="-144" b="67820"/>
            <a:stretch/>
          </p:blipFill>
          <p:spPr>
            <a:xfrm>
              <a:off x="1209146" y="7088087"/>
              <a:ext cx="763034" cy="640691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34959" y="7321991"/>
              <a:ext cx="325099" cy="32509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4635736" y="4362664"/>
            <a:ext cx="340496" cy="285902"/>
            <a:chOff x="1209146" y="7088087"/>
            <a:chExt cx="763034" cy="640691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4" t="358" r="-144" b="67820"/>
            <a:stretch/>
          </p:blipFill>
          <p:spPr>
            <a:xfrm>
              <a:off x="1209146" y="7088087"/>
              <a:ext cx="763034" cy="640691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34959" y="7321991"/>
              <a:ext cx="325099" cy="325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95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2" y="855874"/>
            <a:ext cx="9171792" cy="5144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07" y="1207521"/>
            <a:ext cx="1185833" cy="173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42246" y="1490634"/>
            <a:ext cx="1294265" cy="24237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25" b="1" dirty="0">
                <a:ln w="0"/>
                <a:solidFill>
                  <a:schemeClr val="bg1"/>
                </a:solidFill>
              </a:rPr>
              <a:t>www.fesco.com</a:t>
            </a:r>
            <a:endParaRPr lang="ru-RU" sz="1125" b="1" dirty="0">
              <a:ln w="0"/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09180" y="1491615"/>
            <a:ext cx="8631503" cy="114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2"/>
          <p:cNvSpPr txBox="1">
            <a:spLocks/>
          </p:cNvSpPr>
          <p:nvPr/>
        </p:nvSpPr>
        <p:spPr>
          <a:xfrm>
            <a:off x="4951718" y="2854970"/>
            <a:ext cx="3990205" cy="3175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>
                <a:solidFill>
                  <a:srgbClr val="FFA000"/>
                </a:solidFill>
              </a:rPr>
              <a:t>Благодарим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5817" y="3814246"/>
            <a:ext cx="4404710" cy="900247"/>
          </a:xfrm>
          <a:prstGeom prst="rect">
            <a:avLst/>
          </a:prstGeom>
          <a:noFill/>
          <a:ln>
            <a:noFill/>
          </a:ln>
        </p:spPr>
        <p:txBody>
          <a:bodyPr lIns="50625" tIns="25313" rIns="50625" bIns="25313"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Кравченко Алексей Александрович </a:t>
            </a:r>
          </a:p>
          <a:p>
            <a:pPr algn="r">
              <a:lnSpc>
                <a:spcPct val="150000"/>
              </a:lnSpc>
            </a:pPr>
            <a:r>
              <a:rPr lang="ru-RU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Коммерческий директор</a:t>
            </a:r>
          </a:p>
          <a:p>
            <a:pPr algn="r">
              <a:lnSpc>
                <a:spcPct val="150000"/>
              </a:lnSpc>
            </a:pPr>
            <a:r>
              <a:rPr lang="ru-RU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«ФЕСКО Интегрированный Транспорт»</a:t>
            </a:r>
          </a:p>
        </p:txBody>
      </p:sp>
    </p:spTree>
    <p:extLst>
      <p:ext uri="{BB962C8B-B14F-4D97-AF65-F5344CB8AC3E}">
        <p14:creationId xmlns:p14="http://schemas.microsoft.com/office/powerpoint/2010/main" val="189657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A0"/>
      </a:dk2>
      <a:lt2>
        <a:srgbClr val="E7E6E6"/>
      </a:lt2>
      <a:accent1>
        <a:srgbClr val="0032A0"/>
      </a:accent1>
      <a:accent2>
        <a:srgbClr val="FF6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0032A0"/>
      </a:dk2>
      <a:lt2>
        <a:srgbClr val="E7E6E6"/>
      </a:lt2>
      <a:accent1>
        <a:srgbClr val="0032A0"/>
      </a:accent1>
      <a:accent2>
        <a:srgbClr val="FF6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ahoma Bold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11F0342-06B2-45B1-8E71-ADA9F5B90200}" vid="{099B0871-BFC6-49F9-893D-056CD8DE341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9d769d-3ea8-45a3-ab58-cdec3ded56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E1EA60D1FA0D46BF1E5FF6E270C130" ma:contentTypeVersion="14" ma:contentTypeDescription="Создание документа." ma:contentTypeScope="" ma:versionID="4990f10ba1651926eedfc26096b1921a">
  <xsd:schema xmlns:xsd="http://www.w3.org/2001/XMLSchema" xmlns:xs="http://www.w3.org/2001/XMLSchema" xmlns:p="http://schemas.microsoft.com/office/2006/metadata/properties" xmlns:ns3="a49d769d-3ea8-45a3-ab58-cdec3ded5671" xmlns:ns4="24dc86dd-eadb-4716-8372-3453004b7381" targetNamespace="http://schemas.microsoft.com/office/2006/metadata/properties" ma:root="true" ma:fieldsID="ad9568d8c7e20754002a892b1057f664" ns3:_="" ns4:_="">
    <xsd:import namespace="a49d769d-3ea8-45a3-ab58-cdec3ded5671"/>
    <xsd:import namespace="24dc86dd-eadb-4716-8372-3453004b7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d769d-3ea8-45a3-ab58-cdec3ded56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c86dd-eadb-4716-8372-3453004b7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870E2-9786-44FB-92E6-CA74FE0FE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8C4E8E-CD74-43C5-837C-2D14BC12B02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24dc86dd-eadb-4716-8372-3453004b7381"/>
    <ds:schemaRef ds:uri="http://schemas.microsoft.com/office/2006/metadata/properties"/>
    <ds:schemaRef ds:uri="http://purl.org/dc/elements/1.1/"/>
    <ds:schemaRef ds:uri="a49d769d-3ea8-45a3-ab58-cdec3ded5671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7E60FD-5D7B-4EF9-93B9-16B710051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9d769d-3ea8-45a3-ab58-cdec3ded5671"/>
    <ds:schemaRef ds:uri="24dc86dd-eadb-4716-8372-3453004b7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16963</TotalTime>
  <Words>611</Words>
  <Application>Microsoft Office PowerPoint</Application>
  <PresentationFormat>Экран (4:3)</PresentationFormat>
  <Paragraphs>175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tahoma Bold</vt:lpstr>
      <vt:lpstr>Times New Roman</vt:lpstr>
      <vt:lpstr>Office Theme</vt:lpstr>
      <vt:lpstr>Тема1</vt:lpstr>
      <vt:lpstr>Презентация PowerPoint</vt:lpstr>
      <vt:lpstr>FESCO СЕГОДНЯ</vt:lpstr>
      <vt:lpstr>Презентация PowerPoint</vt:lpstr>
      <vt:lpstr>ПОВОРОТ НА ВОСТОК СОЗДАЛ БЕСПРЕЦЕНДЕНТНОЕ ДАВЛЕНИЕ НА ИНФРАСТРУКТУРУ ДАЛЬНЕГО ВОСТОКА В 4КВ2022 </vt:lpstr>
      <vt:lpstr>Презентация PowerPoint</vt:lpstr>
      <vt:lpstr>Презентация PowerPoint</vt:lpstr>
      <vt:lpstr>ЛИЧНЫЙ КАБИНЕТ MY.FESCO развитие цифровых сервисов</vt:lpstr>
      <vt:lpstr>ДОЛГОСРОЧНОЕ РАЗВИТИЕ КОНТЕЙНЕРНОЙ ОТРАСЛИ ВОЗВРАТ К СТРАТЕГИЧЕСКОМУ ПЛАНИРОВАНИЮ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Emelin Aleksey Andreevich</dc:creator>
  <cp:lastModifiedBy>Karina Grigoryan</cp:lastModifiedBy>
  <cp:revision>857</cp:revision>
  <dcterms:created xsi:type="dcterms:W3CDTF">2022-06-19T11:18:59Z</dcterms:created>
  <dcterms:modified xsi:type="dcterms:W3CDTF">2023-05-15T16:56:36Z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0x01010096E1EA60D1FA0D46BF1E5FF6E270C130</vt:lpwstr>
  </property>
</Properties>
</file>