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7" r:id="rId4"/>
    <p:sldId id="269" r:id="rId5"/>
    <p:sldId id="270" r:id="rId6"/>
    <p:sldId id="263" r:id="rId7"/>
    <p:sldId id="266" r:id="rId8"/>
    <p:sldId id="268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BB1D5-97C6-4F17-B514-6ACB3FF21C0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33F9-6DF4-4441-B7DF-712668EF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9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2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1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0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5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5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9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5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0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6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3DBE-9A5B-4DA4-B868-C84B867BFF6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5173-9A62-47AE-9A90-EE62C19F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4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0924" y="285443"/>
            <a:ext cx="9144000" cy="1739881"/>
          </a:xfrm>
        </p:spPr>
        <p:txBody>
          <a:bodyPr/>
          <a:lstStyle/>
          <a:p>
            <a:r>
              <a:rPr lang="ru-RU" dirty="0" smtClean="0"/>
              <a:t>Лучшие рислинги </a:t>
            </a:r>
            <a:r>
              <a:rPr lang="en-US" dirty="0" smtClean="0"/>
              <a:t>Top100Wines </a:t>
            </a:r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924" y="6198747"/>
            <a:ext cx="9144000" cy="531395"/>
          </a:xfrm>
        </p:spPr>
        <p:txBody>
          <a:bodyPr/>
          <a:lstStyle/>
          <a:p>
            <a:r>
              <a:rPr lang="ru-RU" dirty="0" smtClean="0"/>
              <a:t>28 октября 2025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9091"/>
            <a:ext cx="3081849" cy="2008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04" y="2025324"/>
            <a:ext cx="5577840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76254" y="218381"/>
            <a:ext cx="7886700" cy="590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Спикер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6254" y="808931"/>
            <a:ext cx="6345238" cy="576486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/>
              <a:t>Татьяна Селиванова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Независимый винный эксперт, член жюри винного гида </a:t>
            </a:r>
            <a:r>
              <a:rPr lang="ru-RU" dirty="0" err="1" smtClean="0"/>
              <a:t>Ро</a:t>
            </a:r>
            <a:r>
              <a:rPr lang="en-US" dirty="0" smtClean="0"/>
              <a:t>c</a:t>
            </a:r>
            <a:r>
              <a:rPr lang="ru-RU" dirty="0" smtClean="0"/>
              <a:t>качества, конкурсов «</a:t>
            </a:r>
            <a:r>
              <a:rPr lang="ru-RU" dirty="0" err="1" smtClean="0"/>
              <a:t>Винорус</a:t>
            </a:r>
            <a:r>
              <a:rPr lang="ru-RU" dirty="0" smtClean="0"/>
              <a:t>», «</a:t>
            </a:r>
            <a:r>
              <a:rPr lang="en-US" dirty="0" smtClean="0"/>
              <a:t>Top100Wines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и др.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Weinakademiker</a:t>
            </a:r>
            <a:r>
              <a:rPr lang="en-US" dirty="0" smtClean="0"/>
              <a:t>, </a:t>
            </a:r>
            <a:r>
              <a:rPr lang="en-US" dirty="0" err="1" smtClean="0"/>
              <a:t>DipWSET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Преподаватель </a:t>
            </a:r>
            <a:r>
              <a:rPr lang="en-US" dirty="0" smtClean="0"/>
              <a:t>WSET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Амбассадор </a:t>
            </a:r>
            <a:r>
              <a:rPr lang="en-US" dirty="0" smtClean="0"/>
              <a:t>VDP </a:t>
            </a:r>
            <a:r>
              <a:rPr lang="ru-RU" dirty="0" smtClean="0"/>
              <a:t>в России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Амбассадор винодельни </a:t>
            </a:r>
            <a:r>
              <a:rPr lang="en-US" dirty="0" err="1" smtClean="0"/>
              <a:t>Aya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Автор книги «Вино для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начинающих в </a:t>
            </a:r>
            <a:r>
              <a:rPr lang="ru-RU" dirty="0" err="1" smtClean="0"/>
              <a:t>лайфхаках</a:t>
            </a:r>
            <a:r>
              <a:rPr lang="ru-RU" dirty="0" smtClean="0"/>
              <a:t> и стихах»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Блогер</a:t>
            </a:r>
            <a:r>
              <a:rPr lang="ru-RU" dirty="0" smtClean="0"/>
              <a:t> </a:t>
            </a:r>
            <a:r>
              <a:rPr lang="en-US" dirty="0" smtClean="0"/>
              <a:t>t.me/</a:t>
            </a:r>
            <a:r>
              <a:rPr lang="en-US" dirty="0" err="1" smtClean="0"/>
              <a:t>seliwine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776" y="2636874"/>
            <a:ext cx="2428178" cy="2925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2023"/>
            <a:ext cx="1988147" cy="1295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039668"/>
            <a:ext cx="3633235" cy="43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676400" y="114300"/>
            <a:ext cx="10515600" cy="92868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Брют д</a:t>
            </a:r>
            <a:r>
              <a:rPr lang="en-US" altLang="ru-RU" dirty="0" smtClean="0"/>
              <a:t>‘</a:t>
            </a:r>
            <a:r>
              <a:rPr lang="ru-RU" altLang="ru-RU" dirty="0" smtClean="0"/>
              <a:t>Ор Рислинг Абрау-Дюрсо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594060" y="1042988"/>
            <a:ext cx="8157736" cy="563490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Кубань, Абрау-Дюрсо, ЗГУ</a:t>
            </a:r>
          </a:p>
          <a:p>
            <a:pPr eaLnBrk="1" hangingPunct="1"/>
            <a:r>
              <a:rPr lang="ru-RU" altLang="ru-RU" dirty="0" smtClean="0"/>
              <a:t>1870 по приказу Александра </a:t>
            </a:r>
            <a:r>
              <a:rPr lang="en-US" altLang="ru-RU" dirty="0" smtClean="0"/>
              <a:t>II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+ Ведерниковъ, Юбилейная, Лоза</a:t>
            </a:r>
          </a:p>
          <a:p>
            <a:pPr eaLnBrk="1" hangingPunct="1"/>
            <a:r>
              <a:rPr lang="ru-RU" altLang="ru-RU" dirty="0" smtClean="0"/>
              <a:t>2024 – 66 862 млн бут.</a:t>
            </a:r>
          </a:p>
          <a:p>
            <a:pPr eaLnBrk="1" hangingPunct="1"/>
            <a:r>
              <a:rPr lang="ru-RU" altLang="ru-RU" dirty="0" smtClean="0"/>
              <a:t>Самая титулованная винодельня РФ – более 200 наград с 2011 года</a:t>
            </a:r>
          </a:p>
          <a:p>
            <a:r>
              <a:rPr lang="ru-RU" altLang="ru-RU" dirty="0" smtClean="0"/>
              <a:t>2021 – Чемпион </a:t>
            </a:r>
            <a:r>
              <a:rPr lang="en-US" altLang="ru-RU" dirty="0" smtClean="0"/>
              <a:t>Rising Star </a:t>
            </a:r>
            <a:r>
              <a:rPr lang="ru-RU" altLang="ru-RU" dirty="0" smtClean="0"/>
              <a:t>на </a:t>
            </a:r>
            <a:r>
              <a:rPr lang="en-US" altLang="ru-RU" dirty="0"/>
              <a:t>Champagne &amp; Sparkling Wine World Championships </a:t>
            </a:r>
          </a:p>
          <a:p>
            <a:pPr eaLnBrk="1" hangingPunct="1"/>
            <a:r>
              <a:rPr lang="ru-RU" altLang="ru-RU" dirty="0" smtClean="0"/>
              <a:t>Классический метод, выдержка 22 месяца</a:t>
            </a:r>
          </a:p>
          <a:p>
            <a:r>
              <a:rPr lang="ru-RU" altLang="ru-RU" b="1" dirty="0" smtClean="0"/>
              <a:t>95/100, Бронза </a:t>
            </a:r>
            <a:r>
              <a:rPr lang="en-US" altLang="ru-RU" dirty="0"/>
              <a:t>Korea Wine Challenge 2023</a:t>
            </a:r>
            <a:endParaRPr lang="ru-RU" altLang="ru-RU" dirty="0" smtClean="0"/>
          </a:p>
          <a:p>
            <a:pPr eaLnBrk="1" hangingPunct="1"/>
            <a:r>
              <a:rPr lang="ru-RU" altLang="ru-RU" b="1" dirty="0" smtClean="0"/>
              <a:t>2250 руб</a:t>
            </a:r>
            <a:r>
              <a:rPr lang="ru-RU" altLang="ru-RU" b="1" dirty="0" smtClean="0"/>
              <a:t>. в «Ателье»</a:t>
            </a:r>
            <a:endParaRPr lang="ru-RU" alt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8908"/>
            <a:ext cx="1594060" cy="1039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219" t="8919" r="28176" b="10596"/>
          <a:stretch/>
        </p:blipFill>
        <p:spPr>
          <a:xfrm>
            <a:off x="9751795" y="263236"/>
            <a:ext cx="2204678" cy="6504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83" y="114299"/>
            <a:ext cx="1431476" cy="188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7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28688"/>
          </a:xfrm>
        </p:spPr>
        <p:txBody>
          <a:bodyPr/>
          <a:lstStyle/>
          <a:p>
            <a:pPr eaLnBrk="1" hangingPunct="1"/>
            <a:r>
              <a:rPr lang="ru-RU" altLang="ru-RU" dirty="0" err="1" smtClean="0"/>
              <a:t>Ува</a:t>
            </a:r>
            <a:r>
              <a:rPr lang="ru-RU" altLang="ru-RU" dirty="0" smtClean="0"/>
              <a:t> Валлис </a:t>
            </a:r>
            <a:r>
              <a:rPr lang="ru-RU" altLang="ru-RU" dirty="0" err="1" smtClean="0"/>
              <a:t>Левитас</a:t>
            </a:r>
            <a:r>
              <a:rPr lang="ru-RU" altLang="ru-RU" dirty="0" smtClean="0"/>
              <a:t> Рислинг 2023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594060" y="1042988"/>
            <a:ext cx="8432930" cy="563490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dirty="0" smtClean="0"/>
              <a:t>Крым, Бахчисарайский район, р. </a:t>
            </a:r>
            <a:r>
              <a:rPr lang="ru-RU" altLang="ru-RU" dirty="0" err="1" smtClean="0"/>
              <a:t>Кача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«Виноградная долина»</a:t>
            </a:r>
            <a:r>
              <a:rPr lang="en-US" altLang="ru-RU" dirty="0" smtClean="0"/>
              <a:t>, </a:t>
            </a:r>
            <a:r>
              <a:rPr lang="ru-RU" altLang="ru-RU" dirty="0" smtClean="0"/>
              <a:t>«Легкость»</a:t>
            </a:r>
          </a:p>
          <a:p>
            <a:pPr eaLnBrk="1" hangingPunct="1"/>
            <a:r>
              <a:rPr lang="ru-RU" altLang="ru-RU" dirty="0" smtClean="0"/>
              <a:t>Первые лозы 2022-2023 у с. Тенистого, 25 га, участки №1, №2, №3</a:t>
            </a:r>
          </a:p>
          <a:p>
            <a:pPr eaLnBrk="1" hangingPunct="1"/>
            <a:r>
              <a:rPr lang="ru-RU" altLang="ru-RU" dirty="0" smtClean="0"/>
              <a:t>Органическое виноделие, пока только тихие </a:t>
            </a:r>
            <a:r>
              <a:rPr lang="ru-RU" altLang="ru-RU" dirty="0" smtClean="0"/>
              <a:t>вина</a:t>
            </a:r>
          </a:p>
          <a:p>
            <a:pPr eaLnBrk="1" hangingPunct="1"/>
            <a:r>
              <a:rPr lang="ru-RU" altLang="ru-RU" dirty="0" smtClean="0"/>
              <a:t>10 000 бут.</a:t>
            </a:r>
            <a:endParaRPr lang="en-US" altLang="ru-RU" dirty="0" smtClean="0"/>
          </a:p>
          <a:p>
            <a:pPr eaLnBrk="1" hangingPunct="1"/>
            <a:r>
              <a:rPr lang="ru-RU" altLang="ru-RU" dirty="0" smtClean="0"/>
              <a:t>Ручной сбор урожая, </a:t>
            </a:r>
            <a:r>
              <a:rPr lang="ru-RU" altLang="ru-RU" dirty="0" err="1" smtClean="0"/>
              <a:t>винификация</a:t>
            </a:r>
            <a:r>
              <a:rPr lang="ru-RU" altLang="ru-RU" dirty="0" smtClean="0"/>
              <a:t> в стальных чанах</a:t>
            </a:r>
          </a:p>
          <a:p>
            <a:pPr eaLnBrk="1" hangingPunct="1"/>
            <a:r>
              <a:rPr lang="ru-RU" altLang="ru-RU" dirty="0" smtClean="0"/>
              <a:t>На базе </a:t>
            </a:r>
            <a:r>
              <a:rPr lang="en-US" altLang="ru-RU" dirty="0" err="1" smtClean="0"/>
              <a:t>Kalos</a:t>
            </a:r>
            <a:r>
              <a:rPr lang="en-US" altLang="ru-RU" dirty="0" smtClean="0"/>
              <a:t> Limen</a:t>
            </a:r>
            <a:r>
              <a:rPr lang="ru-RU" altLang="ru-RU" dirty="0" smtClean="0"/>
              <a:t>, собственный урожай ожидают в 2026 </a:t>
            </a:r>
          </a:p>
          <a:p>
            <a:pPr eaLnBrk="1" hangingPunct="1"/>
            <a:r>
              <a:rPr lang="ru-RU" altLang="ru-RU" dirty="0" smtClean="0"/>
              <a:t>Светлана Пашкова - консультант</a:t>
            </a:r>
          </a:p>
          <a:p>
            <a:pPr eaLnBrk="1" hangingPunct="1"/>
            <a:r>
              <a:rPr lang="ru-RU" altLang="ru-RU" b="1" dirty="0" smtClean="0"/>
              <a:t>91.5/100</a:t>
            </a:r>
          </a:p>
          <a:p>
            <a:pPr eaLnBrk="1" hangingPunct="1"/>
            <a:r>
              <a:rPr lang="ru-RU" altLang="ru-RU" b="1" dirty="0" smtClean="0"/>
              <a:t>1500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8908"/>
            <a:ext cx="1594060" cy="1039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990" y="114300"/>
            <a:ext cx="1782007" cy="6563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1" y="30862"/>
            <a:ext cx="1567899" cy="18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9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676400" y="114300"/>
            <a:ext cx="10515600" cy="92868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Виталий Батрак Рислинг 2023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594060" y="1042988"/>
            <a:ext cx="8858696" cy="563490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dirty="0" smtClean="0"/>
              <a:t>Ставрополье, Минераловодский район, с. </a:t>
            </a:r>
            <a:r>
              <a:rPr lang="ru-RU" altLang="ru-RU" dirty="0" err="1" smtClean="0"/>
              <a:t>Прикумское</a:t>
            </a:r>
            <a:r>
              <a:rPr lang="ru-RU" altLang="ru-RU" dirty="0" smtClean="0"/>
              <a:t>, ЗГУ</a:t>
            </a:r>
          </a:p>
          <a:p>
            <a:pPr eaLnBrk="1" hangingPunct="1"/>
            <a:r>
              <a:rPr lang="ru-RU" altLang="ru-RU" dirty="0" smtClean="0"/>
              <a:t>Здание 1867 г., </a:t>
            </a:r>
            <a:r>
              <a:rPr lang="ru-RU" altLang="ru-RU" dirty="0" smtClean="0"/>
              <a:t>с 1895 в собственности Императорского дома России</a:t>
            </a:r>
          </a:p>
          <a:p>
            <a:r>
              <a:rPr lang="ru-RU" altLang="ru-RU" dirty="0" smtClean="0"/>
              <a:t>2007 – </a:t>
            </a:r>
            <a:r>
              <a:rPr lang="ru-RU" altLang="ru-RU" dirty="0"/>
              <a:t>первые </a:t>
            </a:r>
            <a:r>
              <a:rPr lang="ru-RU" altLang="ru-RU" dirty="0" smtClean="0"/>
              <a:t>лозы (+2012, 2016, 2017, 2022)</a:t>
            </a:r>
          </a:p>
          <a:p>
            <a:r>
              <a:rPr lang="ru-RU" altLang="ru-RU" dirty="0" smtClean="0"/>
              <a:t>27.2 </a:t>
            </a:r>
            <a:r>
              <a:rPr lang="ru-RU" altLang="ru-RU" dirty="0"/>
              <a:t>га, укрывное </a:t>
            </a:r>
            <a:r>
              <a:rPr lang="ru-RU" altLang="ru-RU" dirty="0" smtClean="0"/>
              <a:t>виноделие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2018 </a:t>
            </a:r>
            <a:r>
              <a:rPr lang="ru-RU" altLang="ru-RU" dirty="0" smtClean="0"/>
              <a:t>- Виталий Батрак, винодел с 1976 г., его дочери Елена и Ксения</a:t>
            </a:r>
          </a:p>
          <a:p>
            <a:pPr eaLnBrk="1" hangingPunct="1"/>
            <a:r>
              <a:rPr lang="ru-RU" altLang="ru-RU" dirty="0" smtClean="0"/>
              <a:t>18 </a:t>
            </a:r>
            <a:r>
              <a:rPr lang="ru-RU" altLang="ru-RU" dirty="0" smtClean="0"/>
              <a:t>этикеток, преимущественно европейские сорта и тихие вина, ок. </a:t>
            </a:r>
            <a:r>
              <a:rPr lang="ru-RU" altLang="ru-RU" dirty="0" smtClean="0"/>
              <a:t>50</a:t>
            </a:r>
            <a:r>
              <a:rPr lang="ru-RU" altLang="ru-RU" dirty="0" smtClean="0"/>
              <a:t> </a:t>
            </a:r>
            <a:r>
              <a:rPr lang="ru-RU" altLang="ru-RU" dirty="0" smtClean="0"/>
              <a:t>000 </a:t>
            </a:r>
            <a:r>
              <a:rPr lang="ru-RU" altLang="ru-RU" dirty="0" smtClean="0"/>
              <a:t>бут. в год</a:t>
            </a:r>
          </a:p>
          <a:p>
            <a:pPr eaLnBrk="1" hangingPunct="1"/>
            <a:r>
              <a:rPr lang="en-US" altLang="ru-RU" dirty="0" smtClean="0"/>
              <a:t>Monte di </a:t>
            </a:r>
            <a:r>
              <a:rPr lang="en-US" altLang="ru-RU" dirty="0" err="1" smtClean="0"/>
              <a:t>Camello</a:t>
            </a:r>
            <a:r>
              <a:rPr lang="en-US" altLang="ru-RU" dirty="0" smtClean="0"/>
              <a:t> </a:t>
            </a:r>
            <a:r>
              <a:rPr lang="ru-RU" altLang="ru-RU" dirty="0" smtClean="0"/>
              <a:t>– в честь горы Верблюд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Стальные чаны</a:t>
            </a:r>
          </a:p>
          <a:p>
            <a:pPr eaLnBrk="1" hangingPunct="1"/>
            <a:r>
              <a:rPr lang="ru-RU" altLang="ru-RU" b="1" dirty="0" smtClean="0"/>
              <a:t>92.5/100</a:t>
            </a:r>
          </a:p>
          <a:p>
            <a:pPr eaLnBrk="1" hangingPunct="1"/>
            <a:r>
              <a:rPr lang="ru-RU" altLang="ru-RU" b="1" dirty="0" smtClean="0"/>
              <a:t>1756 </a:t>
            </a:r>
            <a:r>
              <a:rPr lang="ru-RU" altLang="ru-RU" b="1" dirty="0" smtClean="0"/>
              <a:t>руб</a:t>
            </a:r>
            <a:r>
              <a:rPr lang="ru-RU" altLang="ru-RU" b="1" dirty="0" smtClean="0"/>
              <a:t>. «</a:t>
            </a:r>
            <a:r>
              <a:rPr lang="ru-RU" altLang="ru-RU" b="1" dirty="0" err="1" smtClean="0"/>
              <a:t>Алкоплаза</a:t>
            </a:r>
            <a:r>
              <a:rPr lang="ru-RU" altLang="ru-RU" b="1" dirty="0" smtClean="0"/>
              <a:t>»</a:t>
            </a:r>
            <a:endParaRPr lang="ru-RU" alt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8908"/>
            <a:ext cx="1594060" cy="1039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2820" r="33078"/>
          <a:stretch/>
        </p:blipFill>
        <p:spPr>
          <a:xfrm>
            <a:off x="10452756" y="107590"/>
            <a:ext cx="1494191" cy="6570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9" y="114300"/>
            <a:ext cx="1555873" cy="18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4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676400" y="15446"/>
            <a:ext cx="10515600" cy="928688"/>
          </a:xfrm>
        </p:spPr>
        <p:txBody>
          <a:bodyPr/>
          <a:lstStyle/>
          <a:p>
            <a:pPr eaLnBrk="1" hangingPunct="1"/>
            <a:r>
              <a:rPr lang="ru-RU" altLang="ru-RU" dirty="0" err="1" smtClean="0"/>
              <a:t>Бельбек</a:t>
            </a:r>
            <a:r>
              <a:rPr lang="ru-RU" altLang="ru-RU" dirty="0" smtClean="0"/>
              <a:t> Рислинг п/сух 2023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579417" y="1042988"/>
            <a:ext cx="8451995" cy="569032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dirty="0" smtClean="0"/>
              <a:t>ЗГУ Крым, Севастополь, Балаклава, р. </a:t>
            </a:r>
            <a:r>
              <a:rPr lang="ru-RU" altLang="ru-RU" dirty="0" err="1" smtClean="0"/>
              <a:t>Бельбек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2014 – Сергей Бескоровайный</a:t>
            </a:r>
          </a:p>
          <a:p>
            <a:pPr eaLnBrk="1" hangingPunct="1"/>
            <a:r>
              <a:rPr lang="ru-RU" altLang="ru-RU" dirty="0" smtClean="0"/>
              <a:t>36 га на плато Кара-Тау, международные сорта и автохтоны, 160 м </a:t>
            </a:r>
            <a:r>
              <a:rPr lang="ru-RU" altLang="ru-RU" dirty="0" err="1" smtClean="0"/>
              <a:t>н.у.м</a:t>
            </a:r>
            <a:r>
              <a:rPr lang="ru-RU" altLang="ru-RU" dirty="0" smtClean="0"/>
              <a:t>., отличная продуваемость</a:t>
            </a:r>
          </a:p>
          <a:p>
            <a:pPr eaLnBrk="1" hangingPunct="1"/>
            <a:r>
              <a:rPr lang="ru-RU" altLang="ru-RU" dirty="0" smtClean="0"/>
              <a:t>Итальянский питомник </a:t>
            </a:r>
            <a:r>
              <a:rPr lang="ru-RU" altLang="ru-RU" dirty="0" err="1" smtClean="0"/>
              <a:t>Раушедо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Устойчивое виноделие, переход на органику</a:t>
            </a:r>
          </a:p>
          <a:p>
            <a:pPr eaLnBrk="1" hangingPunct="1"/>
            <a:r>
              <a:rPr lang="ru-RU" altLang="ru-RU" dirty="0" smtClean="0"/>
              <a:t>Рислинг рейнский 100% (возраст лоз – 10 лет)</a:t>
            </a:r>
          </a:p>
          <a:p>
            <a:pPr eaLnBrk="1" hangingPunct="1"/>
            <a:r>
              <a:rPr lang="ru-RU" altLang="ru-RU" dirty="0" smtClean="0"/>
              <a:t>Ручной сбор, </a:t>
            </a:r>
            <a:r>
              <a:rPr lang="ru-RU" altLang="ru-RU" dirty="0"/>
              <a:t>с</a:t>
            </a:r>
            <a:r>
              <a:rPr lang="ru-RU" altLang="ru-RU" dirty="0" smtClean="0"/>
              <a:t>тальные чаны, короткий контакт с осадком</a:t>
            </a:r>
          </a:p>
          <a:p>
            <a:pPr eaLnBrk="1" hangingPunct="1"/>
            <a:r>
              <a:rPr lang="ru-RU" altLang="ru-RU" dirty="0" smtClean="0"/>
              <a:t>Спонтанная остановка ферментации при 11 г/л</a:t>
            </a:r>
          </a:p>
          <a:p>
            <a:pPr eaLnBrk="1" hangingPunct="1"/>
            <a:r>
              <a:rPr lang="ru-RU" altLang="ru-RU" b="1" dirty="0" smtClean="0"/>
              <a:t>92.5/100</a:t>
            </a:r>
          </a:p>
          <a:p>
            <a:pPr eaLnBrk="1" hangingPunct="1"/>
            <a:r>
              <a:rPr lang="ru-RU" altLang="ru-RU" b="1" dirty="0" smtClean="0"/>
              <a:t>123</a:t>
            </a:r>
            <a:r>
              <a:rPr lang="ru-RU" altLang="ru-RU" b="1" dirty="0"/>
              <a:t>5</a:t>
            </a:r>
            <a:r>
              <a:rPr lang="ru-RU" altLang="ru-RU" b="1" dirty="0" smtClean="0"/>
              <a:t> </a:t>
            </a:r>
            <a:r>
              <a:rPr lang="ru-RU" altLang="ru-RU" b="1" dirty="0" smtClean="0"/>
              <a:t>руб</a:t>
            </a:r>
            <a:r>
              <a:rPr lang="ru-RU" altLang="ru-RU" b="1" dirty="0" smtClean="0"/>
              <a:t>. </a:t>
            </a:r>
            <a:r>
              <a:rPr lang="en-US" altLang="ru-RU" b="1" dirty="0" smtClean="0"/>
              <a:t>www.vino1.ru</a:t>
            </a:r>
            <a:endParaRPr lang="ru-RU" alt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8072"/>
            <a:ext cx="1764093" cy="1149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329" r="27343"/>
          <a:stretch/>
        </p:blipFill>
        <p:spPr>
          <a:xfrm>
            <a:off x="10302618" y="114300"/>
            <a:ext cx="1792400" cy="6619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32" y="125550"/>
            <a:ext cx="1547968" cy="185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676400" y="64873"/>
            <a:ext cx="10515600" cy="92868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Мысхако Рислинг Блан Аут 2024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594060" y="815546"/>
            <a:ext cx="8353504" cy="604245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altLang="ru-RU" dirty="0" smtClean="0"/>
              <a:t>Кубань, Новороссийск, </a:t>
            </a:r>
            <a:r>
              <a:rPr lang="ru-RU" altLang="ru-RU" dirty="0" smtClean="0"/>
              <a:t>Мысхако («мыс, уходящий в море»)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1869 </a:t>
            </a:r>
            <a:r>
              <a:rPr lang="ru-RU" altLang="ru-RU" dirty="0" smtClean="0"/>
              <a:t>– Михаил </a:t>
            </a:r>
            <a:r>
              <a:rPr lang="ru-RU" altLang="ru-RU" dirty="0" err="1" smtClean="0"/>
              <a:t>Пенчул</a:t>
            </a:r>
            <a:endParaRPr lang="ru-RU" altLang="ru-RU" dirty="0"/>
          </a:p>
          <a:p>
            <a:pPr eaLnBrk="1" hangingPunct="1"/>
            <a:r>
              <a:rPr lang="ru-RU" altLang="ru-RU" dirty="0" smtClean="0"/>
              <a:t>Винзавод работал в годы Второй Мировой войны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2017 </a:t>
            </a:r>
            <a:r>
              <a:rPr lang="ru-RU" altLang="ru-RU" dirty="0" smtClean="0"/>
              <a:t>- Сергей Дубовик</a:t>
            </a:r>
          </a:p>
          <a:p>
            <a:pPr eaLnBrk="1" hangingPunct="1"/>
            <a:r>
              <a:rPr lang="ru-RU" altLang="ru-RU" dirty="0" smtClean="0"/>
              <a:t>2020 + винодельня «Раевское»</a:t>
            </a:r>
          </a:p>
          <a:p>
            <a:pPr eaLnBrk="1" hangingPunct="1"/>
            <a:r>
              <a:rPr lang="ru-RU" altLang="ru-RU" dirty="0" smtClean="0"/>
              <a:t>2023 – 4.8 млн </a:t>
            </a:r>
            <a:r>
              <a:rPr lang="ru-RU" altLang="ru-RU" dirty="0" smtClean="0"/>
              <a:t>бут/год (мощность до 10 млн бут.)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2025 – 891 га </a:t>
            </a:r>
          </a:p>
          <a:p>
            <a:r>
              <a:rPr lang="ru-RU" altLang="ru-RU" dirty="0" smtClean="0"/>
              <a:t>Технология </a:t>
            </a:r>
            <a:r>
              <a:rPr lang="ru-RU" altLang="ru-RU" dirty="0" err="1"/>
              <a:t>Cryo</a:t>
            </a:r>
            <a:r>
              <a:rPr lang="ru-RU" altLang="ru-RU" dirty="0"/>
              <a:t> – вымораживание сусла, удаление </a:t>
            </a:r>
            <a:r>
              <a:rPr lang="ru-RU" altLang="ru-RU" dirty="0" smtClean="0"/>
              <a:t>избыточно</a:t>
            </a:r>
            <a:r>
              <a:rPr lang="ru-RU" altLang="ru-RU" dirty="0"/>
              <a:t>й</a:t>
            </a:r>
            <a:r>
              <a:rPr lang="ru-RU" altLang="ru-RU" dirty="0" smtClean="0"/>
              <a:t> </a:t>
            </a:r>
            <a:r>
              <a:rPr lang="ru-RU" altLang="ru-RU" dirty="0"/>
              <a:t>влаги. Шоковая заморозка до -</a:t>
            </a:r>
            <a:r>
              <a:rPr lang="ru-RU" altLang="ru-RU" dirty="0" smtClean="0"/>
              <a:t>4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°С</a:t>
            </a:r>
            <a:r>
              <a:rPr lang="ru-RU" altLang="ru-RU" dirty="0" smtClean="0"/>
              <a:t>. </a:t>
            </a:r>
            <a:r>
              <a:rPr lang="ru-RU" altLang="ru-RU" dirty="0" smtClean="0"/>
              <a:t>Л</a:t>
            </a:r>
            <a:r>
              <a:rPr lang="ru-RU" altLang="ru-RU" dirty="0" smtClean="0"/>
              <a:t>ед из </a:t>
            </a:r>
            <a:r>
              <a:rPr lang="ru-RU" altLang="ru-RU" dirty="0"/>
              <a:t>воды и винной кислоты. После крио-обработки сусло направляется на </a:t>
            </a:r>
            <a:r>
              <a:rPr lang="ru-RU" altLang="ru-RU" dirty="0" smtClean="0"/>
              <a:t>ферментацию в стальных чанах. </a:t>
            </a:r>
            <a:r>
              <a:rPr lang="ru-RU" altLang="ru-RU" dirty="0" smtClean="0"/>
              <a:t>Урожай 2023 и 2024 гг.</a:t>
            </a:r>
          </a:p>
          <a:p>
            <a:r>
              <a:rPr lang="ru-RU" altLang="ru-RU" dirty="0" smtClean="0"/>
              <a:t>Тираж 45 000 бут.</a:t>
            </a:r>
          </a:p>
          <a:p>
            <a:pPr eaLnBrk="1" hangingPunct="1"/>
            <a:r>
              <a:rPr lang="ru-RU" altLang="ru-RU" b="1" dirty="0" smtClean="0"/>
              <a:t>92/100, №3 </a:t>
            </a:r>
            <a:r>
              <a:rPr lang="ru-RU" altLang="ru-RU" dirty="0" smtClean="0"/>
              <a:t>в Топ-10 Белые Винный гид </a:t>
            </a:r>
            <a:r>
              <a:rPr lang="ru-RU" altLang="ru-RU" dirty="0" err="1" smtClean="0"/>
              <a:t>Роскачества</a:t>
            </a:r>
            <a:r>
              <a:rPr lang="ru-RU" altLang="ru-RU" dirty="0" smtClean="0"/>
              <a:t> 2024</a:t>
            </a:r>
          </a:p>
          <a:p>
            <a:pPr eaLnBrk="1" hangingPunct="1"/>
            <a:r>
              <a:rPr lang="ru-RU" altLang="ru-RU" b="1" dirty="0" smtClean="0"/>
              <a:t>996 </a:t>
            </a:r>
            <a:r>
              <a:rPr lang="ru-RU" altLang="ru-RU" b="1" dirty="0" smtClean="0"/>
              <a:t>руб</a:t>
            </a:r>
            <a:r>
              <a:rPr lang="ru-RU" altLang="ru-RU" b="1" dirty="0" smtClean="0"/>
              <a:t>. «Ароматный мир»</a:t>
            </a:r>
            <a:endParaRPr lang="ru-RU" alt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8908"/>
            <a:ext cx="1594060" cy="1039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838" t="4956" r="34050" b="5172"/>
          <a:stretch/>
        </p:blipFill>
        <p:spPr>
          <a:xfrm>
            <a:off x="9780968" y="255281"/>
            <a:ext cx="2300537" cy="6438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3" y="64873"/>
            <a:ext cx="1488827" cy="19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676400" y="-54079"/>
            <a:ext cx="10515600" cy="92868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Имение </a:t>
            </a:r>
            <a:r>
              <a:rPr lang="ru-RU" altLang="ru-RU" dirty="0" err="1" smtClean="0"/>
              <a:t>Сикоры</a:t>
            </a:r>
            <a:r>
              <a:rPr lang="ru-RU" altLang="ru-RU" dirty="0" smtClean="0"/>
              <a:t> Рислинг 2023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594060" y="782710"/>
            <a:ext cx="8858696" cy="607528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dirty="0" smtClean="0"/>
              <a:t>Кубань, Новороссийск, Семигорье</a:t>
            </a:r>
          </a:p>
          <a:p>
            <a:pPr eaLnBrk="1" hangingPunct="1"/>
            <a:r>
              <a:rPr lang="ru-RU" altLang="ru-RU" dirty="0" smtClean="0"/>
              <a:t>2012 – Александр Павлович Сикорский</a:t>
            </a:r>
            <a:r>
              <a:rPr lang="en-US" altLang="ru-RU" dirty="0" smtClean="0"/>
              <a:t> (100 000 </a:t>
            </a:r>
            <a:r>
              <a:rPr lang="ru-RU" altLang="ru-RU" dirty="0" smtClean="0"/>
              <a:t>бут./год)</a:t>
            </a:r>
          </a:p>
          <a:p>
            <a:pPr eaLnBrk="1" hangingPunct="1"/>
            <a:r>
              <a:rPr lang="ru-RU" altLang="ru-RU" dirty="0" smtClean="0"/>
              <a:t>2018 – построена винодельня, 300 000 бут./год</a:t>
            </a:r>
          </a:p>
          <a:p>
            <a:pPr eaLnBrk="1" hangingPunct="1"/>
            <a:r>
              <a:rPr lang="ru-RU" altLang="ru-RU" dirty="0" smtClean="0"/>
              <a:t>Рислинг как флагман, концепция </a:t>
            </a:r>
            <a:r>
              <a:rPr lang="en-US" altLang="ru-RU" dirty="0" smtClean="0"/>
              <a:t>VDP</a:t>
            </a:r>
            <a:endParaRPr lang="ru-RU" altLang="ru-RU" dirty="0"/>
          </a:p>
          <a:p>
            <a:pPr eaLnBrk="1" hangingPunct="1"/>
            <a:r>
              <a:rPr lang="ru-RU" altLang="ru-RU" dirty="0" smtClean="0"/>
              <a:t>Виноделы Елена </a:t>
            </a:r>
            <a:r>
              <a:rPr lang="ru-RU" altLang="ru-RU" dirty="0" err="1" smtClean="0"/>
              <a:t>Целоусова</a:t>
            </a:r>
            <a:r>
              <a:rPr lang="ru-RU" altLang="ru-RU" dirty="0" smtClean="0"/>
              <a:t>, Екатерина Юдина</a:t>
            </a:r>
          </a:p>
          <a:p>
            <a:pPr eaLnBrk="1" hangingPunct="1"/>
            <a:r>
              <a:rPr lang="ru-RU" altLang="ru-RU" dirty="0" smtClean="0"/>
              <a:t>Гравитационное виноделие, овальные емкости и шары, французский дуб</a:t>
            </a:r>
          </a:p>
          <a:p>
            <a:pPr eaLnBrk="1" hangingPunct="1"/>
            <a:r>
              <a:rPr lang="ru-RU" altLang="ru-RU" dirty="0" smtClean="0"/>
              <a:t>Французский питомник </a:t>
            </a:r>
            <a:r>
              <a:rPr lang="ru-RU" altLang="ru-RU" dirty="0" err="1" smtClean="0"/>
              <a:t>Мерсье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Потенциал хранения</a:t>
            </a:r>
          </a:p>
          <a:p>
            <a:pPr eaLnBrk="1" hangingPunct="1"/>
            <a:r>
              <a:rPr lang="ru-RU" altLang="ru-RU" dirty="0" smtClean="0"/>
              <a:t>Триумфаторы российских и зарубежных винных конкурсов</a:t>
            </a:r>
          </a:p>
          <a:p>
            <a:pPr eaLnBrk="1" hangingPunct="1"/>
            <a:r>
              <a:rPr lang="ru-RU" altLang="ru-RU" dirty="0" smtClean="0"/>
              <a:t>Ферментация в стальных чанах, выдержка в 10% 8 мес. в бочках, дозревание в бутылке 12 мес.</a:t>
            </a:r>
          </a:p>
          <a:p>
            <a:pPr eaLnBrk="1" hangingPunct="1"/>
            <a:r>
              <a:rPr lang="ru-RU" altLang="ru-RU" b="1" dirty="0" smtClean="0"/>
              <a:t>94/100</a:t>
            </a:r>
          </a:p>
          <a:p>
            <a:pPr eaLnBrk="1" hangingPunct="1"/>
            <a:r>
              <a:rPr lang="ru-RU" altLang="ru-RU" b="1" dirty="0" smtClean="0"/>
              <a:t>2690 </a:t>
            </a:r>
            <a:r>
              <a:rPr lang="ru-RU" altLang="ru-RU" b="1" dirty="0" smtClean="0"/>
              <a:t>руб</a:t>
            </a:r>
            <a:r>
              <a:rPr lang="ru-RU" altLang="ru-RU" b="1" dirty="0" smtClean="0"/>
              <a:t>. </a:t>
            </a:r>
            <a:r>
              <a:rPr lang="en-US" altLang="ru-RU" b="1" dirty="0" err="1" smtClean="0"/>
              <a:t>SimpleWine</a:t>
            </a:r>
            <a:endParaRPr lang="ru-RU" alt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8908"/>
            <a:ext cx="1594060" cy="1039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3322" t="1510" r="32972"/>
          <a:stretch/>
        </p:blipFill>
        <p:spPr>
          <a:xfrm>
            <a:off x="10452756" y="235527"/>
            <a:ext cx="1470463" cy="6442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7" y="72168"/>
            <a:ext cx="1552803" cy="185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1908" y="1400844"/>
            <a:ext cx="6019800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808" y="2902321"/>
            <a:ext cx="2731372" cy="3294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586" y="2902321"/>
            <a:ext cx="2751387" cy="32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3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586</Words>
  <Application>Microsoft Office PowerPoint</Application>
  <PresentationFormat>Широкоэкранный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Лучшие рислинги Top100Wines 2025</vt:lpstr>
      <vt:lpstr>Спикер</vt:lpstr>
      <vt:lpstr>Брют д‘Ор Рислинг Абрау-Дюрсо</vt:lpstr>
      <vt:lpstr>Ува Валлис Левитас Рислинг 2023</vt:lpstr>
      <vt:lpstr>Виталий Батрак Рислинг 2023</vt:lpstr>
      <vt:lpstr>Бельбек Рислинг п/сух 2023</vt:lpstr>
      <vt:lpstr>Мысхако Рислинг Блан Аут 2024</vt:lpstr>
      <vt:lpstr>Имение Сикоры Рислинг 2023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136</cp:revision>
  <dcterms:created xsi:type="dcterms:W3CDTF">2024-10-29T05:52:09Z</dcterms:created>
  <dcterms:modified xsi:type="dcterms:W3CDTF">2025-10-28T07:19:50Z</dcterms:modified>
</cp:coreProperties>
</file>