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1" r:id="rId6"/>
    <p:sldId id="266" r:id="rId7"/>
    <p:sldId id="263" r:id="rId8"/>
    <p:sldId id="264" r:id="rId9"/>
    <p:sldId id="265" r:id="rId10"/>
  </p:sldIdLst>
  <p:sldSz cx="20104100" cy="11303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5647" userDrawn="1">
          <p15:clr>
            <a:srgbClr val="A4A3A4"/>
          </p15:clr>
        </p15:guide>
        <p15:guide id="2" pos="245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рецул Евгения" initials="КЕ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4" autoAdjust="0"/>
    <p:restoredTop sz="94674"/>
  </p:normalViewPr>
  <p:slideViewPr>
    <p:cSldViewPr snapToGrid="0" snapToObjects="1" showGuides="1">
      <p:cViewPr>
        <p:scale>
          <a:sx n="33" d="100"/>
          <a:sy n="33" d="100"/>
        </p:scale>
        <p:origin x="1232" y="276"/>
      </p:cViewPr>
      <p:guideLst>
        <p:guide orient="horz" pos="5647"/>
        <p:guide pos="24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85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07806" y="3505898"/>
            <a:ext cx="17088487" cy="2374964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015614" y="6333235"/>
            <a:ext cx="14072871" cy="2827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005205" y="2601149"/>
            <a:ext cx="8745285" cy="7464172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05205" y="452373"/>
            <a:ext cx="18093690" cy="1809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005205" y="2601149"/>
            <a:ext cx="18093690" cy="746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8854470" y="10517695"/>
            <a:ext cx="244427" cy="24164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>
    <p:fade/>
  </p:transition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4.tif"/><Relationship Id="rId4" Type="http://schemas.openxmlformats.org/officeDocument/2006/relationships/image" Target="../media/image8.png"/><Relationship Id="rId9" Type="http://schemas.openxmlformats.org/officeDocument/2006/relationships/image" Target="../media/image13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3.png"/><Relationship Id="rId18" Type="http://schemas.openxmlformats.org/officeDocument/2006/relationships/image" Target="../media/image38.tif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12" Type="http://schemas.openxmlformats.org/officeDocument/2006/relationships/image" Target="../media/image32.tif"/><Relationship Id="rId17" Type="http://schemas.openxmlformats.org/officeDocument/2006/relationships/image" Target="../media/image37.t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tif"/><Relationship Id="rId20" Type="http://schemas.openxmlformats.org/officeDocument/2006/relationships/image" Target="../media/image40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31.tif"/><Relationship Id="rId5" Type="http://schemas.openxmlformats.org/officeDocument/2006/relationships/image" Target="../media/image28.jpeg"/><Relationship Id="rId15" Type="http://schemas.openxmlformats.org/officeDocument/2006/relationships/image" Target="../media/image35.tif"/><Relationship Id="rId10" Type="http://schemas.openxmlformats.org/officeDocument/2006/relationships/image" Target="../media/image30.tif"/><Relationship Id="rId19" Type="http://schemas.openxmlformats.org/officeDocument/2006/relationships/image" Target="../media/image39.tif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4" Type="http://schemas.openxmlformats.org/officeDocument/2006/relationships/image" Target="../media/image34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1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4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hyperlink" Target="http://www.stoloto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20104100" cy="11308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Рисунок 23" descr="Рисунок 23"/>
          <p:cNvPicPr>
            <a:picLocks noChangeAspect="1"/>
          </p:cNvPicPr>
          <p:nvPr/>
        </p:nvPicPr>
        <p:blipFill>
          <a:blip r:embed="rId3"/>
          <a:srcRect t="32014" b="32815"/>
          <a:stretch>
            <a:fillRect/>
          </a:stretch>
        </p:blipFill>
        <p:spPr>
          <a:xfrm>
            <a:off x="909841" y="-250085"/>
            <a:ext cx="29840502" cy="6729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Рисунок 27" descr="Рисунок 27"/>
          <p:cNvPicPr>
            <a:picLocks noChangeAspect="1"/>
          </p:cNvPicPr>
          <p:nvPr/>
        </p:nvPicPr>
        <p:blipFill>
          <a:blip r:embed="rId4"/>
          <a:srcRect l="23676" t="10957" r="34507" b="18711"/>
          <a:stretch>
            <a:fillRect/>
          </a:stretch>
        </p:blipFill>
        <p:spPr>
          <a:xfrm>
            <a:off x="-1725040" y="7991808"/>
            <a:ext cx="5272187" cy="5685691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TextBox 5"/>
          <p:cNvSpPr txBox="1"/>
          <p:nvPr/>
        </p:nvSpPr>
        <p:spPr>
          <a:xfrm>
            <a:off x="5637702" y="6369280"/>
            <a:ext cx="8828697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35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rPr dirty="0"/>
              <a:t>Крупнейший распространитель</a:t>
            </a:r>
          </a:p>
          <a:p>
            <a:pPr algn="ctr">
              <a:defRPr sz="35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rPr dirty="0"/>
              <a:t>всероссийских государственных лотерей </a:t>
            </a:r>
          </a:p>
        </p:txBody>
      </p:sp>
      <p:pic>
        <p:nvPicPr>
          <p:cNvPr id="73" name="Рисунок 26" descr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623" y="4251974"/>
            <a:ext cx="7498854" cy="1649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Рисунок 29" descr="Рисунок 29"/>
          <p:cNvPicPr>
            <a:picLocks noChangeAspect="1"/>
          </p:cNvPicPr>
          <p:nvPr/>
        </p:nvPicPr>
        <p:blipFill>
          <a:blip r:embed="rId6"/>
          <a:srcRect l="29370" t="7845" r="39101" b="7111"/>
          <a:stretch>
            <a:fillRect/>
          </a:stretch>
        </p:blipFill>
        <p:spPr>
          <a:xfrm>
            <a:off x="17650423" y="-659461"/>
            <a:ext cx="4973547" cy="7548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Рисунок 30" descr="Рисунок 30"/>
          <p:cNvPicPr>
            <a:picLocks noChangeAspect="1"/>
          </p:cNvPicPr>
          <p:nvPr/>
        </p:nvPicPr>
        <p:blipFill>
          <a:blip r:embed="rId7"/>
          <a:srcRect l="37291" t="28261" r="37701" b="30338"/>
          <a:stretch>
            <a:fillRect/>
          </a:stretch>
        </p:blipFill>
        <p:spPr>
          <a:xfrm>
            <a:off x="281040" y="4578135"/>
            <a:ext cx="1731214" cy="183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Рисунок 28" descr="Рисунок 28"/>
          <p:cNvPicPr>
            <a:picLocks noChangeAspect="1"/>
          </p:cNvPicPr>
          <p:nvPr/>
        </p:nvPicPr>
        <p:blipFill>
          <a:blip r:embed="rId8"/>
          <a:srcRect l="47332" t="15948" r="21017" b="20043"/>
          <a:stretch>
            <a:fillRect/>
          </a:stretch>
        </p:blipFill>
        <p:spPr>
          <a:xfrm>
            <a:off x="15423621" y="47515"/>
            <a:ext cx="4533441" cy="5158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Рисунок 31" descr="Рисунок 31"/>
          <p:cNvPicPr>
            <a:picLocks noChangeAspect="1"/>
          </p:cNvPicPr>
          <p:nvPr/>
        </p:nvPicPr>
        <p:blipFill>
          <a:blip r:embed="rId9"/>
          <a:srcRect l="21932" t="23918" r="49061" b="35641"/>
          <a:stretch>
            <a:fillRect/>
          </a:stretch>
        </p:blipFill>
        <p:spPr>
          <a:xfrm>
            <a:off x="13663864" y="-215488"/>
            <a:ext cx="1917916" cy="1714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Рисунок 32" descr="Рисунок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58244" y="6333235"/>
            <a:ext cx="4084826" cy="35576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9"/>
            <a:ext cx="20104101" cy="11308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Монтажная область 3@3x.png" descr="Монтажная область 3@3x.png"/>
          <p:cNvPicPr>
            <a:picLocks noChangeAspect="1"/>
          </p:cNvPicPr>
          <p:nvPr/>
        </p:nvPicPr>
        <p:blipFill>
          <a:blip r:embed="rId3">
            <a:alphaModFix amt="45883"/>
          </a:blip>
          <a:stretch>
            <a:fillRect/>
          </a:stretch>
        </p:blipFill>
        <p:spPr>
          <a:xfrm>
            <a:off x="947527" y="-123196"/>
            <a:ext cx="16821990" cy="10246371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Прямоугольник"/>
          <p:cNvSpPr/>
          <p:nvPr/>
        </p:nvSpPr>
        <p:spPr>
          <a:xfrm>
            <a:off x="18293" y="4287257"/>
            <a:ext cx="20104101" cy="7011850"/>
          </a:xfrm>
          <a:prstGeom prst="rect">
            <a:avLst/>
          </a:prstGeom>
          <a:gradFill>
            <a:gsLst>
              <a:gs pos="0">
                <a:srgbClr val="020C29">
                  <a:alpha val="91569"/>
                </a:srgbClr>
              </a:gs>
              <a:gs pos="100000">
                <a:srgbClr val="030F30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endParaRPr dirty="0"/>
          </a:p>
        </p:txBody>
      </p:sp>
      <p:sp>
        <p:nvSpPr>
          <p:cNvPr id="90" name="TextBox 5"/>
          <p:cNvSpPr txBox="1"/>
          <p:nvPr/>
        </p:nvSpPr>
        <p:spPr>
          <a:xfrm>
            <a:off x="635000" y="758120"/>
            <a:ext cx="12903530" cy="1717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80000"/>
              </a:lnSpc>
              <a:defRPr sz="6600" b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rPr dirty="0"/>
              <a:t>Сегодня все лотереи </a:t>
            </a:r>
            <a:br>
              <a:rPr dirty="0"/>
            </a:br>
            <a:r>
              <a:rPr dirty="0"/>
              <a:t>в России — государственные </a:t>
            </a:r>
          </a:p>
        </p:txBody>
      </p:sp>
      <p:pic>
        <p:nvPicPr>
          <p:cNvPr id="91" name="Рисунок 31" descr="Рисунок 31"/>
          <p:cNvPicPr>
            <a:picLocks noChangeAspect="1"/>
          </p:cNvPicPr>
          <p:nvPr/>
        </p:nvPicPr>
        <p:blipFill>
          <a:blip r:embed="rId4"/>
          <a:srcRect l="21932" t="23918" r="49061" b="35641"/>
          <a:stretch>
            <a:fillRect/>
          </a:stretch>
        </p:blipFill>
        <p:spPr>
          <a:xfrm>
            <a:off x="13297191" y="-272799"/>
            <a:ext cx="2001190" cy="1789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Рисунок 25" descr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703" y="10086009"/>
            <a:ext cx="2654285" cy="748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Рисунок 27" descr="Рисунок 27"/>
          <p:cNvPicPr>
            <a:picLocks noChangeAspect="1"/>
          </p:cNvPicPr>
          <p:nvPr/>
        </p:nvPicPr>
        <p:blipFill>
          <a:blip r:embed="rId6"/>
          <a:srcRect l="23676" t="10957" r="34507" b="18711"/>
          <a:stretch>
            <a:fillRect/>
          </a:stretch>
        </p:blipFill>
        <p:spPr>
          <a:xfrm>
            <a:off x="18237760" y="5637445"/>
            <a:ext cx="3997912" cy="4311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Рисунок 32" descr="Рисунок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42721" y="8475199"/>
            <a:ext cx="3476562" cy="30278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Группа 1"/>
          <p:cNvGrpSpPr/>
          <p:nvPr/>
        </p:nvGrpSpPr>
        <p:grpSpPr>
          <a:xfrm>
            <a:off x="3173282" y="3433064"/>
            <a:ext cx="8346979" cy="6211686"/>
            <a:chOff x="3173282" y="3433064"/>
            <a:chExt cx="8346979" cy="6211686"/>
          </a:xfrm>
        </p:grpSpPr>
        <p:pic>
          <p:nvPicPr>
            <p:cNvPr id="84" name="Изображение" descr="Изображение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12142" y="4738355"/>
              <a:ext cx="2798843" cy="336298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5" name="Минспорт России"/>
            <p:cNvSpPr txBox="1"/>
            <p:nvPr/>
          </p:nvSpPr>
          <p:spPr>
            <a:xfrm>
              <a:off x="3173282" y="8475199"/>
              <a:ext cx="3139640" cy="11695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pPr algn="ctr"/>
              <a:r>
                <a:rPr dirty="0"/>
                <a:t>Мин</a:t>
              </a:r>
              <a:r>
                <a:rPr lang="ru-RU" dirty="0"/>
                <a:t>истерство</a:t>
              </a:r>
            </a:p>
            <a:p>
              <a:pPr algn="ctr"/>
              <a:r>
                <a:rPr dirty="0"/>
                <a:t>спорт</a:t>
              </a:r>
              <a:r>
                <a:rPr lang="ru-RU" dirty="0"/>
                <a:t>а</a:t>
              </a:r>
              <a:r>
                <a:rPr dirty="0"/>
                <a:t> </a:t>
              </a:r>
              <a:r>
                <a:rPr lang="ru-RU" dirty="0"/>
                <a:t>РФ</a:t>
              </a:r>
              <a:endParaRPr dirty="0"/>
            </a:p>
          </p:txBody>
        </p:sp>
        <p:sp>
          <p:nvSpPr>
            <p:cNvPr id="86" name="Минфин России"/>
            <p:cNvSpPr txBox="1"/>
            <p:nvPr/>
          </p:nvSpPr>
          <p:spPr>
            <a:xfrm>
              <a:off x="8457565" y="8475199"/>
              <a:ext cx="3062696" cy="11695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dirty="0"/>
                <a:t>Мин</a:t>
              </a:r>
              <a:r>
                <a:rPr lang="ru-RU" dirty="0"/>
                <a:t>истерство</a:t>
              </a:r>
            </a:p>
            <a:p>
              <a:r>
                <a:rPr lang="ru-RU" dirty="0"/>
                <a:t>ф</a:t>
              </a:r>
              <a:r>
                <a:rPr dirty="0" err="1" smtClean="0"/>
                <a:t>ин</a:t>
              </a:r>
              <a:r>
                <a:rPr lang="ru-RU" dirty="0"/>
                <a:t>ансов РФ</a:t>
              </a:r>
              <a:endParaRPr dirty="0"/>
            </a:p>
          </p:txBody>
        </p:sp>
        <p:pic>
          <p:nvPicPr>
            <p:cNvPr id="88" name="Изображение" descr="Изображение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24373" y="4652050"/>
              <a:ext cx="2655354" cy="323510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Минспорт России"/>
            <p:cNvSpPr txBox="1"/>
            <p:nvPr/>
          </p:nvSpPr>
          <p:spPr>
            <a:xfrm>
              <a:off x="5123459" y="3433064"/>
              <a:ext cx="4928591" cy="6309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lang="ru-RU" dirty="0"/>
                <a:t>Организаторы лотерей</a:t>
              </a:r>
              <a:endParaRPr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3488089" y="3429854"/>
            <a:ext cx="2908117" cy="5676528"/>
            <a:chOff x="13488089" y="3429854"/>
            <a:chExt cx="2908117" cy="5676528"/>
          </a:xfrm>
        </p:grpSpPr>
        <p:sp>
          <p:nvSpPr>
            <p:cNvPr id="87" name="ФНС России"/>
            <p:cNvSpPr txBox="1"/>
            <p:nvPr/>
          </p:nvSpPr>
          <p:spPr>
            <a:xfrm>
              <a:off x="13589533" y="8475440"/>
              <a:ext cx="2705226" cy="6309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dirty="0"/>
                <a:t>ФНС России</a:t>
              </a:r>
            </a:p>
          </p:txBody>
        </p:sp>
        <p:pic>
          <p:nvPicPr>
            <p:cNvPr id="89" name="Изображение" descr="Изображение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488089" y="4903599"/>
              <a:ext cx="2908117" cy="303249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Минспорт России"/>
            <p:cNvSpPr txBox="1"/>
            <p:nvPr/>
          </p:nvSpPr>
          <p:spPr>
            <a:xfrm>
              <a:off x="14063221" y="3429854"/>
              <a:ext cx="1757851" cy="6309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35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lang="ru-RU" dirty="0"/>
                <a:t>Надзор </a:t>
              </a:r>
              <a:endParaRPr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9"/>
            <a:ext cx="20104101" cy="11308558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TextBox 5"/>
          <p:cNvSpPr txBox="1"/>
          <p:nvPr/>
        </p:nvSpPr>
        <p:spPr>
          <a:xfrm>
            <a:off x="607023" y="2184633"/>
            <a:ext cx="11011972" cy="1126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4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dirty="0"/>
              <a:t>Финансирование социально значимых объектов и мероприятий</a:t>
            </a:r>
          </a:p>
        </p:txBody>
      </p:sp>
      <p:pic>
        <p:nvPicPr>
          <p:cNvPr id="103" name="Рисунок 27" descr="Рисунок 27"/>
          <p:cNvPicPr>
            <a:picLocks noChangeAspect="1"/>
          </p:cNvPicPr>
          <p:nvPr/>
        </p:nvPicPr>
        <p:blipFill>
          <a:blip r:embed="rId3"/>
          <a:srcRect l="23676" t="10957" r="34507" b="18711"/>
          <a:stretch>
            <a:fillRect/>
          </a:stretch>
        </p:blipFill>
        <p:spPr>
          <a:xfrm rot="13821877">
            <a:off x="17945158" y="-526387"/>
            <a:ext cx="3382779" cy="3648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Рисунок 30" descr="Рисунок 30"/>
          <p:cNvPicPr>
            <a:picLocks noChangeAspect="1"/>
          </p:cNvPicPr>
          <p:nvPr/>
        </p:nvPicPr>
        <p:blipFill>
          <a:blip r:embed="rId4"/>
          <a:srcRect l="37291" t="28261" r="37701" b="30338"/>
          <a:stretch>
            <a:fillRect/>
          </a:stretch>
        </p:blipFill>
        <p:spPr>
          <a:xfrm>
            <a:off x="15365873" y="14002"/>
            <a:ext cx="1731213" cy="183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Рисунок 32" descr="Рисунок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334576">
            <a:off x="16649478" y="1975634"/>
            <a:ext cx="3159622" cy="2751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Рисунок 31" descr="Рисунок 31"/>
          <p:cNvPicPr>
            <a:picLocks noChangeAspect="1"/>
          </p:cNvPicPr>
          <p:nvPr/>
        </p:nvPicPr>
        <p:blipFill>
          <a:blip r:embed="rId6"/>
          <a:srcRect l="21932" t="23918" r="49061" b="35641"/>
          <a:stretch>
            <a:fillRect/>
          </a:stretch>
        </p:blipFill>
        <p:spPr>
          <a:xfrm rot="4256060">
            <a:off x="9900606" y="-659869"/>
            <a:ext cx="1917916" cy="17146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Группа 1"/>
          <p:cNvGrpSpPr/>
          <p:nvPr/>
        </p:nvGrpSpPr>
        <p:grpSpPr>
          <a:xfrm>
            <a:off x="1251221" y="3962240"/>
            <a:ext cx="4292329" cy="5198525"/>
            <a:chOff x="1251221" y="3962240"/>
            <a:chExt cx="4292329" cy="5198525"/>
          </a:xfrm>
        </p:grpSpPr>
        <p:sp>
          <p:nvSpPr>
            <p:cNvPr id="99" name="TextBox 5"/>
            <p:cNvSpPr txBox="1"/>
            <p:nvPr/>
          </p:nvSpPr>
          <p:spPr>
            <a:xfrm>
              <a:off x="1251222" y="8145102"/>
              <a:ext cx="4292328" cy="10156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algn="ctr">
                <a:defRPr sz="3000" spc="-59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spc="29" dirty="0"/>
                <a:t>Государственные </a:t>
              </a:r>
              <a:r>
                <a:rPr spc="29" dirty="0" err="1"/>
                <a:t>лотереи</a:t>
              </a:r>
              <a:r>
                <a:rPr dirty="0"/>
                <a:t> </a:t>
              </a:r>
              <a:r>
                <a:rPr lang="ru-RU" dirty="0" smtClean="0"/>
                <a:t>от </a:t>
              </a:r>
              <a:r>
                <a:rPr dirty="0" smtClean="0"/>
                <a:t>«</a:t>
              </a:r>
              <a:r>
                <a:rPr spc="269" dirty="0" smtClean="0"/>
                <a:t>Ст</a:t>
              </a:r>
              <a:r>
                <a:rPr spc="0" dirty="0" smtClean="0"/>
                <a:t>олото</a:t>
              </a:r>
              <a:r>
                <a:rPr dirty="0"/>
                <a:t>»</a:t>
              </a:r>
            </a:p>
          </p:txBody>
        </p:sp>
        <p:pic>
          <p:nvPicPr>
            <p:cNvPr id="107" name="Изображение" descr="Изображение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1221" y="3962240"/>
              <a:ext cx="3947075" cy="3947075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" name="Группа 4"/>
          <p:cNvGrpSpPr/>
          <p:nvPr/>
        </p:nvGrpSpPr>
        <p:grpSpPr>
          <a:xfrm>
            <a:off x="7369149" y="6023928"/>
            <a:ext cx="6827994" cy="1731170"/>
            <a:chOff x="7369149" y="6023928"/>
            <a:chExt cx="6827994" cy="1731170"/>
          </a:xfrm>
        </p:grpSpPr>
        <p:sp>
          <p:nvSpPr>
            <p:cNvPr id="101" name="TextBox 5"/>
            <p:cNvSpPr txBox="1"/>
            <p:nvPr/>
          </p:nvSpPr>
          <p:spPr>
            <a:xfrm>
              <a:off x="9274964" y="6618813"/>
              <a:ext cx="492217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 algn="ctr">
                <a:defRPr sz="30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dirty="0"/>
                <a:t>Спорт высших достижений</a:t>
              </a:r>
            </a:p>
          </p:txBody>
        </p:sp>
        <p:pic>
          <p:nvPicPr>
            <p:cNvPr id="109" name="Изображение" descr="Изображение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69149" y="6023928"/>
              <a:ext cx="1731170" cy="173117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1" name="gold-medal2.png" descr="gold-medal2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94202" y="6292613"/>
              <a:ext cx="1193801" cy="119380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4" name="Группа 3"/>
          <p:cNvGrpSpPr/>
          <p:nvPr/>
        </p:nvGrpSpPr>
        <p:grpSpPr>
          <a:xfrm>
            <a:off x="7369149" y="4105610"/>
            <a:ext cx="7226666" cy="1731170"/>
            <a:chOff x="7369149" y="4105610"/>
            <a:chExt cx="7226666" cy="1731170"/>
          </a:xfrm>
        </p:grpSpPr>
        <p:sp>
          <p:nvSpPr>
            <p:cNvPr id="100" name="TextBox 5"/>
            <p:cNvSpPr txBox="1"/>
            <p:nvPr/>
          </p:nvSpPr>
          <p:spPr>
            <a:xfrm>
              <a:off x="9288915" y="4700495"/>
              <a:ext cx="5306900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 algn="ctr">
                <a:defRPr sz="30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dirty="0"/>
                <a:t>Физическая культура и спорт</a:t>
              </a:r>
            </a:p>
          </p:txBody>
        </p:sp>
        <p:pic>
          <p:nvPicPr>
            <p:cNvPr id="108" name="Изображение" descr="Изображение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69149" y="4105610"/>
              <a:ext cx="1731170" cy="173117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2" name="dumbbell2.png" descr="dumbbell2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37833" y="4374294"/>
              <a:ext cx="1193801" cy="119380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6" name="Группа 5"/>
          <p:cNvGrpSpPr/>
          <p:nvPr/>
        </p:nvGrpSpPr>
        <p:grpSpPr>
          <a:xfrm>
            <a:off x="7369149" y="7942246"/>
            <a:ext cx="9426199" cy="1731170"/>
            <a:chOff x="7369149" y="7942246"/>
            <a:chExt cx="9426199" cy="1731170"/>
          </a:xfrm>
        </p:grpSpPr>
        <p:sp>
          <p:nvSpPr>
            <p:cNvPr id="102" name="TextBox 5"/>
            <p:cNvSpPr txBox="1"/>
            <p:nvPr/>
          </p:nvSpPr>
          <p:spPr>
            <a:xfrm>
              <a:off x="9199360" y="8537131"/>
              <a:ext cx="7595988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 algn="ctr">
                <a:defRPr sz="30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dirty="0"/>
                <a:t>Система подготовки спортивного резерва</a:t>
              </a:r>
            </a:p>
          </p:txBody>
        </p:sp>
        <p:pic>
          <p:nvPicPr>
            <p:cNvPr id="110" name="Изображение" descr="Изображение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69149" y="7942246"/>
              <a:ext cx="1731170" cy="173117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3" name="trophy2.png" descr="trophy2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17406" y="8333539"/>
              <a:ext cx="1071193" cy="107119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0" name="TextBox 5"/>
          <p:cNvSpPr txBox="1"/>
          <p:nvPr/>
        </p:nvSpPr>
        <p:spPr>
          <a:xfrm>
            <a:off x="635000" y="758120"/>
            <a:ext cx="6962802" cy="904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80000"/>
              </a:lnSpc>
              <a:defRPr sz="6600" b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rPr lang="ru-RU" dirty="0"/>
              <a:t>Миссия лотерей</a:t>
            </a:r>
            <a:endParaRPr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9"/>
            <a:ext cx="20104101" cy="113085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Группа 1"/>
          <p:cNvGrpSpPr/>
          <p:nvPr/>
        </p:nvGrpSpPr>
        <p:grpSpPr>
          <a:xfrm>
            <a:off x="10920529" y="3559236"/>
            <a:ext cx="7811222" cy="1924521"/>
            <a:chOff x="10920529" y="3559236"/>
            <a:chExt cx="7811222" cy="1924521"/>
          </a:xfrm>
        </p:grpSpPr>
        <p:sp>
          <p:nvSpPr>
            <p:cNvPr id="116" name="Общий объем отчислений"/>
            <p:cNvSpPr txBox="1"/>
            <p:nvPr/>
          </p:nvSpPr>
          <p:spPr>
            <a:xfrm>
              <a:off x="11139435" y="3559236"/>
              <a:ext cx="7373409" cy="15291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lnSpc>
                  <a:spcPct val="70000"/>
                </a:lnSpc>
                <a:defRPr sz="6600" b="1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dirty="0"/>
                <a:t>Общий </a:t>
              </a:r>
              <a:r>
                <a:rPr dirty="0" err="1"/>
                <a:t>объем</a:t>
              </a:r>
              <a:r>
                <a:rPr dirty="0"/>
                <a:t> </a:t>
              </a:r>
              <a:r>
                <a:rPr dirty="0" err="1"/>
                <a:t>отчислений</a:t>
              </a:r>
              <a:endParaRPr dirty="0"/>
            </a:p>
          </p:txBody>
        </p:sp>
        <p:sp>
          <p:nvSpPr>
            <p:cNvPr id="117" name="и сборов в бюджеты разных уровней"/>
            <p:cNvSpPr txBox="1"/>
            <p:nvPr/>
          </p:nvSpPr>
          <p:spPr>
            <a:xfrm>
              <a:off x="10920529" y="4960537"/>
              <a:ext cx="7811222" cy="5232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dirty="0"/>
                <a:t>и </a:t>
              </a:r>
              <a:r>
                <a:rPr dirty="0" err="1"/>
                <a:t>сборов</a:t>
              </a:r>
              <a:r>
                <a:rPr dirty="0"/>
                <a:t> в </a:t>
              </a:r>
              <a:r>
                <a:rPr dirty="0" err="1"/>
                <a:t>бюджеты</a:t>
              </a:r>
              <a:r>
                <a:rPr dirty="0"/>
                <a:t> </a:t>
              </a:r>
              <a:r>
                <a:rPr lang="ru-RU" dirty="0" smtClean="0"/>
                <a:t>РФ </a:t>
              </a:r>
              <a:r>
                <a:rPr dirty="0" err="1" smtClean="0"/>
                <a:t>разных</a:t>
              </a:r>
              <a:r>
                <a:rPr dirty="0" smtClean="0"/>
                <a:t> </a:t>
              </a:r>
              <a:r>
                <a:rPr dirty="0" err="1"/>
                <a:t>уровней</a:t>
              </a:r>
              <a:endParaRPr dirty="0"/>
            </a:p>
          </p:txBody>
        </p:sp>
      </p:grpSp>
      <p:sp>
        <p:nvSpPr>
          <p:cNvPr id="118" name="Российской Федерации от лотерейной деятельности на конец 2021 г. превысил"/>
          <p:cNvSpPr txBox="1"/>
          <p:nvPr/>
        </p:nvSpPr>
        <p:spPr>
          <a:xfrm>
            <a:off x="11657239" y="6022131"/>
            <a:ext cx="6855605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dirty="0" err="1" smtClean="0"/>
              <a:t>от</a:t>
            </a:r>
            <a:r>
              <a:rPr dirty="0" smtClean="0"/>
              <a:t> </a:t>
            </a:r>
            <a:r>
              <a:rPr dirty="0"/>
              <a:t>лотерейной деятельности на конец 2021 г. </a:t>
            </a:r>
          </a:p>
        </p:txBody>
      </p:sp>
      <p:sp>
        <p:nvSpPr>
          <p:cNvPr id="119" name="37 млрд ₽"/>
          <p:cNvSpPr txBox="1"/>
          <p:nvPr/>
        </p:nvSpPr>
        <p:spPr>
          <a:xfrm>
            <a:off x="11535516" y="7693086"/>
            <a:ext cx="6983641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9900" b="1">
                <a:solidFill>
                  <a:srgbClr val="F3C04E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dirty="0" smtClean="0"/>
              <a:t>&gt;</a:t>
            </a:r>
            <a:r>
              <a:rPr dirty="0" smtClean="0"/>
              <a:t>37 </a:t>
            </a:r>
            <a:r>
              <a:rPr dirty="0"/>
              <a:t>млрд ₽</a:t>
            </a:r>
          </a:p>
        </p:txBody>
      </p:sp>
      <p:sp>
        <p:nvSpPr>
          <p:cNvPr id="120" name="Объем целевых отчислений"/>
          <p:cNvSpPr txBox="1"/>
          <p:nvPr/>
        </p:nvSpPr>
        <p:spPr>
          <a:xfrm>
            <a:off x="1423012" y="3559236"/>
            <a:ext cx="7551015" cy="1529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70000"/>
              </a:lnSpc>
              <a:defRPr sz="6600" b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dirty="0"/>
              <a:t>Объем целевых отчислений</a:t>
            </a:r>
          </a:p>
        </p:txBody>
      </p:sp>
      <p:sp>
        <p:nvSpPr>
          <p:cNvPr id="121" name="от лотерейной деятельности в бюджет Российской Федерации на конец 2021 г. составил"/>
          <p:cNvSpPr txBox="1"/>
          <p:nvPr/>
        </p:nvSpPr>
        <p:spPr>
          <a:xfrm>
            <a:off x="2539020" y="5991000"/>
            <a:ext cx="531900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dirty="0"/>
              <a:t>от лотерейной </a:t>
            </a:r>
            <a:r>
              <a:rPr dirty="0" err="1"/>
              <a:t>деятельности</a:t>
            </a:r>
            <a:r>
              <a:rPr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dirty="0" smtClean="0"/>
              <a:t>в </a:t>
            </a:r>
            <a:r>
              <a:rPr dirty="0" err="1"/>
              <a:t>бюджет</a:t>
            </a:r>
            <a:r>
              <a:rPr dirty="0"/>
              <a:t> Р</a:t>
            </a:r>
            <a:r>
              <a:rPr lang="ru-RU" dirty="0"/>
              <a:t>Ф </a:t>
            </a:r>
            <a:r>
              <a:rPr dirty="0" err="1"/>
              <a:t>на</a:t>
            </a:r>
            <a:r>
              <a:rPr dirty="0"/>
              <a:t> конец 2021 г. </a:t>
            </a:r>
          </a:p>
        </p:txBody>
      </p:sp>
      <p:sp>
        <p:nvSpPr>
          <p:cNvPr id="122" name="&gt;17,5 млрд ₽"/>
          <p:cNvSpPr txBox="1"/>
          <p:nvPr/>
        </p:nvSpPr>
        <p:spPr>
          <a:xfrm>
            <a:off x="1177709" y="7693086"/>
            <a:ext cx="8041623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9900" b="1">
                <a:solidFill>
                  <a:srgbClr val="F3C04E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dirty="0"/>
              <a:t>&gt;17,5 млрд ₽</a:t>
            </a:r>
          </a:p>
        </p:txBody>
      </p:sp>
      <p:pic>
        <p:nvPicPr>
          <p:cNvPr id="123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9115" y="1453004"/>
            <a:ext cx="2019032" cy="210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5154">
            <a:off x="16287753" y="-528490"/>
            <a:ext cx="2167677" cy="2244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381115">
            <a:off x="15464189" y="973128"/>
            <a:ext cx="1474249" cy="782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702" y="117322"/>
            <a:ext cx="3880894" cy="1546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Изображение" descr="Изображе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304" y="1923630"/>
            <a:ext cx="1134598" cy="1163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Рисунок 31" descr="Рисунок 31"/>
          <p:cNvPicPr>
            <a:picLocks noChangeAspect="1"/>
          </p:cNvPicPr>
          <p:nvPr/>
        </p:nvPicPr>
        <p:blipFill>
          <a:blip r:embed="rId8"/>
          <a:srcRect l="21932" t="23918" r="49061" b="35641"/>
          <a:stretch>
            <a:fillRect/>
          </a:stretch>
        </p:blipFill>
        <p:spPr>
          <a:xfrm>
            <a:off x="14068287" y="-695209"/>
            <a:ext cx="1917916" cy="1714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Рисунок 31" descr="Рисунок 31"/>
          <p:cNvPicPr>
            <a:picLocks noChangeAspect="1"/>
          </p:cNvPicPr>
          <p:nvPr/>
        </p:nvPicPr>
        <p:blipFill>
          <a:blip r:embed="rId8"/>
          <a:srcRect l="21932" t="23918" r="49061" b="35641"/>
          <a:stretch>
            <a:fillRect/>
          </a:stretch>
        </p:blipFill>
        <p:spPr>
          <a:xfrm>
            <a:off x="-82643" y="507258"/>
            <a:ext cx="1917916" cy="1714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Изображение" descr="Изображение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4317709">
            <a:off x="1331967" y="166975"/>
            <a:ext cx="1436461" cy="2054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694" y="499392"/>
            <a:ext cx="1474250" cy="78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3352" y="202132"/>
            <a:ext cx="1474249" cy="78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87926">
            <a:off x="4835069" y="-702885"/>
            <a:ext cx="1970936" cy="2040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Рисунок 32" descr="Рисунок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8745415">
            <a:off x="8320212" y="1185459"/>
            <a:ext cx="2073166" cy="1805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9"/>
            <a:ext cx="20104100" cy="11308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Рисунок 32" descr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745415">
            <a:off x="16839373" y="-286046"/>
            <a:ext cx="4538643" cy="395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Рисунок 29" descr="Рисунок 29"/>
          <p:cNvPicPr>
            <a:picLocks noChangeAspect="1"/>
          </p:cNvPicPr>
          <p:nvPr/>
        </p:nvPicPr>
        <p:blipFill>
          <a:blip r:embed="rId4"/>
          <a:srcRect l="29370" t="7845" r="39101" b="7111"/>
          <a:stretch>
            <a:fillRect/>
          </a:stretch>
        </p:blipFill>
        <p:spPr>
          <a:xfrm>
            <a:off x="-35036" y="7409525"/>
            <a:ext cx="3415496" cy="5183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Рисунок 28" descr="Рисунок 28"/>
          <p:cNvPicPr>
            <a:picLocks noChangeAspect="1"/>
          </p:cNvPicPr>
          <p:nvPr/>
        </p:nvPicPr>
        <p:blipFill>
          <a:blip r:embed="rId5"/>
          <a:srcRect l="47332" t="15948" r="21017" b="20042"/>
          <a:stretch>
            <a:fillRect/>
          </a:stretch>
        </p:blipFill>
        <p:spPr>
          <a:xfrm>
            <a:off x="-1286679" y="6026733"/>
            <a:ext cx="3863253" cy="4396116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Чуть более 50% лотерей продаются онлайн"/>
          <p:cNvSpPr txBox="1"/>
          <p:nvPr/>
        </p:nvSpPr>
        <p:spPr>
          <a:xfrm>
            <a:off x="3398157" y="1025883"/>
            <a:ext cx="13307786" cy="224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70000"/>
              </a:lnSpc>
              <a:defRPr sz="6600" b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dirty="0" err="1" smtClean="0"/>
              <a:t>Чуть</a:t>
            </a:r>
            <a:r>
              <a:rPr dirty="0" smtClean="0"/>
              <a:t> </a:t>
            </a:r>
            <a:r>
              <a:rPr dirty="0" err="1" smtClean="0"/>
              <a:t>более</a:t>
            </a:r>
            <a:r>
              <a:rPr dirty="0" smtClean="0"/>
              <a:t> 50% </a:t>
            </a:r>
            <a:endParaRPr lang="ru-RU" dirty="0" smtClean="0"/>
          </a:p>
          <a:p>
            <a:r>
              <a:rPr lang="ru-RU" dirty="0" smtClean="0"/>
              <a:t>лотерейных билетов</a:t>
            </a:r>
            <a:r>
              <a:rPr dirty="0" smtClean="0"/>
              <a:t> </a:t>
            </a:r>
            <a:r>
              <a:rPr dirty="0"/>
              <a:t>продаются онлайн</a:t>
            </a:r>
          </a:p>
        </p:txBody>
      </p:sp>
      <p:grpSp>
        <p:nvGrpSpPr>
          <p:cNvPr id="158" name="Сгруппировать"/>
          <p:cNvGrpSpPr/>
          <p:nvPr/>
        </p:nvGrpSpPr>
        <p:grpSpPr>
          <a:xfrm>
            <a:off x="4561366" y="4062534"/>
            <a:ext cx="11274572" cy="5573197"/>
            <a:chOff x="-1" y="0"/>
            <a:chExt cx="11274570" cy="5573196"/>
          </a:xfrm>
        </p:grpSpPr>
        <p:grpSp>
          <p:nvGrpSpPr>
            <p:cNvPr id="153" name="Сгруппировать"/>
            <p:cNvGrpSpPr/>
            <p:nvPr/>
          </p:nvGrpSpPr>
          <p:grpSpPr>
            <a:xfrm>
              <a:off x="-1" y="0"/>
              <a:ext cx="11274570" cy="5573196"/>
              <a:chOff x="0" y="0"/>
              <a:chExt cx="11274568" cy="5573195"/>
            </a:xfrm>
          </p:grpSpPr>
          <p:pic>
            <p:nvPicPr>
              <p:cNvPr id="151" name="Изображение" descr="Изображение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03761" y="0"/>
                <a:ext cx="5270808" cy="55731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2" name="Изображение" descr="Изображение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299147"/>
                <a:ext cx="4660643" cy="46721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4" name="Квартал 1"/>
            <p:cNvSpPr txBox="1"/>
            <p:nvPr/>
          </p:nvSpPr>
          <p:spPr>
            <a:xfrm>
              <a:off x="1418384" y="3160357"/>
              <a:ext cx="1818300" cy="555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 defTabSz="457200">
                <a:defRPr sz="27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lang="ru-RU" dirty="0" smtClean="0"/>
                <a:t>офлайн</a:t>
              </a:r>
              <a:endParaRPr dirty="0"/>
            </a:p>
          </p:txBody>
        </p:sp>
        <p:sp>
          <p:nvSpPr>
            <p:cNvPr id="155" name="48%"/>
            <p:cNvSpPr txBox="1"/>
            <p:nvPr/>
          </p:nvSpPr>
          <p:spPr>
            <a:xfrm>
              <a:off x="976035" y="1814041"/>
              <a:ext cx="2702998" cy="14464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9400" b="1">
                  <a:solidFill>
                    <a:srgbClr val="F3C04E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dirty="0"/>
                <a:t>48%</a:t>
              </a:r>
            </a:p>
          </p:txBody>
        </p:sp>
        <p:sp>
          <p:nvSpPr>
            <p:cNvPr id="156" name="52%"/>
            <p:cNvSpPr txBox="1"/>
            <p:nvPr/>
          </p:nvSpPr>
          <p:spPr>
            <a:xfrm>
              <a:off x="7051202" y="1814041"/>
              <a:ext cx="2706378" cy="14464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9400" b="1">
                  <a:solidFill>
                    <a:srgbClr val="F3C04E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dirty="0"/>
                <a:t>52%</a:t>
              </a:r>
            </a:p>
          </p:txBody>
        </p:sp>
        <p:sp>
          <p:nvSpPr>
            <p:cNvPr id="157" name="Квартал 2"/>
            <p:cNvSpPr txBox="1"/>
            <p:nvPr/>
          </p:nvSpPr>
          <p:spPr>
            <a:xfrm>
              <a:off x="7495241" y="3160357"/>
              <a:ext cx="1818300" cy="555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 defTabSz="457200">
                <a:defRPr sz="27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lang="ru-RU" dirty="0" smtClean="0"/>
                <a:t>онлайн</a:t>
              </a:r>
              <a:endParaRPr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Рисунок 6" descr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104100" cy="113085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Группа 7"/>
          <p:cNvGrpSpPr/>
          <p:nvPr/>
        </p:nvGrpSpPr>
        <p:grpSpPr>
          <a:xfrm>
            <a:off x="2299950" y="976718"/>
            <a:ext cx="7610809" cy="5941982"/>
            <a:chOff x="2503150" y="1471799"/>
            <a:chExt cx="7610809" cy="5941982"/>
          </a:xfrm>
        </p:grpSpPr>
        <p:sp>
          <p:nvSpPr>
            <p:cNvPr id="162" name="&gt;100 000"/>
            <p:cNvSpPr txBox="1"/>
            <p:nvPr/>
          </p:nvSpPr>
          <p:spPr>
            <a:xfrm>
              <a:off x="2503150" y="5315501"/>
              <a:ext cx="7059029" cy="13742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algn="ctr">
                <a:lnSpc>
                  <a:spcPct val="70000"/>
                </a:lnSpc>
                <a:defRPr sz="8900" b="1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sz="11900" b="1" dirty="0">
                  <a:solidFill>
                    <a:srgbClr val="F3C04E"/>
                  </a:solidFill>
                  <a:latin typeface="PT Sans"/>
                  <a:ea typeface="PT Sans"/>
                  <a:cs typeface="PT Sans"/>
                  <a:sym typeface="PT Sans"/>
                </a:rPr>
                <a:t>&gt;100 000</a:t>
              </a:r>
            </a:p>
          </p:txBody>
        </p:sp>
        <p:sp>
          <p:nvSpPr>
            <p:cNvPr id="163" name="точек продаж лотерейных билетов"/>
            <p:cNvSpPr txBox="1"/>
            <p:nvPr/>
          </p:nvSpPr>
          <p:spPr>
            <a:xfrm>
              <a:off x="2503150" y="6690121"/>
              <a:ext cx="7610809" cy="723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lnSpc>
                  <a:spcPct val="70000"/>
                </a:lnSpc>
                <a:defRPr sz="29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dirty="0"/>
                <a:t>точек продаж </a:t>
              </a:r>
              <a:endParaRPr lang="ru-RU" dirty="0"/>
            </a:p>
            <a:p>
              <a:r>
                <a:rPr dirty="0"/>
                <a:t>лотерейных билетов</a:t>
              </a:r>
            </a:p>
          </p:txBody>
        </p:sp>
        <p:pic>
          <p:nvPicPr>
            <p:cNvPr id="166" name="Изображение" descr="Изображение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7909" y="1471799"/>
              <a:ext cx="1686032" cy="2761308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9" name="Группа 8"/>
          <p:cNvGrpSpPr/>
          <p:nvPr/>
        </p:nvGrpSpPr>
        <p:grpSpPr>
          <a:xfrm>
            <a:off x="11438778" y="419211"/>
            <a:ext cx="6140265" cy="6499489"/>
            <a:chOff x="11641978" y="914292"/>
            <a:chExt cx="6140265" cy="6499489"/>
          </a:xfrm>
        </p:grpSpPr>
        <p:sp>
          <p:nvSpPr>
            <p:cNvPr id="164" name="&gt;45 000"/>
            <p:cNvSpPr txBox="1"/>
            <p:nvPr/>
          </p:nvSpPr>
          <p:spPr>
            <a:xfrm>
              <a:off x="11641978" y="5315501"/>
              <a:ext cx="6140265" cy="13742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algn="ctr">
                <a:lnSpc>
                  <a:spcPct val="70000"/>
                </a:lnSpc>
                <a:defRPr sz="8900" b="1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sz="11900" b="1" dirty="0">
                  <a:solidFill>
                    <a:srgbClr val="F3C04E"/>
                  </a:solidFill>
                  <a:latin typeface="PT Sans"/>
                  <a:ea typeface="PT Sans"/>
                  <a:cs typeface="PT Sans"/>
                </a:rPr>
                <a:t>&gt;45 000</a:t>
              </a:r>
            </a:p>
          </p:txBody>
        </p:sp>
        <p:sp>
          <p:nvSpPr>
            <p:cNvPr id="165" name="точек получения выигрышей"/>
            <p:cNvSpPr txBox="1"/>
            <p:nvPr/>
          </p:nvSpPr>
          <p:spPr>
            <a:xfrm>
              <a:off x="11823792" y="6690121"/>
              <a:ext cx="5729464" cy="72366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ctr">
                <a:lnSpc>
                  <a:spcPct val="70000"/>
                </a:lnSpc>
                <a:defRPr sz="29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dirty="0"/>
                <a:t>точек </a:t>
              </a:r>
              <a:endParaRPr lang="ru-RU" dirty="0"/>
            </a:p>
            <a:p>
              <a:r>
                <a:rPr dirty="0"/>
                <a:t>получения выигрышей</a:t>
              </a:r>
            </a:p>
          </p:txBody>
        </p:sp>
        <p:grpSp>
          <p:nvGrpSpPr>
            <p:cNvPr id="172" name="Сгруппировать"/>
            <p:cNvGrpSpPr/>
            <p:nvPr/>
          </p:nvGrpSpPr>
          <p:grpSpPr>
            <a:xfrm>
              <a:off x="13696416" y="914292"/>
              <a:ext cx="1964730" cy="3493645"/>
              <a:chOff x="469361" y="145771"/>
              <a:chExt cx="1964729" cy="3493644"/>
            </a:xfrm>
          </p:grpSpPr>
          <p:pic>
            <p:nvPicPr>
              <p:cNvPr id="167" name="shutterstock_1522549859.jpg" descr="shutterstock_1522549859.jpg"/>
              <p:cNvPicPr>
                <a:picLocks noChangeAspect="1"/>
              </p:cNvPicPr>
              <p:nvPr/>
            </p:nvPicPr>
            <p:blipFill>
              <a:blip r:embed="rId5"/>
              <a:srcRect l="20902" t="22027" r="23165" b="14096"/>
              <a:stretch>
                <a:fillRect/>
              </a:stretch>
            </p:blipFill>
            <p:spPr>
              <a:xfrm>
                <a:off x="469361" y="1587953"/>
                <a:ext cx="1964729" cy="2051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5" h="21417" extrusionOk="0">
                    <a:moveTo>
                      <a:pt x="10131" y="0"/>
                    </a:moveTo>
                    <a:cubicBezTo>
                      <a:pt x="9977" y="2"/>
                      <a:pt x="9820" y="35"/>
                      <a:pt x="9673" y="99"/>
                    </a:cubicBezTo>
                    <a:cubicBezTo>
                      <a:pt x="9294" y="266"/>
                      <a:pt x="9105" y="582"/>
                      <a:pt x="9107" y="1048"/>
                    </a:cubicBezTo>
                    <a:cubicBezTo>
                      <a:pt x="9109" y="1539"/>
                      <a:pt x="9429" y="1966"/>
                      <a:pt x="9850" y="2047"/>
                    </a:cubicBezTo>
                    <a:cubicBezTo>
                      <a:pt x="9971" y="2070"/>
                      <a:pt x="10085" y="2167"/>
                      <a:pt x="10269" y="2395"/>
                    </a:cubicBezTo>
                    <a:cubicBezTo>
                      <a:pt x="10409" y="2567"/>
                      <a:pt x="10530" y="2743"/>
                      <a:pt x="10533" y="2784"/>
                    </a:cubicBezTo>
                    <a:cubicBezTo>
                      <a:pt x="10541" y="2885"/>
                      <a:pt x="9927" y="3079"/>
                      <a:pt x="9362" y="3157"/>
                    </a:cubicBezTo>
                    <a:cubicBezTo>
                      <a:pt x="8718" y="3246"/>
                      <a:pt x="8675" y="3269"/>
                      <a:pt x="8675" y="3505"/>
                    </a:cubicBezTo>
                    <a:cubicBezTo>
                      <a:pt x="8675" y="3614"/>
                      <a:pt x="8705" y="3729"/>
                      <a:pt x="8740" y="3762"/>
                    </a:cubicBezTo>
                    <a:cubicBezTo>
                      <a:pt x="8822" y="3841"/>
                      <a:pt x="8814" y="3844"/>
                      <a:pt x="7867" y="4006"/>
                    </a:cubicBezTo>
                    <a:cubicBezTo>
                      <a:pt x="5576" y="4398"/>
                      <a:pt x="4744" y="4800"/>
                      <a:pt x="4111" y="5821"/>
                    </a:cubicBezTo>
                    <a:cubicBezTo>
                      <a:pt x="3620" y="6614"/>
                      <a:pt x="3445" y="7241"/>
                      <a:pt x="3411" y="8311"/>
                    </a:cubicBezTo>
                    <a:lnTo>
                      <a:pt x="3385" y="9053"/>
                    </a:lnTo>
                    <a:lnTo>
                      <a:pt x="2935" y="9940"/>
                    </a:lnTo>
                    <a:cubicBezTo>
                      <a:pt x="2686" y="10427"/>
                      <a:pt x="2260" y="11322"/>
                      <a:pt x="1989" y="11929"/>
                    </a:cubicBezTo>
                    <a:cubicBezTo>
                      <a:pt x="1718" y="12535"/>
                      <a:pt x="1302" y="13399"/>
                      <a:pt x="1068" y="13847"/>
                    </a:cubicBezTo>
                    <a:cubicBezTo>
                      <a:pt x="439" y="15051"/>
                      <a:pt x="108" y="16033"/>
                      <a:pt x="14" y="16975"/>
                    </a:cubicBezTo>
                    <a:cubicBezTo>
                      <a:pt x="-98" y="18091"/>
                      <a:pt x="491" y="19276"/>
                      <a:pt x="1557" y="20087"/>
                    </a:cubicBezTo>
                    <a:cubicBezTo>
                      <a:pt x="1617" y="20100"/>
                      <a:pt x="1671" y="20129"/>
                      <a:pt x="1738" y="20178"/>
                    </a:cubicBezTo>
                    <a:cubicBezTo>
                      <a:pt x="1968" y="20346"/>
                      <a:pt x="2614" y="20627"/>
                      <a:pt x="3030" y="20742"/>
                    </a:cubicBezTo>
                    <a:cubicBezTo>
                      <a:pt x="3167" y="20737"/>
                      <a:pt x="3918" y="20915"/>
                      <a:pt x="4629" y="21123"/>
                    </a:cubicBezTo>
                    <a:cubicBezTo>
                      <a:pt x="5542" y="21390"/>
                      <a:pt x="5784" y="21418"/>
                      <a:pt x="7326" y="21417"/>
                    </a:cubicBezTo>
                    <a:cubicBezTo>
                      <a:pt x="8597" y="21416"/>
                      <a:pt x="8868" y="21401"/>
                      <a:pt x="9755" y="21276"/>
                    </a:cubicBezTo>
                    <a:cubicBezTo>
                      <a:pt x="10304" y="21199"/>
                      <a:pt x="10971" y="21111"/>
                      <a:pt x="11238" y="21081"/>
                    </a:cubicBezTo>
                    <a:cubicBezTo>
                      <a:pt x="12583" y="20931"/>
                      <a:pt x="13570" y="20735"/>
                      <a:pt x="14336" y="20464"/>
                    </a:cubicBezTo>
                    <a:cubicBezTo>
                      <a:pt x="14573" y="20380"/>
                      <a:pt x="15124" y="20226"/>
                      <a:pt x="15564" y="20124"/>
                    </a:cubicBezTo>
                    <a:cubicBezTo>
                      <a:pt x="16469" y="19914"/>
                      <a:pt x="17232" y="19685"/>
                      <a:pt x="17733" y="19470"/>
                    </a:cubicBezTo>
                    <a:cubicBezTo>
                      <a:pt x="17900" y="19398"/>
                      <a:pt x="18009" y="19362"/>
                      <a:pt x="18075" y="19358"/>
                    </a:cubicBezTo>
                    <a:cubicBezTo>
                      <a:pt x="18170" y="19313"/>
                      <a:pt x="18245" y="19276"/>
                      <a:pt x="18347" y="19229"/>
                    </a:cubicBezTo>
                    <a:cubicBezTo>
                      <a:pt x="18785" y="19028"/>
                      <a:pt x="19018" y="18923"/>
                      <a:pt x="19177" y="18873"/>
                    </a:cubicBezTo>
                    <a:cubicBezTo>
                      <a:pt x="20618" y="18078"/>
                      <a:pt x="21502" y="16747"/>
                      <a:pt x="21385" y="15525"/>
                    </a:cubicBezTo>
                    <a:cubicBezTo>
                      <a:pt x="21313" y="14770"/>
                      <a:pt x="20938" y="13603"/>
                      <a:pt x="20158" y="11680"/>
                    </a:cubicBezTo>
                    <a:cubicBezTo>
                      <a:pt x="19921" y="11096"/>
                      <a:pt x="19551" y="10166"/>
                      <a:pt x="19332" y="9612"/>
                    </a:cubicBezTo>
                    <a:cubicBezTo>
                      <a:pt x="19114" y="9058"/>
                      <a:pt x="18821" y="8361"/>
                      <a:pt x="18684" y="8063"/>
                    </a:cubicBezTo>
                    <a:lnTo>
                      <a:pt x="18434" y="7520"/>
                    </a:lnTo>
                    <a:lnTo>
                      <a:pt x="18498" y="6956"/>
                    </a:lnTo>
                    <a:cubicBezTo>
                      <a:pt x="18709" y="5119"/>
                      <a:pt x="18107" y="3758"/>
                      <a:pt x="16960" y="3493"/>
                    </a:cubicBezTo>
                    <a:cubicBezTo>
                      <a:pt x="16247" y="3328"/>
                      <a:pt x="15449" y="3251"/>
                      <a:pt x="14587" y="3265"/>
                    </a:cubicBezTo>
                    <a:lnTo>
                      <a:pt x="13675" y="3277"/>
                    </a:lnTo>
                    <a:lnTo>
                      <a:pt x="13610" y="3099"/>
                    </a:lnTo>
                    <a:lnTo>
                      <a:pt x="13550" y="2921"/>
                    </a:lnTo>
                    <a:lnTo>
                      <a:pt x="12746" y="2921"/>
                    </a:lnTo>
                    <a:cubicBezTo>
                      <a:pt x="12183" y="2921"/>
                      <a:pt x="11903" y="2902"/>
                      <a:pt x="11817" y="2854"/>
                    </a:cubicBezTo>
                    <a:cubicBezTo>
                      <a:pt x="11694" y="2787"/>
                      <a:pt x="11696" y="2783"/>
                      <a:pt x="12024" y="2440"/>
                    </a:cubicBezTo>
                    <a:cubicBezTo>
                      <a:pt x="12280" y="2172"/>
                      <a:pt x="12404" y="2086"/>
                      <a:pt x="12582" y="2042"/>
                    </a:cubicBezTo>
                    <a:cubicBezTo>
                      <a:pt x="13075" y="1922"/>
                      <a:pt x="13323" y="1610"/>
                      <a:pt x="13360" y="1060"/>
                    </a:cubicBezTo>
                    <a:cubicBezTo>
                      <a:pt x="13376" y="808"/>
                      <a:pt x="13352" y="707"/>
                      <a:pt x="13247" y="518"/>
                    </a:cubicBezTo>
                    <a:cubicBezTo>
                      <a:pt x="12890" y="-126"/>
                      <a:pt x="11819" y="-182"/>
                      <a:pt x="11402" y="422"/>
                    </a:cubicBezTo>
                    <a:lnTo>
                      <a:pt x="11255" y="638"/>
                    </a:lnTo>
                    <a:lnTo>
                      <a:pt x="11043" y="402"/>
                    </a:lnTo>
                    <a:cubicBezTo>
                      <a:pt x="10806" y="135"/>
                      <a:pt x="10471" y="-5"/>
                      <a:pt x="10131" y="0"/>
                    </a:cubicBezTo>
                    <a:close/>
                    <a:moveTo>
                      <a:pt x="11238" y="1495"/>
                    </a:moveTo>
                    <a:lnTo>
                      <a:pt x="11445" y="1761"/>
                    </a:lnTo>
                    <a:lnTo>
                      <a:pt x="11657" y="2030"/>
                    </a:lnTo>
                    <a:lnTo>
                      <a:pt x="11389" y="2287"/>
                    </a:lnTo>
                    <a:lnTo>
                      <a:pt x="11121" y="2544"/>
                    </a:lnTo>
                    <a:lnTo>
                      <a:pt x="10926" y="2324"/>
                    </a:lnTo>
                    <a:lnTo>
                      <a:pt x="10728" y="2105"/>
                    </a:lnTo>
                    <a:lnTo>
                      <a:pt x="10900" y="1918"/>
                    </a:lnTo>
                    <a:cubicBezTo>
                      <a:pt x="10996" y="1816"/>
                      <a:pt x="11111" y="1677"/>
                      <a:pt x="11155" y="1611"/>
                    </a:cubicBezTo>
                    <a:lnTo>
                      <a:pt x="11238" y="1495"/>
                    </a:lnTo>
                    <a:close/>
                    <a:moveTo>
                      <a:pt x="11125" y="3211"/>
                    </a:moveTo>
                    <a:lnTo>
                      <a:pt x="11367" y="3310"/>
                    </a:lnTo>
                    <a:cubicBezTo>
                      <a:pt x="11510" y="3371"/>
                      <a:pt x="11587" y="3433"/>
                      <a:pt x="11557" y="3459"/>
                    </a:cubicBezTo>
                    <a:cubicBezTo>
                      <a:pt x="11479" y="3531"/>
                      <a:pt x="10639" y="3585"/>
                      <a:pt x="10598" y="3522"/>
                    </a:cubicBezTo>
                    <a:cubicBezTo>
                      <a:pt x="10578" y="3491"/>
                      <a:pt x="10684" y="3412"/>
                      <a:pt x="10844" y="3339"/>
                    </a:cubicBezTo>
                    <a:lnTo>
                      <a:pt x="11125" y="3211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71" name="Сгруппировать"/>
              <p:cNvGrpSpPr/>
              <p:nvPr/>
            </p:nvGrpSpPr>
            <p:grpSpPr>
              <a:xfrm rot="20482396">
                <a:off x="674717" y="145771"/>
                <a:ext cx="1064319" cy="1216758"/>
                <a:chOff x="486170" y="148934"/>
                <a:chExt cx="1064318" cy="1216756"/>
              </a:xfrm>
            </p:grpSpPr>
            <p:pic>
              <p:nvPicPr>
                <p:cNvPr id="168" name="Изображение" descr="Изображение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16768788">
                  <a:off x="754525" y="923419"/>
                  <a:ext cx="436786" cy="44775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69" name="Изображение" descr="Изображение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6369044">
                  <a:off x="372855" y="722198"/>
                  <a:ext cx="483178" cy="25654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70" name="Изображение" descr="Изображение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68822">
                  <a:off x="943687" y="148934"/>
                  <a:ext cx="606801" cy="62204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pic>
        <p:nvPicPr>
          <p:cNvPr id="190" name="Рисунок 31" descr="Рисунок 31"/>
          <p:cNvPicPr>
            <a:picLocks noChangeAspect="1"/>
          </p:cNvPicPr>
          <p:nvPr/>
        </p:nvPicPr>
        <p:blipFill>
          <a:blip r:embed="rId8"/>
          <a:srcRect l="21932" t="23918" r="49061" b="35641"/>
          <a:stretch>
            <a:fillRect/>
          </a:stretch>
        </p:blipFill>
        <p:spPr>
          <a:xfrm rot="4256060">
            <a:off x="18021622" y="253288"/>
            <a:ext cx="1917916" cy="17146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D0C07E2-DB4E-2D42-9B87-995C8902D5E1}"/>
              </a:ext>
            </a:extLst>
          </p:cNvPr>
          <p:cNvGrpSpPr/>
          <p:nvPr/>
        </p:nvGrpSpPr>
        <p:grpSpPr>
          <a:xfrm>
            <a:off x="908330" y="7606549"/>
            <a:ext cx="18212249" cy="3036171"/>
            <a:chOff x="908330" y="7606549"/>
            <a:chExt cx="18212249" cy="3036171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CB471FAB-B994-2641-BF55-6FAFC20B44DF}"/>
                </a:ext>
              </a:extLst>
            </p:cNvPr>
            <p:cNvGrpSpPr/>
            <p:nvPr/>
          </p:nvGrpSpPr>
          <p:grpSpPr>
            <a:xfrm>
              <a:off x="983521" y="8034999"/>
              <a:ext cx="18137058" cy="2607721"/>
              <a:chOff x="983521" y="7319296"/>
              <a:chExt cx="18137058" cy="2607721"/>
            </a:xfrm>
          </p:grpSpPr>
          <p:grpSp>
            <p:nvGrpSpPr>
              <p:cNvPr id="61" name="Сгруппировать">
                <a:extLst>
                  <a:ext uri="{FF2B5EF4-FFF2-40B4-BE49-F238E27FC236}">
                    <a16:creationId xmlns:a16="http://schemas.microsoft.com/office/drawing/2014/main" id="{2DA94670-7F7B-6247-98DD-A43EDE6E01DD}"/>
                  </a:ext>
                </a:extLst>
              </p:cNvPr>
              <p:cNvGrpSpPr/>
              <p:nvPr/>
            </p:nvGrpSpPr>
            <p:grpSpPr>
              <a:xfrm>
                <a:off x="983521" y="7707337"/>
                <a:ext cx="18137058" cy="817989"/>
                <a:chOff x="0" y="0"/>
                <a:chExt cx="18137057" cy="817988"/>
              </a:xfrm>
            </p:grpSpPr>
            <p:sp>
              <p:nvSpPr>
                <p:cNvPr id="81" name="Сквиркл">
                  <a:extLst>
                    <a:ext uri="{FF2B5EF4-FFF2-40B4-BE49-F238E27FC236}">
                      <a16:creationId xmlns:a16="http://schemas.microsoft.com/office/drawing/2014/main" id="{C5281D9B-76E1-E340-9276-2122E27F38B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77167" cy="817989"/>
                </a:xfrm>
                <a:prstGeom prst="roundRect">
                  <a:avLst>
                    <a:gd name="adj" fmla="val 1718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8369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2" name="Сквиркл">
                  <a:extLst>
                    <a:ext uri="{FF2B5EF4-FFF2-40B4-BE49-F238E27FC236}">
                      <a16:creationId xmlns:a16="http://schemas.microsoft.com/office/drawing/2014/main" id="{E5786F82-5E0A-C243-A1B2-38C69C5D5FE5}"/>
                    </a:ext>
                  </a:extLst>
                </p:cNvPr>
                <p:cNvSpPr/>
                <p:nvPr/>
              </p:nvSpPr>
              <p:spPr>
                <a:xfrm>
                  <a:off x="3091978" y="0"/>
                  <a:ext cx="2677167" cy="817989"/>
                </a:xfrm>
                <a:prstGeom prst="roundRect">
                  <a:avLst>
                    <a:gd name="adj" fmla="val 1718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8369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3" name="Сквиркл">
                  <a:extLst>
                    <a:ext uri="{FF2B5EF4-FFF2-40B4-BE49-F238E27FC236}">
                      <a16:creationId xmlns:a16="http://schemas.microsoft.com/office/drawing/2014/main" id="{2DF23358-7306-094B-82BB-7806479BFFF8}"/>
                    </a:ext>
                  </a:extLst>
                </p:cNvPr>
                <p:cNvSpPr/>
                <p:nvPr/>
              </p:nvSpPr>
              <p:spPr>
                <a:xfrm>
                  <a:off x="6183956" y="0"/>
                  <a:ext cx="2677167" cy="817989"/>
                </a:xfrm>
                <a:prstGeom prst="roundRect">
                  <a:avLst>
                    <a:gd name="adj" fmla="val 1718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8369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4" name="Сквиркл">
                  <a:extLst>
                    <a:ext uri="{FF2B5EF4-FFF2-40B4-BE49-F238E27FC236}">
                      <a16:creationId xmlns:a16="http://schemas.microsoft.com/office/drawing/2014/main" id="{A42AE222-C3DB-8246-93D7-D10368C2130B}"/>
                    </a:ext>
                  </a:extLst>
                </p:cNvPr>
                <p:cNvSpPr/>
                <p:nvPr/>
              </p:nvSpPr>
              <p:spPr>
                <a:xfrm>
                  <a:off x="9275934" y="0"/>
                  <a:ext cx="2677168" cy="817989"/>
                </a:xfrm>
                <a:prstGeom prst="roundRect">
                  <a:avLst>
                    <a:gd name="adj" fmla="val 1718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8369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5" name="Сквиркл">
                  <a:extLst>
                    <a:ext uri="{FF2B5EF4-FFF2-40B4-BE49-F238E27FC236}">
                      <a16:creationId xmlns:a16="http://schemas.microsoft.com/office/drawing/2014/main" id="{A11D4B5F-51E9-2445-82C7-9D664C7734D3}"/>
                    </a:ext>
                  </a:extLst>
                </p:cNvPr>
                <p:cNvSpPr/>
                <p:nvPr/>
              </p:nvSpPr>
              <p:spPr>
                <a:xfrm>
                  <a:off x="12367912" y="0"/>
                  <a:ext cx="2677168" cy="817989"/>
                </a:xfrm>
                <a:prstGeom prst="roundRect">
                  <a:avLst>
                    <a:gd name="adj" fmla="val 1718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8369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6" name="Сквиркл">
                  <a:extLst>
                    <a:ext uri="{FF2B5EF4-FFF2-40B4-BE49-F238E27FC236}">
                      <a16:creationId xmlns:a16="http://schemas.microsoft.com/office/drawing/2014/main" id="{BD414A01-6C7C-C540-B34D-507E2551DD03}"/>
                    </a:ext>
                  </a:extLst>
                </p:cNvPr>
                <p:cNvSpPr/>
                <p:nvPr/>
              </p:nvSpPr>
              <p:spPr>
                <a:xfrm>
                  <a:off x="15459890" y="0"/>
                  <a:ext cx="2677168" cy="817989"/>
                </a:xfrm>
                <a:prstGeom prst="roundRect">
                  <a:avLst>
                    <a:gd name="adj" fmla="val 1718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8369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2" name="Сгруппировать">
                <a:extLst>
                  <a:ext uri="{FF2B5EF4-FFF2-40B4-BE49-F238E27FC236}">
                    <a16:creationId xmlns:a16="http://schemas.microsoft.com/office/drawing/2014/main" id="{D763E037-A681-A841-935D-F72981857056}"/>
                  </a:ext>
                </a:extLst>
              </p:cNvPr>
              <p:cNvGrpSpPr/>
              <p:nvPr/>
            </p:nvGrpSpPr>
            <p:grpSpPr>
              <a:xfrm>
                <a:off x="983521" y="9059513"/>
                <a:ext cx="18137058" cy="817990"/>
                <a:chOff x="0" y="0"/>
                <a:chExt cx="18137057" cy="817988"/>
              </a:xfrm>
            </p:grpSpPr>
            <p:sp>
              <p:nvSpPr>
                <p:cNvPr id="75" name="Сквиркл">
                  <a:extLst>
                    <a:ext uri="{FF2B5EF4-FFF2-40B4-BE49-F238E27FC236}">
                      <a16:creationId xmlns:a16="http://schemas.microsoft.com/office/drawing/2014/main" id="{2D4C68EC-B86E-464C-9ECD-55EE8B331AC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77167" cy="817989"/>
                </a:xfrm>
                <a:prstGeom prst="roundRect">
                  <a:avLst>
                    <a:gd name="adj" fmla="val 1718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6" name="Сквиркл">
                  <a:extLst>
                    <a:ext uri="{FF2B5EF4-FFF2-40B4-BE49-F238E27FC236}">
                      <a16:creationId xmlns:a16="http://schemas.microsoft.com/office/drawing/2014/main" id="{D80F39BC-FE01-2A42-8DCA-483D54276401}"/>
                    </a:ext>
                  </a:extLst>
                </p:cNvPr>
                <p:cNvSpPr/>
                <p:nvPr/>
              </p:nvSpPr>
              <p:spPr>
                <a:xfrm>
                  <a:off x="3091977" y="0"/>
                  <a:ext cx="2677168" cy="817989"/>
                </a:xfrm>
                <a:prstGeom prst="roundRect">
                  <a:avLst>
                    <a:gd name="adj" fmla="val 1718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7" name="Сквиркл">
                  <a:extLst>
                    <a:ext uri="{FF2B5EF4-FFF2-40B4-BE49-F238E27FC236}">
                      <a16:creationId xmlns:a16="http://schemas.microsoft.com/office/drawing/2014/main" id="{AA22726D-73B4-7E46-8CFC-D57E5A60EBFD}"/>
                    </a:ext>
                  </a:extLst>
                </p:cNvPr>
                <p:cNvSpPr/>
                <p:nvPr/>
              </p:nvSpPr>
              <p:spPr>
                <a:xfrm>
                  <a:off x="6183955" y="0"/>
                  <a:ext cx="2677168" cy="817989"/>
                </a:xfrm>
                <a:prstGeom prst="roundRect">
                  <a:avLst>
                    <a:gd name="adj" fmla="val 1718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8" name="Сквиркл">
                  <a:extLst>
                    <a:ext uri="{FF2B5EF4-FFF2-40B4-BE49-F238E27FC236}">
                      <a16:creationId xmlns:a16="http://schemas.microsoft.com/office/drawing/2014/main" id="{E9D29D4B-55A5-8F4C-A9FF-29ED6F1A1900}"/>
                    </a:ext>
                  </a:extLst>
                </p:cNvPr>
                <p:cNvSpPr/>
                <p:nvPr/>
              </p:nvSpPr>
              <p:spPr>
                <a:xfrm>
                  <a:off x="9275934" y="0"/>
                  <a:ext cx="2677168" cy="817989"/>
                </a:xfrm>
                <a:prstGeom prst="roundRect">
                  <a:avLst>
                    <a:gd name="adj" fmla="val 1718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9" name="Сквиркл">
                  <a:extLst>
                    <a:ext uri="{FF2B5EF4-FFF2-40B4-BE49-F238E27FC236}">
                      <a16:creationId xmlns:a16="http://schemas.microsoft.com/office/drawing/2014/main" id="{E5782AA1-F295-5542-9517-14CE0968F095}"/>
                    </a:ext>
                  </a:extLst>
                </p:cNvPr>
                <p:cNvSpPr/>
                <p:nvPr/>
              </p:nvSpPr>
              <p:spPr>
                <a:xfrm>
                  <a:off x="12367912" y="0"/>
                  <a:ext cx="2677168" cy="817989"/>
                </a:xfrm>
                <a:prstGeom prst="roundRect">
                  <a:avLst>
                    <a:gd name="adj" fmla="val 1718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0" name="Сквиркл">
                  <a:extLst>
                    <a:ext uri="{FF2B5EF4-FFF2-40B4-BE49-F238E27FC236}">
                      <a16:creationId xmlns:a16="http://schemas.microsoft.com/office/drawing/2014/main" id="{3F9E9EB9-9EF0-DD4E-A0A1-B72E214336BA}"/>
                    </a:ext>
                  </a:extLst>
                </p:cNvPr>
                <p:cNvSpPr/>
                <p:nvPr/>
              </p:nvSpPr>
              <p:spPr>
                <a:xfrm>
                  <a:off x="15459890" y="0"/>
                  <a:ext cx="2677168" cy="817989"/>
                </a:xfrm>
                <a:prstGeom prst="roundRect">
                  <a:avLst>
                    <a:gd name="adj" fmla="val 17187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endParaRPr/>
                </a:p>
              </p:txBody>
            </p:sp>
          </p:grpSp>
          <p:pic>
            <p:nvPicPr>
              <p:cNvPr id="63" name="kisspng-lukoil-logo-oil-refinery-lukoil-5b17770cca6c99.3537534215282644608291.png" descr="kisspng-lukoil-logo-oil-refinery-lukoil-5b17770cca6c99.3537534215282644608291.png">
                <a:extLst>
                  <a:ext uri="{FF2B5EF4-FFF2-40B4-BE49-F238E27FC236}">
                    <a16:creationId xmlns:a16="http://schemas.microsoft.com/office/drawing/2014/main" id="{504FB14B-EAA7-D045-AE07-17618A447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95816" y="7319296"/>
                <a:ext cx="2125427" cy="1594071"/>
              </a:xfrm>
              <a:prstGeom prst="rect">
                <a:avLst/>
              </a:prstGeom>
            </p:spPr>
          </p:pic>
          <p:pic>
            <p:nvPicPr>
              <p:cNvPr id="64" name="Изображение" descr="Изображение">
                <a:extLst>
                  <a:ext uri="{FF2B5EF4-FFF2-40B4-BE49-F238E27FC236}">
                    <a16:creationId xmlns:a16="http://schemas.microsoft.com/office/drawing/2014/main" id="{E58D4309-F19D-4B48-819A-78EAE16DC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33916" y="9268211"/>
                <a:ext cx="2125427" cy="400594"/>
              </a:xfrm>
              <a:prstGeom prst="rect">
                <a:avLst/>
              </a:prstGeom>
            </p:spPr>
          </p:pic>
          <p:pic>
            <p:nvPicPr>
              <p:cNvPr id="65" name="Изображение" descr="Изображение">
                <a:extLst>
                  <a:ext uri="{FF2B5EF4-FFF2-40B4-BE49-F238E27FC236}">
                    <a16:creationId xmlns:a16="http://schemas.microsoft.com/office/drawing/2014/main" id="{B5058807-BB98-7942-922E-C7FE72371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20996" y="7849121"/>
                <a:ext cx="2252046" cy="534422"/>
              </a:xfrm>
              <a:prstGeom prst="rect">
                <a:avLst/>
              </a:prstGeom>
            </p:spPr>
          </p:pic>
          <p:pic>
            <p:nvPicPr>
              <p:cNvPr id="66" name="Изображение" descr="Изображение">
                <a:extLst>
                  <a:ext uri="{FF2B5EF4-FFF2-40B4-BE49-F238E27FC236}">
                    <a16:creationId xmlns:a16="http://schemas.microsoft.com/office/drawing/2014/main" id="{A61CAA7D-A464-1543-8CD5-C044CF7A0E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39444" y="9230111"/>
                <a:ext cx="2240550" cy="491872"/>
              </a:xfrm>
              <a:prstGeom prst="rect">
                <a:avLst/>
              </a:prstGeom>
            </p:spPr>
          </p:pic>
          <p:pic>
            <p:nvPicPr>
              <p:cNvPr id="67" name="Изображение" descr="Изображение">
                <a:extLst>
                  <a:ext uri="{FF2B5EF4-FFF2-40B4-BE49-F238E27FC236}">
                    <a16:creationId xmlns:a16="http://schemas.microsoft.com/office/drawing/2014/main" id="{D0899EBD-EF6C-514C-9D5E-F412864B53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31943" y="7980067"/>
                <a:ext cx="2125427" cy="272529"/>
              </a:xfrm>
              <a:prstGeom prst="rect">
                <a:avLst/>
              </a:prstGeom>
            </p:spPr>
          </p:pic>
          <p:pic>
            <p:nvPicPr>
              <p:cNvPr id="68" name="Изображение" descr="Изображение">
                <a:extLst>
                  <a:ext uri="{FF2B5EF4-FFF2-40B4-BE49-F238E27FC236}">
                    <a16:creationId xmlns:a16="http://schemas.microsoft.com/office/drawing/2014/main" id="{7D287A64-48C3-B64E-85D1-50E329E77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t="32136" b="32136"/>
              <a:stretch>
                <a:fillRect/>
              </a:stretch>
            </p:blipFill>
            <p:spPr>
              <a:xfrm>
                <a:off x="7178618" y="9154976"/>
                <a:ext cx="2631929" cy="626890"/>
              </a:xfrm>
              <a:prstGeom prst="rect">
                <a:avLst/>
              </a:prstGeom>
            </p:spPr>
          </p:pic>
          <p:pic>
            <p:nvPicPr>
              <p:cNvPr id="69" name="Изображение" descr="Изображение">
                <a:extLst>
                  <a:ext uri="{FF2B5EF4-FFF2-40B4-BE49-F238E27FC236}">
                    <a16:creationId xmlns:a16="http://schemas.microsoft.com/office/drawing/2014/main" id="{D5CA1F50-C737-4845-BACA-376C9703EC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756270" y="9268359"/>
                <a:ext cx="1601192" cy="400298"/>
              </a:xfrm>
              <a:prstGeom prst="rect">
                <a:avLst/>
              </a:prstGeom>
            </p:spPr>
          </p:pic>
          <p:pic>
            <p:nvPicPr>
              <p:cNvPr id="70" name="Изображение" descr="Изображение">
                <a:extLst>
                  <a:ext uri="{FF2B5EF4-FFF2-40B4-BE49-F238E27FC236}">
                    <a16:creationId xmlns:a16="http://schemas.microsoft.com/office/drawing/2014/main" id="{E141093E-92D5-5344-BC90-27F626DBB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903888" y="7712977"/>
                <a:ext cx="1305957" cy="675180"/>
              </a:xfrm>
              <a:prstGeom prst="rect">
                <a:avLst/>
              </a:prstGeom>
            </p:spPr>
          </p:pic>
          <p:pic>
            <p:nvPicPr>
              <p:cNvPr id="71" name="Изображение" descr="Изображение">
                <a:extLst>
                  <a:ext uri="{FF2B5EF4-FFF2-40B4-BE49-F238E27FC236}">
                    <a16:creationId xmlns:a16="http://schemas.microsoft.com/office/drawing/2014/main" id="{8C37A3E3-F1A7-D349-832F-2AA792A1A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668070" y="7948357"/>
                <a:ext cx="2118298" cy="335950"/>
              </a:xfrm>
              <a:prstGeom prst="rect">
                <a:avLst/>
              </a:prstGeom>
            </p:spPr>
          </p:pic>
          <p:pic>
            <p:nvPicPr>
              <p:cNvPr id="72" name="Изображение" descr="Изображение">
                <a:extLst>
                  <a:ext uri="{FF2B5EF4-FFF2-40B4-BE49-F238E27FC236}">
                    <a16:creationId xmlns:a16="http://schemas.microsoft.com/office/drawing/2014/main" id="{5652B03F-82BE-6143-93C5-E987F2777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3721301" y="8933799"/>
                <a:ext cx="1986436" cy="993218"/>
              </a:xfrm>
              <a:prstGeom prst="rect">
                <a:avLst/>
              </a:prstGeom>
            </p:spPr>
          </p:pic>
          <p:pic>
            <p:nvPicPr>
              <p:cNvPr id="73" name="Изображение" descr="Изображение">
                <a:extLst>
                  <a:ext uri="{FF2B5EF4-FFF2-40B4-BE49-F238E27FC236}">
                    <a16:creationId xmlns:a16="http://schemas.microsoft.com/office/drawing/2014/main" id="{5529930D-7BB7-F64C-8DD1-57FAD0EF6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 b="21050"/>
              <a:stretch>
                <a:fillRect/>
              </a:stretch>
            </p:blipFill>
            <p:spPr>
              <a:xfrm>
                <a:off x="16871080" y="7859937"/>
                <a:ext cx="1853812" cy="570108"/>
              </a:xfrm>
              <a:prstGeom prst="rect">
                <a:avLst/>
              </a:prstGeom>
            </p:spPr>
          </p:pic>
          <p:pic>
            <p:nvPicPr>
              <p:cNvPr id="74" name="Изображение" descr="Изображение">
                <a:extLst>
                  <a:ext uri="{FF2B5EF4-FFF2-40B4-BE49-F238E27FC236}">
                    <a16:creationId xmlns:a16="http://schemas.microsoft.com/office/drawing/2014/main" id="{CA2DBC7B-BABC-9043-AFC9-85271AFDC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949150" y="9221028"/>
                <a:ext cx="1697664" cy="520358"/>
              </a:xfrm>
              <a:prstGeom prst="rect">
                <a:avLst/>
              </a:prstGeom>
            </p:spPr>
          </p:pic>
        </p:grpSp>
        <p:sp>
          <p:nvSpPr>
            <p:cNvPr id="87" name="TextBox 5">
              <a:extLst>
                <a:ext uri="{FF2B5EF4-FFF2-40B4-BE49-F238E27FC236}">
                  <a16:creationId xmlns:a16="http://schemas.microsoft.com/office/drawing/2014/main" id="{701A5AA3-F4FD-AB44-9ADD-502943DDE9D2}"/>
                </a:ext>
              </a:extLst>
            </p:cNvPr>
            <p:cNvSpPr txBox="1"/>
            <p:nvPr/>
          </p:nvSpPr>
          <p:spPr>
            <a:xfrm>
              <a:off x="908330" y="7606549"/>
              <a:ext cx="6862228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sz="3000" spc="-59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lang="ru-RU" spc="29" dirty="0"/>
                <a:t>Ключевые </a:t>
              </a:r>
              <a:r>
                <a:rPr lang="ru-RU" spc="29" dirty="0" err="1" smtClean="0"/>
                <a:t>партнеры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619429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9"/>
            <a:ext cx="20104100" cy="1130855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При поддержке &quot;СТОЛОТО&quot; создано"/>
          <p:cNvSpPr txBox="1"/>
          <p:nvPr/>
        </p:nvSpPr>
        <p:spPr>
          <a:xfrm>
            <a:off x="2263826" y="989055"/>
            <a:ext cx="15576447" cy="818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70000"/>
              </a:lnSpc>
              <a:defRPr sz="6600" b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rPr dirty="0"/>
              <a:t>При </a:t>
            </a:r>
            <a:r>
              <a:rPr dirty="0" err="1"/>
              <a:t>поддержке</a:t>
            </a:r>
            <a:r>
              <a:rPr dirty="0"/>
              <a:t> </a:t>
            </a:r>
            <a:r>
              <a:rPr lang="ru-RU" dirty="0">
                <a:solidFill>
                  <a:srgbClr val="F7CE54"/>
                </a:solidFill>
              </a:rPr>
              <a:t>«</a:t>
            </a:r>
            <a:r>
              <a:rPr lang="ru-RU" dirty="0" smtClean="0">
                <a:solidFill>
                  <a:srgbClr val="F7CE54"/>
                </a:solidFill>
              </a:rPr>
              <a:t>Столото»</a:t>
            </a:r>
            <a:r>
              <a:rPr dirty="0" smtClean="0">
                <a:solidFill>
                  <a:srgbClr val="F7CE54"/>
                </a:solidFill>
              </a:rPr>
              <a:t> </a:t>
            </a:r>
            <a:r>
              <a:rPr dirty="0"/>
              <a:t>создано</a:t>
            </a:r>
          </a:p>
        </p:txBody>
      </p:sp>
      <p:grpSp>
        <p:nvGrpSpPr>
          <p:cNvPr id="197" name="Сгруппировать"/>
          <p:cNvGrpSpPr/>
          <p:nvPr/>
        </p:nvGrpSpPr>
        <p:grpSpPr>
          <a:xfrm>
            <a:off x="2682944" y="2864959"/>
            <a:ext cx="13528750" cy="3698902"/>
            <a:chOff x="0" y="0"/>
            <a:chExt cx="13528748" cy="3698900"/>
          </a:xfrm>
        </p:grpSpPr>
        <p:pic>
          <p:nvPicPr>
            <p:cNvPr id="194" name="Изображение" descr="Изображение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4009" y="0"/>
              <a:ext cx="11744739" cy="29190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" name="рабочих мест"/>
            <p:cNvSpPr txBox="1"/>
            <p:nvPr/>
          </p:nvSpPr>
          <p:spPr>
            <a:xfrm>
              <a:off x="1699000" y="3056675"/>
              <a:ext cx="4127089" cy="6422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lnSpc>
                  <a:spcPct val="70000"/>
                </a:lnSpc>
                <a:defRPr sz="50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dirty="0"/>
                <a:t>рабочих мест</a:t>
              </a:r>
            </a:p>
          </p:txBody>
        </p:sp>
        <p:pic>
          <p:nvPicPr>
            <p:cNvPr id="196" name="Изображение" descr="Изображение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829006"/>
              <a:ext cx="1393889" cy="1621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8" name="Монтажная область 5@3x.png" descr="Монтажная область 5@3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892" y="7515419"/>
            <a:ext cx="1156467" cy="27947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99" name="Монтажная область 5@3x.png" descr="Монтажная область 5@3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251" y="7515419"/>
            <a:ext cx="1156468" cy="27947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0" name="Монтажная область 5@3x.png" descr="Монтажная область 5@3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611" y="7515419"/>
            <a:ext cx="1156468" cy="27947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1" name="Монтажная область 5@3x.png" descr="Монтажная область 5@3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972" y="7515419"/>
            <a:ext cx="1156468" cy="27947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2" name="Монтажная область 5@3x.png" descr="Монтажная область 5@3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5333" y="7515419"/>
            <a:ext cx="1156467" cy="27947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3" name="Монтажная область 5@3x.png" descr="Монтажная область 5@3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7692" y="7515419"/>
            <a:ext cx="1156468" cy="27947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4" name="Монтажная область 5@3x.png" descr="Монтажная область 5@3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0052" y="7515419"/>
            <a:ext cx="1156468" cy="27947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5" name="Монтажная область 5@3x.png" descr="Монтажная область 5@3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2414" y="7515419"/>
            <a:ext cx="1156467" cy="27947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6" name="Монтажная область 5@3x.png" descr="Монтажная область 5@3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4773" y="7515419"/>
            <a:ext cx="1156468" cy="279479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08" name="Рисунок 31" descr="Рисунок 31"/>
          <p:cNvPicPr>
            <a:picLocks noChangeAspect="1"/>
          </p:cNvPicPr>
          <p:nvPr/>
        </p:nvPicPr>
        <p:blipFill>
          <a:blip r:embed="rId6"/>
          <a:srcRect l="21932" t="23918" r="49061" b="35641"/>
          <a:stretch>
            <a:fillRect/>
          </a:stretch>
        </p:blipFill>
        <p:spPr>
          <a:xfrm>
            <a:off x="-367396" y="953478"/>
            <a:ext cx="1917916" cy="1714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Рисунок 29" descr="Рисунок 29"/>
          <p:cNvPicPr>
            <a:picLocks noChangeAspect="1"/>
          </p:cNvPicPr>
          <p:nvPr/>
        </p:nvPicPr>
        <p:blipFill>
          <a:blip r:embed="rId7"/>
          <a:srcRect l="29370" t="7845" r="39101" b="7111"/>
          <a:stretch>
            <a:fillRect/>
          </a:stretch>
        </p:blipFill>
        <p:spPr>
          <a:xfrm rot="19764558">
            <a:off x="18201030" y="4258836"/>
            <a:ext cx="3476720" cy="5276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Рисунок 32" descr="Рисунок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91814" y="7074582"/>
            <a:ext cx="3476563" cy="30278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9"/>
            <a:ext cx="20104100" cy="11308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3961" y="1885150"/>
            <a:ext cx="6527242" cy="6527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10457">
            <a:off x="17433990" y="-909396"/>
            <a:ext cx="2775028" cy="2872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327735">
            <a:off x="13481999" y="374988"/>
            <a:ext cx="1474249" cy="782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87926">
            <a:off x="5878882" y="-750764"/>
            <a:ext cx="1970936" cy="2040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460099">
            <a:off x="18254205" y="7357889"/>
            <a:ext cx="1134597" cy="1163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Рисунок 32" descr="Рисунок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745415">
            <a:off x="890718" y="240011"/>
            <a:ext cx="3028593" cy="2637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Рисунок 31" descr="Рисунок 31"/>
          <p:cNvPicPr>
            <a:picLocks noChangeAspect="1"/>
          </p:cNvPicPr>
          <p:nvPr/>
        </p:nvPicPr>
        <p:blipFill>
          <a:blip r:embed="rId8"/>
          <a:srcRect l="21932" t="23918" r="49061" b="35641"/>
          <a:stretch>
            <a:fillRect/>
          </a:stretch>
        </p:blipFill>
        <p:spPr>
          <a:xfrm rot="4256060">
            <a:off x="759735" y="8197492"/>
            <a:ext cx="1801892" cy="16108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Группа 1"/>
          <p:cNvGrpSpPr/>
          <p:nvPr/>
        </p:nvGrpSpPr>
        <p:grpSpPr>
          <a:xfrm>
            <a:off x="3804415" y="2452955"/>
            <a:ext cx="9188456" cy="2139886"/>
            <a:chOff x="3804415" y="2452955"/>
            <a:chExt cx="9188456" cy="2139886"/>
          </a:xfrm>
        </p:grpSpPr>
        <p:sp>
          <p:nvSpPr>
            <p:cNvPr id="220" name="1399"/>
            <p:cNvSpPr txBox="1"/>
            <p:nvPr/>
          </p:nvSpPr>
          <p:spPr>
            <a:xfrm>
              <a:off x="3804415" y="2452955"/>
              <a:ext cx="3375282" cy="18620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 algn="ctr">
                <a:defRPr sz="9400" b="1">
                  <a:solidFill>
                    <a:srgbClr val="F3C04E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sz="11500" dirty="0"/>
                <a:t>1399</a:t>
              </a:r>
            </a:p>
          </p:txBody>
        </p:sp>
        <p:sp>
          <p:nvSpPr>
            <p:cNvPr id="223" name="новых лотерейных миллионеров в 2021 г."/>
            <p:cNvSpPr txBox="1"/>
            <p:nvPr/>
          </p:nvSpPr>
          <p:spPr>
            <a:xfrm>
              <a:off x="3891664" y="4112710"/>
              <a:ext cx="9101207" cy="4801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lnSpc>
                  <a:spcPct val="70000"/>
                </a:lnSpc>
                <a:defRPr sz="29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sz="3600" dirty="0"/>
                <a:t>новых лотерейных миллионеров в 2021 г.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781241" y="4879868"/>
            <a:ext cx="5561777" cy="2092129"/>
            <a:chOff x="3781241" y="4879868"/>
            <a:chExt cx="5561777" cy="2092129"/>
          </a:xfrm>
        </p:grpSpPr>
        <p:sp>
          <p:nvSpPr>
            <p:cNvPr id="221" name="&gt;178 млн"/>
            <p:cNvSpPr txBox="1"/>
            <p:nvPr/>
          </p:nvSpPr>
          <p:spPr>
            <a:xfrm>
              <a:off x="3781241" y="4879868"/>
              <a:ext cx="5561777" cy="18620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 algn="ctr">
                <a:defRPr sz="9400" b="1">
                  <a:solidFill>
                    <a:srgbClr val="F3C04E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sz="11500" dirty="0"/>
                <a:t>&gt;178 </a:t>
              </a:r>
              <a:r>
                <a:rPr sz="6000" b="1" dirty="0"/>
                <a:t>млн</a:t>
              </a:r>
              <a:r>
                <a:rPr sz="6000" b="0" dirty="0"/>
                <a:t> </a:t>
              </a:r>
            </a:p>
          </p:txBody>
        </p:sp>
        <p:sp>
          <p:nvSpPr>
            <p:cNvPr id="224" name="количество выигрышных билетов"/>
            <p:cNvSpPr txBox="1"/>
            <p:nvPr/>
          </p:nvSpPr>
          <p:spPr>
            <a:xfrm>
              <a:off x="3891663" y="6491866"/>
              <a:ext cx="4761879" cy="4801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lnSpc>
                  <a:spcPct val="70000"/>
                </a:lnSpc>
                <a:defRPr sz="29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sz="3600" dirty="0" err="1" smtClean="0"/>
                <a:t>выигрышных</a:t>
              </a:r>
              <a:r>
                <a:rPr sz="3600" dirty="0" smtClean="0"/>
                <a:t> </a:t>
              </a:r>
              <a:r>
                <a:rPr sz="3600" dirty="0"/>
                <a:t>билетов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731850" y="7258178"/>
            <a:ext cx="9146475" cy="3082671"/>
            <a:chOff x="3731850" y="7258178"/>
            <a:chExt cx="9146475" cy="3082671"/>
          </a:xfrm>
        </p:grpSpPr>
        <p:sp>
          <p:nvSpPr>
            <p:cNvPr id="222" name="34 млрд рублей"/>
            <p:cNvSpPr txBox="1"/>
            <p:nvPr/>
          </p:nvSpPr>
          <p:spPr>
            <a:xfrm>
              <a:off x="3731850" y="7258178"/>
              <a:ext cx="7135927" cy="18620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 algn="ctr">
                <a:defRPr sz="9400" b="1">
                  <a:solidFill>
                    <a:srgbClr val="F3C04E"/>
                  </a:solidFill>
                  <a:latin typeface="PT Sans"/>
                  <a:ea typeface="PT Sans"/>
                  <a:cs typeface="PT Sans"/>
                  <a:sym typeface="PT Sans"/>
                </a:defRPr>
              </a:pPr>
              <a:r>
                <a:rPr sz="11500" dirty="0"/>
                <a:t>34 </a:t>
              </a:r>
              <a:r>
                <a:rPr sz="6000" b="1" dirty="0"/>
                <a:t>млрд рублей</a:t>
              </a:r>
            </a:p>
          </p:txBody>
        </p:sp>
        <p:sp>
          <p:nvSpPr>
            <p:cNvPr id="225" name="совокупная сумма (разыгранного) призового фонда в гослотереях под брендом «Столото»  в 2021 г."/>
            <p:cNvSpPr txBox="1"/>
            <p:nvPr/>
          </p:nvSpPr>
          <p:spPr>
            <a:xfrm>
              <a:off x="3870063" y="8752722"/>
              <a:ext cx="9008262" cy="15881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lnSpc>
                  <a:spcPct val="90000"/>
                </a:lnSpc>
                <a:defRPr sz="2900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defRPr>
              </a:lvl1pPr>
            </a:lstStyle>
            <a:p>
              <a:r>
                <a:rPr sz="3600" dirty="0"/>
                <a:t>совокупная </a:t>
              </a:r>
              <a:r>
                <a:rPr sz="3600" dirty="0" err="1"/>
                <a:t>сумма</a:t>
              </a:r>
              <a:r>
                <a:rPr sz="3600" dirty="0"/>
                <a:t> </a:t>
              </a:r>
              <a:r>
                <a:rPr sz="3600" dirty="0" err="1" smtClean="0"/>
                <a:t>разыгранного</a:t>
              </a:r>
              <a:r>
                <a:rPr sz="3600" dirty="0" smtClean="0"/>
                <a:t> </a:t>
              </a:r>
              <a:r>
                <a:rPr sz="3600" dirty="0"/>
                <a:t>призового фонда в </a:t>
              </a:r>
              <a:r>
                <a:rPr sz="3600" dirty="0" err="1"/>
                <a:t>гослотереях</a:t>
              </a:r>
              <a:r>
                <a:rPr sz="3600" dirty="0"/>
                <a:t> </a:t>
              </a:r>
              <a:r>
                <a:rPr lang="ru-RU" sz="3600" dirty="0" smtClean="0"/>
                <a:t>             </a:t>
              </a:r>
              <a:r>
                <a:rPr sz="3600" dirty="0" err="1" smtClean="0"/>
                <a:t>под</a:t>
              </a:r>
              <a:r>
                <a:rPr sz="3600" dirty="0" smtClean="0"/>
                <a:t> </a:t>
              </a:r>
              <a:r>
                <a:rPr sz="3600" dirty="0"/>
                <a:t>брендом «Столото</a:t>
              </a:r>
              <a:r>
                <a:rPr sz="3600" dirty="0" smtClean="0"/>
                <a:t>»</a:t>
              </a:r>
              <a:r>
                <a:rPr lang="ru-RU" sz="3600" dirty="0" smtClean="0"/>
                <a:t> </a:t>
              </a:r>
              <a:r>
                <a:rPr sz="3600" dirty="0" smtClean="0"/>
                <a:t>в </a:t>
              </a:r>
              <a:r>
                <a:rPr sz="3600" dirty="0"/>
                <a:t>2021 г.</a:t>
              </a:r>
            </a:p>
          </p:txBody>
        </p:sp>
      </p:grpSp>
      <p:pic>
        <p:nvPicPr>
          <p:cNvPr id="226" name="Изображение" descr="Изображе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93684">
            <a:off x="11693731" y="1974343"/>
            <a:ext cx="1355571" cy="719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Изображение" descr="Изображе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1457" y="966052"/>
            <a:ext cx="1134598" cy="1163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Рисунок 6" descr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9"/>
            <a:ext cx="20104101" cy="11308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Рисунок 27" descr="Рисунок 27"/>
          <p:cNvPicPr>
            <a:picLocks noChangeAspect="1"/>
          </p:cNvPicPr>
          <p:nvPr/>
        </p:nvPicPr>
        <p:blipFill>
          <a:blip r:embed="rId3"/>
          <a:srcRect l="23676" t="10957" r="34507" b="18711"/>
          <a:stretch>
            <a:fillRect/>
          </a:stretch>
        </p:blipFill>
        <p:spPr>
          <a:xfrm>
            <a:off x="-1725040" y="7991808"/>
            <a:ext cx="5272187" cy="5685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Рисунок 29" descr="Рисунок 29"/>
          <p:cNvPicPr>
            <a:picLocks noChangeAspect="1"/>
          </p:cNvPicPr>
          <p:nvPr/>
        </p:nvPicPr>
        <p:blipFill>
          <a:blip r:embed="rId4"/>
          <a:srcRect l="29370" t="7845" r="39101" b="7111"/>
          <a:stretch>
            <a:fillRect/>
          </a:stretch>
        </p:blipFill>
        <p:spPr>
          <a:xfrm>
            <a:off x="17650423" y="-659461"/>
            <a:ext cx="4973547" cy="7548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Рисунок 30" descr="Рисунок 30"/>
          <p:cNvPicPr>
            <a:picLocks noChangeAspect="1"/>
          </p:cNvPicPr>
          <p:nvPr/>
        </p:nvPicPr>
        <p:blipFill>
          <a:blip r:embed="rId5"/>
          <a:srcRect l="37291" t="28261" r="37701" b="30338"/>
          <a:stretch>
            <a:fillRect/>
          </a:stretch>
        </p:blipFill>
        <p:spPr>
          <a:xfrm>
            <a:off x="281040" y="4578135"/>
            <a:ext cx="1731214" cy="183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Рисунок 28" descr="Рисунок 28"/>
          <p:cNvPicPr>
            <a:picLocks noChangeAspect="1"/>
          </p:cNvPicPr>
          <p:nvPr/>
        </p:nvPicPr>
        <p:blipFill>
          <a:blip r:embed="rId6"/>
          <a:srcRect l="47332" t="15948" r="21017" b="20043"/>
          <a:stretch>
            <a:fillRect/>
          </a:stretch>
        </p:blipFill>
        <p:spPr>
          <a:xfrm>
            <a:off x="15423621" y="47515"/>
            <a:ext cx="4533441" cy="5158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Рисунок 31" descr="Рисунок 31"/>
          <p:cNvPicPr>
            <a:picLocks noChangeAspect="1"/>
          </p:cNvPicPr>
          <p:nvPr/>
        </p:nvPicPr>
        <p:blipFill>
          <a:blip r:embed="rId7"/>
          <a:srcRect l="21932" t="23918" r="49061" b="35641"/>
          <a:stretch>
            <a:fillRect/>
          </a:stretch>
        </p:blipFill>
        <p:spPr>
          <a:xfrm>
            <a:off x="13663864" y="-215488"/>
            <a:ext cx="1917916" cy="1714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Рисунок 32" descr="Рисунок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8244" y="6333235"/>
            <a:ext cx="4084826" cy="3557614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АО &quot;ТК &quot;Центр&quot;, ОГРН 1127746385095, адрес: 109316, Москва, Волгоградский пр-т, д.43, корп.3, этаж 10, пом. XXV, ком. 13Б. Подробности на www.stoloto.ru"/>
          <p:cNvSpPr txBox="1"/>
          <p:nvPr/>
        </p:nvSpPr>
        <p:spPr>
          <a:xfrm>
            <a:off x="3369733" y="10431582"/>
            <a:ext cx="16587329" cy="70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90000"/>
              </a:lnSpc>
              <a:defRPr sz="2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pPr>
            <a:r>
              <a:rPr dirty="0"/>
              <a:t>АО </a:t>
            </a:r>
            <a:r>
              <a:rPr lang="ru-RU" dirty="0"/>
              <a:t>«</a:t>
            </a:r>
            <a:r>
              <a:rPr dirty="0" smtClean="0"/>
              <a:t>ТК </a:t>
            </a:r>
            <a:r>
              <a:rPr lang="ru-RU" dirty="0" smtClean="0"/>
              <a:t>«</a:t>
            </a:r>
            <a:r>
              <a:rPr dirty="0" err="1" smtClean="0"/>
              <a:t>Центр</a:t>
            </a:r>
            <a:r>
              <a:rPr lang="ru-RU" dirty="0"/>
              <a:t>»</a:t>
            </a:r>
            <a:r>
              <a:rPr dirty="0" smtClean="0">
                <a:solidFill>
                  <a:schemeClr val="bg1"/>
                </a:solidFill>
              </a:rPr>
              <a:t>, </a:t>
            </a:r>
            <a:r>
              <a:rPr dirty="0">
                <a:solidFill>
                  <a:schemeClr val="bg1"/>
                </a:solidFill>
              </a:rPr>
              <a:t>ОГРН 1127746385095, адрес: 109316, Москва, Волгоградский пр-т, д.43, корп.3, этаж 10, пом. XXV,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dirty="0" err="1" smtClean="0">
                <a:solidFill>
                  <a:schemeClr val="bg1"/>
                </a:solidFill>
              </a:rPr>
              <a:t>ком</a:t>
            </a:r>
            <a:r>
              <a:rPr dirty="0">
                <a:solidFill>
                  <a:schemeClr val="bg1"/>
                </a:solidFill>
              </a:rPr>
              <a:t>. 13Б.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dirty="0" err="1">
                <a:solidFill>
                  <a:schemeClr val="bg1"/>
                </a:solidFill>
              </a:rPr>
              <a:t>Подробности</a:t>
            </a:r>
            <a:r>
              <a:rPr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— </a:t>
            </a:r>
            <a:r>
              <a:rPr dirty="0" err="1" smtClean="0">
                <a:solidFill>
                  <a:schemeClr val="bg1"/>
                </a:solidFill>
              </a:rPr>
              <a:t>на</a:t>
            </a:r>
            <a:r>
              <a:rPr dirty="0" smtClean="0">
                <a:solidFill>
                  <a:schemeClr val="bg1"/>
                </a:solidFill>
              </a:rPr>
              <a:t> www.stoloto.ru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dirty="0">
              <a:solidFill>
                <a:schemeClr val="bg1"/>
              </a:solidFill>
              <a:hlinkClick r:id="rId9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39" name="Рисунок 23" descr="Рисунок 23"/>
          <p:cNvPicPr>
            <a:picLocks noChangeAspect="1"/>
          </p:cNvPicPr>
          <p:nvPr/>
        </p:nvPicPr>
        <p:blipFill>
          <a:blip r:embed="rId10"/>
          <a:srcRect t="32014" b="32815"/>
          <a:stretch>
            <a:fillRect/>
          </a:stretch>
        </p:blipFill>
        <p:spPr>
          <a:xfrm>
            <a:off x="909841" y="-250085"/>
            <a:ext cx="29840502" cy="6729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Рисунок 26" descr="Рисунок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2623" y="4672345"/>
            <a:ext cx="7498854" cy="16491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205</Words>
  <Application>Microsoft Office PowerPoint</Application>
  <PresentationFormat>Произвольный</PresentationFormat>
  <Paragraphs>45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Calibri</vt:lpstr>
      <vt:lpstr>PT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Крецул Евгения</dc:creator>
  <cp:lastModifiedBy>Крецул Евгения</cp:lastModifiedBy>
  <cp:revision>20</cp:revision>
  <dcterms:modified xsi:type="dcterms:W3CDTF">2022-04-05T09:15:06Z</dcterms:modified>
</cp:coreProperties>
</file>