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6" r:id="rId4"/>
    <p:sldId id="259" r:id="rId5"/>
    <p:sldId id="268" r:id="rId6"/>
    <p:sldId id="269" r:id="rId7"/>
    <p:sldId id="264" r:id="rId8"/>
    <p:sldId id="271" r:id="rId9"/>
    <p:sldId id="272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/>
    <p:restoredTop sz="94674"/>
  </p:normalViewPr>
  <p:slideViewPr>
    <p:cSldViewPr snapToGrid="0">
      <p:cViewPr varScale="1">
        <p:scale>
          <a:sx n="124" d="100"/>
          <a:sy n="124" d="100"/>
        </p:scale>
        <p:origin x="1864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FE08-0F85-5A44-B36A-84DB99942A77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C2B-BB23-A440-BD2C-D05E4981B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25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FE08-0F85-5A44-B36A-84DB99942A77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C2B-BB23-A440-BD2C-D05E4981B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17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FE08-0F85-5A44-B36A-84DB99942A77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C2B-BB23-A440-BD2C-D05E4981B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27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FE08-0F85-5A44-B36A-84DB99942A77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C2B-BB23-A440-BD2C-D05E4981B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4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FE08-0F85-5A44-B36A-84DB99942A77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C2B-BB23-A440-BD2C-D05E4981B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52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FE08-0F85-5A44-B36A-84DB99942A77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C2B-BB23-A440-BD2C-D05E4981B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45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FE08-0F85-5A44-B36A-84DB99942A77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C2B-BB23-A440-BD2C-D05E4981B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0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FE08-0F85-5A44-B36A-84DB99942A77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C2B-BB23-A440-BD2C-D05E4981B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5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FE08-0F85-5A44-B36A-84DB99942A77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C2B-BB23-A440-BD2C-D05E4981B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29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FE08-0F85-5A44-B36A-84DB99942A77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C2B-BB23-A440-BD2C-D05E4981B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97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FE08-0F85-5A44-B36A-84DB99942A77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C2B-BB23-A440-BD2C-D05E4981B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35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EFE08-0F85-5A44-B36A-84DB99942A77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32C2B-BB23-A440-BD2C-D05E4981B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42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36B711-4073-61A7-737B-FBCC5D541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8257" y="1838965"/>
            <a:ext cx="6387484" cy="206652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Роль цифровизации логистики в налаживании эффективной работы в постоянно изменяющихся условиях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.</a:t>
            </a:r>
            <a:endParaRPr lang="ru-RU" sz="3600" dirty="0">
              <a:solidFill>
                <a:schemeClr val="bg1">
                  <a:lumMod val="95000"/>
                </a:schemeClr>
              </a:solidFill>
              <a:latin typeface="PT Sans" panose="020B0503020203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1FE309-8BAD-6F32-0A7F-3AABB6639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917" y="3765662"/>
            <a:ext cx="3036163" cy="170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4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00D36C-2373-2327-9556-1F7D46A97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928" y="1303516"/>
            <a:ext cx="3735138" cy="373513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94D2E6-D187-A4DD-E76C-FF1C59E34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914" y="1235101"/>
            <a:ext cx="3830029" cy="38300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D1887E-90DD-89EA-ABDD-89D715C7B7B9}"/>
              </a:ext>
            </a:extLst>
          </p:cNvPr>
          <p:cNvSpPr txBox="1"/>
          <p:nvPr/>
        </p:nvSpPr>
        <p:spPr>
          <a:xfrm>
            <a:off x="1746386" y="5698771"/>
            <a:ext cx="56512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  </a:t>
            </a:r>
            <a:r>
              <a:rPr lang="ru-RU" sz="1200" dirty="0">
                <a:solidFill>
                  <a:schemeClr val="bg1"/>
                </a:solidFill>
                <a:latin typeface="PT Sans" panose="020B0503020203020204" pitchFamily="34" charset="0"/>
              </a:rPr>
              <a:t>г</a:t>
            </a:r>
            <a:r>
              <a:rPr lang="en-US" sz="1200" dirty="0">
                <a:solidFill>
                  <a:schemeClr val="bg1"/>
                </a:solidFill>
                <a:latin typeface="PT Sans" panose="020B0503020203020204" pitchFamily="34" charset="0"/>
              </a:rPr>
              <a:t>. </a:t>
            </a:r>
            <a:r>
              <a:rPr lang="ru-RU" sz="1200" dirty="0">
                <a:solidFill>
                  <a:schemeClr val="bg1"/>
                </a:solidFill>
                <a:latin typeface="PT Sans" panose="020B0503020203020204" pitchFamily="34" charset="0"/>
              </a:rPr>
              <a:t>Санкт-Петербург, площадь Конституции, </a:t>
            </a:r>
            <a:r>
              <a:rPr lang="ru-RU" sz="1200" dirty="0">
                <a:solidFill>
                  <a:schemeClr val="bg1"/>
                </a:solidFill>
              </a:rPr>
              <a:t>3к2</a:t>
            </a:r>
            <a:r>
              <a:rPr lang="en-US" sz="1200" dirty="0">
                <a:solidFill>
                  <a:schemeClr val="bg1"/>
                </a:solidFill>
                <a:latin typeface="PT Sans" panose="020B0503020203020204" pitchFamily="34" charset="0"/>
              </a:rPr>
              <a:t>, </a:t>
            </a:r>
            <a:r>
              <a:rPr lang="ru-RU" sz="1200" dirty="0">
                <a:solidFill>
                  <a:schemeClr val="bg1"/>
                </a:solidFill>
                <a:latin typeface="PT Sans" panose="020B0503020203020204" pitchFamily="34" charset="0"/>
              </a:rPr>
              <a:t>корпус </a:t>
            </a:r>
            <a:r>
              <a:rPr lang="ru-RU" sz="1200" dirty="0">
                <a:solidFill>
                  <a:schemeClr val="bg1"/>
                </a:solidFill>
              </a:rPr>
              <a:t>2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ru-RU" sz="1200" dirty="0">
                <a:solidFill>
                  <a:schemeClr val="bg1"/>
                </a:solidFill>
                <a:latin typeface="PT Sans" panose="020B0503020203020204" pitchFamily="34" charset="0"/>
              </a:rPr>
              <a:t>литер А</a:t>
            </a:r>
            <a:r>
              <a:rPr lang="en-US" sz="1200" dirty="0">
                <a:solidFill>
                  <a:schemeClr val="bg1"/>
                </a:solidFill>
                <a:latin typeface="PT Sans" panose="020B0503020203020204" pitchFamily="34" charset="0"/>
              </a:rPr>
              <a:t>, </a:t>
            </a:r>
            <a:r>
              <a:rPr lang="ru-RU" sz="1200" dirty="0">
                <a:solidFill>
                  <a:schemeClr val="bg1"/>
                </a:solidFill>
                <a:latin typeface="PT Sans" panose="020B0503020203020204" pitchFamily="34" charset="0"/>
              </a:rPr>
              <a:t>ч</a:t>
            </a:r>
            <a:r>
              <a:rPr lang="en-US" sz="1200" dirty="0">
                <a:solidFill>
                  <a:schemeClr val="bg1"/>
                </a:solidFill>
                <a:latin typeface="PT Sans" panose="020B0503020203020204" pitchFamily="34" charset="0"/>
              </a:rPr>
              <a:t>.</a:t>
            </a:r>
            <a:r>
              <a:rPr lang="ru-RU" sz="1200" dirty="0">
                <a:solidFill>
                  <a:schemeClr val="bg1"/>
                </a:solidFill>
                <a:latin typeface="PT Sans" panose="020B0503020203020204" pitchFamily="34" charset="0"/>
              </a:rPr>
              <a:t>п</a:t>
            </a:r>
            <a:r>
              <a:rPr lang="en-US" sz="1200" dirty="0">
                <a:solidFill>
                  <a:schemeClr val="bg1"/>
                </a:solidFill>
                <a:latin typeface="PT Sans" panose="020B0503020203020204" pitchFamily="34" charset="0"/>
              </a:rPr>
              <a:t>./</a:t>
            </a:r>
            <a:r>
              <a:rPr lang="ru-RU" sz="1200" dirty="0">
                <a:solidFill>
                  <a:schemeClr val="bg1"/>
                </a:solidFill>
                <a:latin typeface="PT Sans" panose="020B0503020203020204" pitchFamily="34" charset="0"/>
              </a:rPr>
              <a:t>офис </a:t>
            </a:r>
            <a:r>
              <a:rPr lang="ru-RU" sz="1200" dirty="0">
                <a:solidFill>
                  <a:schemeClr val="bg1"/>
                </a:solidFill>
              </a:rPr>
              <a:t>70Н</a:t>
            </a:r>
            <a:r>
              <a:rPr lang="en-US" sz="1200" dirty="0">
                <a:solidFill>
                  <a:schemeClr val="bg1"/>
                </a:solidFill>
              </a:rPr>
              <a:t>/1</a:t>
            </a:r>
            <a:endParaRPr lang="ru-RU" sz="135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7BF868-B7F1-8F3F-5C37-7B3C334A6702}"/>
              </a:ext>
            </a:extLst>
          </p:cNvPr>
          <p:cNvSpPr txBox="1"/>
          <p:nvPr/>
        </p:nvSpPr>
        <p:spPr>
          <a:xfrm>
            <a:off x="259238" y="1992628"/>
            <a:ext cx="27305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PT Sans" panose="020B0503020203020204" pitchFamily="34" charset="0"/>
              </a:rPr>
              <a:t>Логистика не может быть совершенной. И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cs typeface="Microsoft Sans Serif"/>
              </a:rPr>
              <a:t>VEDEXX</a:t>
            </a:r>
            <a:r>
              <a:rPr lang="en" sz="1200" dirty="0">
                <a:solidFill>
                  <a:schemeClr val="bg1"/>
                </a:solidFill>
                <a:latin typeface="PT Sans" panose="020B0503020203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PT Sans" panose="020B0503020203020204" pitchFamily="34" charset="0"/>
              </a:rPr>
              <a:t>не гарантирует волшебства. Но, логистика может быть: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E578EC-2806-115C-1DB4-BE6DDFF5FE3A}"/>
              </a:ext>
            </a:extLst>
          </p:cNvPr>
          <p:cNvSpPr txBox="1"/>
          <p:nvPr/>
        </p:nvSpPr>
        <p:spPr>
          <a:xfrm>
            <a:off x="259238" y="3897798"/>
            <a:ext cx="2680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PT Sans" panose="020B0503020203020204" pitchFamily="34" charset="0"/>
              </a:rPr>
              <a:t>Полная и своевременно полученная информация - это </a:t>
            </a:r>
            <a:r>
              <a:rPr lang="ru-RU" sz="1200" dirty="0">
                <a:solidFill>
                  <a:schemeClr val="bg1"/>
                </a:solidFill>
              </a:rPr>
              <a:t>90%</a:t>
            </a:r>
            <a:r>
              <a:rPr lang="ru-RU" sz="1200" dirty="0">
                <a:solidFill>
                  <a:schemeClr val="bg1"/>
                </a:solidFill>
                <a:latin typeface="PT Sans" panose="020B0503020203020204" pitchFamily="34" charset="0"/>
              </a:rPr>
              <a:t> успеха. И </a:t>
            </a:r>
            <a:r>
              <a:rPr lang="en-US" sz="1200" dirty="0">
                <a:solidFill>
                  <a:schemeClr val="bg1"/>
                </a:solidFill>
              </a:rPr>
              <a:t>10</a:t>
            </a:r>
            <a:r>
              <a:rPr lang="ru-RU" sz="1200" dirty="0">
                <a:solidFill>
                  <a:schemeClr val="bg1"/>
                </a:solidFill>
              </a:rPr>
              <a:t>% </a:t>
            </a:r>
            <a:r>
              <a:rPr lang="ru-RU" sz="1200" dirty="0">
                <a:solidFill>
                  <a:schemeClr val="bg1"/>
                </a:solidFill>
                <a:latin typeface="PT Sans" panose="020B0503020203020204" pitchFamily="34" charset="0"/>
              </a:rPr>
              <a:t>- это верные и своевременные действия. </a:t>
            </a:r>
          </a:p>
          <a:p>
            <a:endParaRPr lang="ru-RU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2CAE40-D98E-E59B-76F1-00310D8CEA00}"/>
              </a:ext>
            </a:extLst>
          </p:cNvPr>
          <p:cNvSpPr txBox="1"/>
          <p:nvPr/>
        </p:nvSpPr>
        <p:spPr>
          <a:xfrm>
            <a:off x="336872" y="2873117"/>
            <a:ext cx="1324402" cy="27699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Verdana"/>
              </a:rPr>
              <a:t>организованной;</a:t>
            </a:r>
            <a:endParaRPr lang="ru-RU" sz="1350" dirty="0">
              <a:solidFill>
                <a:schemeClr val="bg1">
                  <a:lumMod val="95000"/>
                </a:schemeClr>
              </a:solidFill>
              <a:latin typeface="PT Sans" panose="020B0503020203020204" pitchFamily="34" charset="0"/>
              <a:cs typeface="Verdan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C71888-5259-265A-E269-D458BA9F376A}"/>
              </a:ext>
            </a:extLst>
          </p:cNvPr>
          <p:cNvSpPr txBox="1"/>
          <p:nvPr/>
        </p:nvSpPr>
        <p:spPr>
          <a:xfrm>
            <a:off x="336873" y="3171085"/>
            <a:ext cx="1688283" cy="27699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Verdana"/>
              </a:rPr>
              <a:t>дисциплинированной;</a:t>
            </a:r>
            <a:endParaRPr lang="ru-RU" sz="1350" dirty="0">
              <a:solidFill>
                <a:schemeClr val="bg1">
                  <a:lumMod val="95000"/>
                </a:schemeClr>
              </a:solidFill>
              <a:latin typeface="PT Sans" panose="020B0503020203020204" pitchFamily="34" charset="0"/>
              <a:cs typeface="Verdan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A5CD49-B907-7CF5-7DDD-063F0FF4186A}"/>
              </a:ext>
            </a:extLst>
          </p:cNvPr>
          <p:cNvSpPr txBox="1"/>
          <p:nvPr/>
        </p:nvSpPr>
        <p:spPr>
          <a:xfrm>
            <a:off x="328469" y="3476128"/>
            <a:ext cx="1707519" cy="27699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Verdana"/>
              </a:rPr>
              <a:t>систематизированной;</a:t>
            </a:r>
            <a:endParaRPr lang="ru-RU" sz="1350" dirty="0">
              <a:solidFill>
                <a:schemeClr val="bg1">
                  <a:lumMod val="95000"/>
                </a:schemeClr>
              </a:solidFill>
              <a:latin typeface="PT Sans" panose="020B0503020203020204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1962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E57D2A-D34F-47D6-4D15-E2B40CAB7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7968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PT Sans" panose="020B0503020203020204" pitchFamily="34" charset="0"/>
              </a:rPr>
              <a:t>Цифровизация процессов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8D8BDE-2684-A3B0-5143-03CDF7DCC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66797"/>
            <a:ext cx="7886700" cy="634916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PT Sans" panose="020B0503020203020204" pitchFamily="34" charset="0"/>
                <a:ea typeface="Calibri" panose="020F0502020204030204" pitchFamily="34" charset="0"/>
              </a:rPr>
              <a:t>Цифровая логистика, которая основана на применении информационных технологий и интеллектуальных систем управления транспортом, является ключевым направлением доставки груза от отправителя к получателю с соблюдением всех принципов логистики, позволяющих автоматизировать задачи транспортных компаний.</a:t>
            </a:r>
            <a:endParaRPr lang="en-US" sz="1200" dirty="0">
              <a:latin typeface="PT Sans" panose="020B05030202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0794B0-647D-D19E-F247-91AD0A4F1013}"/>
              </a:ext>
            </a:extLst>
          </p:cNvPr>
          <p:cNvSpPr txBox="1"/>
          <p:nvPr/>
        </p:nvSpPr>
        <p:spPr>
          <a:xfrm>
            <a:off x="1058663" y="276151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350" dirty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0C8EE184-A3EB-F00E-C435-21E5B67A8A36}"/>
              </a:ext>
            </a:extLst>
          </p:cNvPr>
          <p:cNvSpPr txBox="1">
            <a:spLocks/>
          </p:cNvSpPr>
          <p:nvPr/>
        </p:nvSpPr>
        <p:spPr>
          <a:xfrm>
            <a:off x="628650" y="2628346"/>
            <a:ext cx="7886700" cy="41016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ru-RU" sz="1200" kern="100" dirty="0"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Решит ключевые задачи: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D739F5-3601-D5BD-F61D-D5BA18A9E97A}"/>
              </a:ext>
            </a:extLst>
          </p:cNvPr>
          <p:cNvSpPr txBox="1"/>
          <p:nvPr/>
        </p:nvSpPr>
        <p:spPr>
          <a:xfrm>
            <a:off x="628650" y="2957733"/>
            <a:ext cx="5641288" cy="34041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kern="100" dirty="0"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простоев оборудования и повышение объемов выпуска продукции;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69E62D-15D6-F979-708C-356B028E4927}"/>
              </a:ext>
            </a:extLst>
          </p:cNvPr>
          <p:cNvSpPr txBox="1"/>
          <p:nvPr/>
        </p:nvSpPr>
        <p:spPr>
          <a:xfrm>
            <a:off x="628650" y="3362903"/>
            <a:ext cx="6459589" cy="34041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kern="100" dirty="0"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Ускорение процессов проектирования производства и доставки продукта до потребителя;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AEA1AC-74FE-1209-1684-9B467C0A7875}"/>
              </a:ext>
            </a:extLst>
          </p:cNvPr>
          <p:cNvSpPr txBox="1"/>
          <p:nvPr/>
        </p:nvSpPr>
        <p:spPr>
          <a:xfrm>
            <a:off x="628651" y="3768074"/>
            <a:ext cx="6688769" cy="61638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kern="100" dirty="0"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затрат на проведение натурных испытаний за счет внедрения цифровых двойников и инструментов визуального моделирования;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5A72DE-8C96-A416-0E09-A475511E095C}"/>
              </a:ext>
            </a:extLst>
          </p:cNvPr>
          <p:cNvSpPr txBox="1"/>
          <p:nvPr/>
        </p:nvSpPr>
        <p:spPr>
          <a:xfrm>
            <a:off x="628650" y="4450243"/>
            <a:ext cx="7741222" cy="34041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kern="100" dirty="0"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уровня прозрачности операций и снижение затрат по всему циклу управления цепями поставок;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A5D302-E953-3116-CBCA-65889B2033FA}"/>
              </a:ext>
            </a:extLst>
          </p:cNvPr>
          <p:cNvSpPr txBox="1"/>
          <p:nvPr/>
        </p:nvSpPr>
        <p:spPr>
          <a:xfrm>
            <a:off x="628650" y="4855414"/>
            <a:ext cx="5190845" cy="2769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ru-RU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kern="100" dirty="0"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потери энергии при совершении технологических операций;</a:t>
            </a:r>
          </a:p>
        </p:txBody>
      </p:sp>
    </p:spTree>
    <p:extLst>
      <p:ext uri="{BB962C8B-B14F-4D97-AF65-F5344CB8AC3E}">
        <p14:creationId xmlns:p14="http://schemas.microsoft.com/office/powerpoint/2010/main" val="21933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E57D2A-D34F-47D6-4D15-E2B40CAB7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7968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PT Sans" panose="020B0503020203020204" pitchFamily="34" charset="0"/>
              </a:rPr>
              <a:t>Цифровизация процессов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2AFE4-0428-C2B0-AFC1-E1DA78D6B79D}"/>
              </a:ext>
            </a:extLst>
          </p:cNvPr>
          <p:cNvSpPr txBox="1"/>
          <p:nvPr/>
        </p:nvSpPr>
        <p:spPr>
          <a:xfrm>
            <a:off x="1127464" y="1849093"/>
            <a:ext cx="2635080" cy="2769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ru-RU" sz="1200" dirty="0"/>
              <a:t>1</a:t>
            </a:r>
            <a:r>
              <a:rPr lang="en-US" sz="1200" dirty="0"/>
              <a:t>. TMS (</a:t>
            </a:r>
            <a:r>
              <a:rPr lang="ru-RU" sz="1200" dirty="0">
                <a:ea typeface="Calibri" panose="020F0502020204030204" pitchFamily="34" charset="0"/>
              </a:rPr>
              <a:t>Terminal Management System</a:t>
            </a:r>
            <a:r>
              <a:rPr lang="en-US" sz="1200" dirty="0"/>
              <a:t>)</a:t>
            </a:r>
            <a:endParaRPr lang="ru-RU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340762-A219-336A-D8D6-E11F5FCF79D9}"/>
              </a:ext>
            </a:extLst>
          </p:cNvPr>
          <p:cNvSpPr txBox="1"/>
          <p:nvPr/>
        </p:nvSpPr>
        <p:spPr>
          <a:xfrm>
            <a:off x="5023871" y="1848856"/>
            <a:ext cx="2856888" cy="2769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2. </a:t>
            </a:r>
            <a:r>
              <a:rPr lang="ru-RU" sz="1200" dirty="0">
                <a:ea typeface="Calibri" panose="020F0502020204030204" pitchFamily="34" charset="0"/>
              </a:rPr>
              <a:t>WMS (</a:t>
            </a:r>
            <a:r>
              <a:rPr lang="ru-RU" sz="1200" dirty="0" err="1">
                <a:ea typeface="Calibri" panose="020F0502020204030204" pitchFamily="34" charset="0"/>
              </a:rPr>
              <a:t>Warehouse</a:t>
            </a:r>
            <a:r>
              <a:rPr lang="ru-RU" sz="1200" dirty="0">
                <a:ea typeface="Calibri" panose="020F0502020204030204" pitchFamily="34" charset="0"/>
              </a:rPr>
              <a:t> Management System) </a:t>
            </a:r>
            <a:endParaRPr lang="ru-RU" sz="12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A3DC4C5-600E-8AA7-7D27-C178957EE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872" y="2103009"/>
            <a:ext cx="3491479" cy="292174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C38B546-766A-B000-CFE0-0030EBA98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40" y="2353727"/>
            <a:ext cx="3821060" cy="215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6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D226459-ECD2-A90F-D808-CBB14A57B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7968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PT Sans" panose="020B0503020203020204" pitchFamily="34" charset="0"/>
              </a:rPr>
              <a:t>Цифровизация процессов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8D8BDE-2684-A3B0-5143-03CDF7DCC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46786"/>
            <a:ext cx="7886700" cy="788055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kern="100" dirty="0"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Цифровизация сектора логистики включает в себя не только информационное поле систем, которые могут обеспечить движение материального потока, но и системы товарооборота, промышленных процессов, управления всеми основными процессами транспортных предприятий при организации всех видов перевозок, а также при управлении цепями поставок.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2E9C26-E135-8665-B331-E893A91AD7C0}"/>
              </a:ext>
            </a:extLst>
          </p:cNvPr>
          <p:cNvSpPr txBox="1"/>
          <p:nvPr/>
        </p:nvSpPr>
        <p:spPr>
          <a:xfrm>
            <a:off x="1828724" y="2664129"/>
            <a:ext cx="1842877" cy="2769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ru-RU" sz="1200" dirty="0"/>
              <a:t>1</a:t>
            </a:r>
            <a:r>
              <a:rPr lang="en-US" sz="1200" dirty="0"/>
              <a:t>. </a:t>
            </a:r>
            <a:r>
              <a:rPr lang="ru-RU" sz="1200" dirty="0">
                <a:latin typeface="PT Sans" panose="020B0503020203020204" pitchFamily="34" charset="0"/>
              </a:rPr>
              <a:t>«Грузовые перевозки»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36D657-02B0-C89E-4BF3-2DC3DA782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29" y="3047331"/>
            <a:ext cx="4043771" cy="24703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307A18-0E0A-ECFF-528A-76D4C3A8F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249" y="3235645"/>
            <a:ext cx="4043771" cy="20937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EE3B10-3321-C8BA-F720-D6C52C070103}"/>
              </a:ext>
            </a:extLst>
          </p:cNvPr>
          <p:cNvSpPr txBox="1"/>
          <p:nvPr/>
        </p:nvSpPr>
        <p:spPr>
          <a:xfrm>
            <a:off x="4903249" y="2664129"/>
            <a:ext cx="4043770" cy="5078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50" dirty="0"/>
              <a:t>2</a:t>
            </a:r>
            <a:r>
              <a:rPr lang="en-US" sz="1350" dirty="0"/>
              <a:t>. </a:t>
            </a:r>
            <a:r>
              <a:rPr lang="ru-RU" sz="1350" dirty="0"/>
              <a:t>«</a:t>
            </a:r>
            <a:r>
              <a:rPr lang="ru-RU" sz="1350" dirty="0" err="1">
                <a:ea typeface="Calibri" panose="020F0502020204030204" pitchFamily="34" charset="0"/>
              </a:rPr>
              <a:t>Easy</a:t>
            </a:r>
            <a:r>
              <a:rPr lang="ru-RU" sz="1350" dirty="0">
                <a:ea typeface="Calibri" panose="020F0502020204030204" pitchFamily="34" charset="0"/>
              </a:rPr>
              <a:t> </a:t>
            </a:r>
            <a:r>
              <a:rPr lang="ru-RU" sz="1350" dirty="0" err="1">
                <a:ea typeface="Calibri" panose="020F0502020204030204" pitchFamily="34" charset="0"/>
              </a:rPr>
              <a:t>Way</a:t>
            </a:r>
            <a:r>
              <a:rPr lang="ru-RU" sz="1350" dirty="0">
                <a:ea typeface="Calibri" panose="020F0502020204030204" pitchFamily="34" charset="0"/>
              </a:rPr>
              <a:t>» </a:t>
            </a:r>
            <a:r>
              <a:rPr lang="ru-RU" sz="1350" dirty="0">
                <a:latin typeface="PT Sans" panose="020B0503020203020204" pitchFamily="34" charset="0"/>
                <a:ea typeface="Calibri" panose="020F0502020204030204" pitchFamily="34" charset="0"/>
              </a:rPr>
              <a:t>и «Системы фиксации и накопления клиентских сообщений» (СФИНКС) </a:t>
            </a:r>
            <a:endParaRPr lang="ru-RU" sz="1350" dirty="0"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35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2344" y="1861488"/>
            <a:ext cx="2968705" cy="440986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9"/>
              </a:spcBef>
            </a:pPr>
            <a:r>
              <a:rPr sz="2800" spc="-1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Чт</a:t>
            </a:r>
            <a:r>
              <a:rPr sz="2800" spc="-9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о</a:t>
            </a:r>
            <a:r>
              <a:rPr sz="2800" spc="-285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sz="2800" spc="-11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т</a:t>
            </a:r>
            <a:r>
              <a:rPr sz="2800" spc="-26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а</a:t>
            </a:r>
            <a:r>
              <a:rPr sz="2800" spc="-165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к</a:t>
            </a:r>
            <a:r>
              <a:rPr sz="2800" spc="-34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о</a:t>
            </a:r>
            <a:r>
              <a:rPr sz="2800" spc="-26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е</a:t>
            </a:r>
            <a:r>
              <a:rPr sz="2800" spc="-285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en-US" sz="2800" b="1" spc="225" dirty="0">
                <a:solidFill>
                  <a:schemeClr val="bg1">
                    <a:lumMod val="95000"/>
                  </a:schemeClr>
                </a:solidFill>
                <a:cs typeface="Microsoft Sans Serif"/>
              </a:rPr>
              <a:t>VEDEXX</a:t>
            </a:r>
            <a:r>
              <a:rPr sz="2800" spc="-124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Microsoft Sans Serif"/>
              </a:rPr>
              <a:t>?</a:t>
            </a:r>
            <a:endParaRPr sz="2800" dirty="0">
              <a:solidFill>
                <a:schemeClr val="bg1">
                  <a:lumMod val="95000"/>
                </a:schemeClr>
              </a:solidFill>
              <a:latin typeface="PT Sans" panose="020B0503020203020204" pitchFamily="34" charset="0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22952" y="1520857"/>
            <a:ext cx="3821048" cy="365531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90818" y="2380506"/>
            <a:ext cx="4425315" cy="2734884"/>
          </a:xfrm>
          <a:prstGeom prst="rect">
            <a:avLst/>
          </a:prstGeom>
        </p:spPr>
        <p:txBody>
          <a:bodyPr vert="horz" wrap="square" lIns="0" tIns="87154" rIns="0" bIns="0" rtlCol="0">
            <a:spAutoFit/>
          </a:bodyPr>
          <a:lstStyle/>
          <a:p>
            <a:pPr marL="9525">
              <a:spcBef>
                <a:spcPts val="686"/>
              </a:spcBef>
            </a:pPr>
            <a:r>
              <a:rPr sz="1200" spc="-8" dirty="0">
                <a:solidFill>
                  <a:schemeClr val="bg1">
                    <a:lumMod val="95000"/>
                  </a:schemeClr>
                </a:solidFill>
                <a:cs typeface="Microsoft Sans Serif"/>
              </a:rPr>
              <a:t>V</a:t>
            </a:r>
            <a:r>
              <a:rPr lang="en-US" sz="1200" spc="-8" dirty="0">
                <a:solidFill>
                  <a:schemeClr val="bg1">
                    <a:lumMod val="95000"/>
                  </a:schemeClr>
                </a:solidFill>
                <a:cs typeface="Microsoft Sans Serif"/>
              </a:rPr>
              <a:t>EDEXX</a:t>
            </a:r>
            <a:r>
              <a:rPr sz="1200" spc="131" dirty="0">
                <a:solidFill>
                  <a:schemeClr val="bg1">
                    <a:lumMod val="95000"/>
                  </a:schemeClr>
                </a:solidFill>
                <a:cs typeface="Microsoft Sans Serif"/>
              </a:rPr>
              <a:t> </a:t>
            </a:r>
            <a:r>
              <a:rPr sz="1200" spc="-2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это:</a:t>
            </a:r>
            <a:endParaRPr sz="1200" dirty="0">
              <a:solidFill>
                <a:schemeClr val="bg1">
                  <a:lumMod val="95000"/>
                </a:schemeClr>
              </a:solidFill>
              <a:latin typeface="PT Sans" panose="020B0503020203020204" pitchFamily="34" charset="0"/>
              <a:cs typeface="Lucida Sans Unicode"/>
            </a:endParaRPr>
          </a:p>
          <a:p>
            <a:pPr marL="9049" marR="14288">
              <a:lnSpc>
                <a:spcPts val="1298"/>
              </a:lnSpc>
              <a:spcBef>
                <a:spcPts val="773"/>
              </a:spcBef>
              <a:tabLst>
                <a:tab pos="224314" algn="l"/>
                <a:tab pos="224790" algn="l"/>
              </a:tabLst>
            </a:pPr>
            <a:r>
              <a:rPr lang="ru-RU" sz="1200" spc="4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	</a:t>
            </a:r>
            <a:r>
              <a:rPr sz="1200" spc="4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С</a:t>
            </a:r>
            <a:r>
              <a:rPr sz="1200" spc="-56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о</a:t>
            </a:r>
            <a:r>
              <a:rPr sz="1200" spc="-11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в</a:t>
            </a:r>
            <a:r>
              <a:rPr sz="1200" spc="-68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р</a:t>
            </a:r>
            <a:r>
              <a:rPr sz="1200" spc="-30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емен</a:t>
            </a:r>
            <a:r>
              <a:rPr sz="1200" spc="-71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н</a:t>
            </a:r>
            <a:r>
              <a:rPr sz="1200" spc="-124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ы</a:t>
            </a:r>
            <a:r>
              <a:rPr sz="1200" spc="-105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й</a:t>
            </a:r>
            <a:r>
              <a:rPr sz="1200" spc="-105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sz="1200" spc="-9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и</a:t>
            </a:r>
            <a:r>
              <a:rPr sz="1200" spc="-86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н</a:t>
            </a:r>
            <a:r>
              <a:rPr sz="1200" spc="3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с</a:t>
            </a:r>
            <a:r>
              <a:rPr sz="1200" spc="-1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т</a:t>
            </a:r>
            <a:r>
              <a:rPr sz="1200" spc="-6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р</a:t>
            </a:r>
            <a:r>
              <a:rPr sz="1200" spc="-5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ум</a:t>
            </a:r>
            <a:r>
              <a:rPr sz="1200" spc="-3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ен</a:t>
            </a:r>
            <a:r>
              <a:rPr sz="1200" spc="-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т</a:t>
            </a:r>
            <a:r>
              <a:rPr sz="1200" spc="-11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sz="1200" spc="-127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д</a:t>
            </a:r>
            <a:r>
              <a:rPr sz="1200" spc="-4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л</a:t>
            </a:r>
            <a:r>
              <a:rPr sz="1200" spc="2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я</a:t>
            </a:r>
            <a:r>
              <a:rPr sz="1200" spc="-127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sz="1200" spc="-1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у</a:t>
            </a:r>
            <a:r>
              <a:rPr sz="1200" spc="-1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ч</a:t>
            </a:r>
            <a:r>
              <a:rPr sz="1200" spc="-1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а</a:t>
            </a:r>
            <a:r>
              <a:rPr sz="1200" spc="3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с</a:t>
            </a:r>
            <a:r>
              <a:rPr sz="1200" spc="-1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т</a:t>
            </a:r>
            <a:r>
              <a:rPr sz="1200" spc="-7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н</a:t>
            </a:r>
            <a:r>
              <a:rPr sz="1200" spc="-8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ико</a:t>
            </a:r>
            <a:r>
              <a:rPr sz="1200" spc="-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в</a:t>
            </a:r>
            <a:r>
              <a:rPr sz="1200" spc="-105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sz="1200" spc="26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В</a:t>
            </a:r>
            <a:r>
              <a:rPr sz="1200" spc="10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Э</a:t>
            </a:r>
            <a:r>
              <a:rPr sz="1200" spc="-45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Д</a:t>
            </a:r>
            <a:r>
              <a:rPr sz="1200" spc="-94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,  </a:t>
            </a:r>
            <a:r>
              <a:rPr sz="1200" spc="-83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по</a:t>
            </a:r>
            <a:r>
              <a:rPr sz="1200" spc="11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з</a:t>
            </a:r>
            <a:r>
              <a:rPr sz="1200" spc="-11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в</a:t>
            </a:r>
            <a:r>
              <a:rPr sz="1200" spc="-56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о</a:t>
            </a:r>
            <a:r>
              <a:rPr sz="1200" spc="-41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л</a:t>
            </a:r>
            <a:r>
              <a:rPr sz="1200" spc="23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я</a:t>
            </a:r>
            <a:r>
              <a:rPr sz="1200" spc="-79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ю</a:t>
            </a:r>
            <a:r>
              <a:rPr sz="1200" spc="-131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щи</a:t>
            </a:r>
            <a:r>
              <a:rPr sz="1200" spc="-105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й</a:t>
            </a:r>
            <a:r>
              <a:rPr sz="1200" spc="-105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lang="ru-RU" sz="1200" spc="-105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	</a:t>
            </a:r>
            <a:r>
              <a:rPr sz="1200" spc="-56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о</a:t>
            </a:r>
            <a:r>
              <a:rPr sz="1200" spc="30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с</a:t>
            </a:r>
            <a:r>
              <a:rPr sz="1200" spc="-41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уще</a:t>
            </a:r>
            <a:r>
              <a:rPr sz="1200" spc="-30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с</a:t>
            </a:r>
            <a:r>
              <a:rPr sz="1200" spc="-11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тв</a:t>
            </a:r>
            <a:r>
              <a:rPr sz="1200" spc="-41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л</a:t>
            </a:r>
            <a:r>
              <a:rPr sz="1200" spc="23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я</a:t>
            </a:r>
            <a:r>
              <a:rPr sz="1200" spc="-11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т</a:t>
            </a:r>
            <a:r>
              <a:rPr sz="1200" spc="4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ь</a:t>
            </a:r>
            <a:r>
              <a:rPr sz="1200" spc="-11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sz="1200" spc="-75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м</a:t>
            </a:r>
            <a:r>
              <a:rPr sz="1200" spc="-3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е</a:t>
            </a:r>
            <a:r>
              <a:rPr sz="1200" spc="-4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ж</a:t>
            </a:r>
            <a:r>
              <a:rPr sz="1200" spc="-127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д</a:t>
            </a:r>
            <a:r>
              <a:rPr sz="1200" spc="-4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у</a:t>
            </a:r>
            <a:r>
              <a:rPr sz="1200" spc="-5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н</a:t>
            </a:r>
            <a:r>
              <a:rPr sz="1200" spc="-1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а</a:t>
            </a:r>
            <a:r>
              <a:rPr sz="1200" spc="-6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р</a:t>
            </a:r>
            <a:r>
              <a:rPr sz="1200" spc="-56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о</a:t>
            </a:r>
            <a:r>
              <a:rPr sz="1200" spc="-127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д</a:t>
            </a:r>
            <a:r>
              <a:rPr sz="1200" spc="-7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н</a:t>
            </a:r>
            <a:r>
              <a:rPr sz="1200" spc="-124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ы</a:t>
            </a:r>
            <a:r>
              <a:rPr sz="1200" spc="1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е  </a:t>
            </a:r>
            <a:r>
              <a:rPr sz="1200" spc="-5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контейнерные</a:t>
            </a:r>
            <a:r>
              <a:rPr sz="1200" spc="-11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sz="1200" spc="-4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перевозки,</a:t>
            </a:r>
            <a:r>
              <a:rPr sz="1200" spc="-9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lang="ru-RU" sz="1200" spc="-9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	</a:t>
            </a:r>
            <a:r>
              <a:rPr sz="1200" spc="-41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таможенное</a:t>
            </a:r>
            <a:r>
              <a:rPr sz="1200" spc="-12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sz="1200" spc="-6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оформление</a:t>
            </a:r>
            <a:r>
              <a:rPr sz="1200" spc="-12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sz="1200" spc="-34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грузов </a:t>
            </a:r>
            <a:r>
              <a:rPr sz="1200" spc="-37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sz="1200" spc="-105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и</a:t>
            </a:r>
            <a:r>
              <a:rPr sz="1200" spc="-13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sz="1200" spc="-4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сопутствующий</a:t>
            </a:r>
            <a:r>
              <a:rPr sz="1200" spc="-9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sz="1200" spc="-3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услуги</a:t>
            </a:r>
            <a:r>
              <a:rPr sz="1200" spc="-124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sz="1200" spc="-4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без</a:t>
            </a:r>
            <a:r>
              <a:rPr sz="1200" spc="-13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lang="ru-RU" sz="1200" spc="-13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	</a:t>
            </a:r>
            <a:r>
              <a:rPr sz="1200" spc="-19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участия</a:t>
            </a:r>
            <a:r>
              <a:rPr sz="1200" spc="-127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sz="1200" spc="-5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экспедитора.</a:t>
            </a:r>
            <a:endParaRPr sz="1200" dirty="0">
              <a:solidFill>
                <a:schemeClr val="bg1">
                  <a:lumMod val="95000"/>
                </a:schemeClr>
              </a:solidFill>
              <a:latin typeface="PT Sans" panose="020B0503020203020204" pitchFamily="34" charset="0"/>
              <a:cs typeface="Lucida Sans Unicode"/>
            </a:endParaRPr>
          </a:p>
          <a:p>
            <a:pPr marL="9049" marR="3810">
              <a:lnSpc>
                <a:spcPts val="1298"/>
              </a:lnSpc>
              <a:spcBef>
                <a:spcPts val="743"/>
              </a:spcBef>
              <a:tabLst>
                <a:tab pos="224314" algn="l"/>
                <a:tab pos="224790" algn="l"/>
              </a:tabLst>
            </a:pPr>
            <a:r>
              <a:rPr lang="ru-RU" sz="1200" spc="-7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	</a:t>
            </a:r>
            <a:endParaRPr lang="en-US" sz="1200" spc="-71" dirty="0">
              <a:solidFill>
                <a:schemeClr val="bg1">
                  <a:lumMod val="95000"/>
                </a:schemeClr>
              </a:solidFill>
              <a:latin typeface="PT Sans" panose="020B0503020203020204" pitchFamily="34" charset="0"/>
              <a:cs typeface="Lucida Sans Unicode"/>
            </a:endParaRPr>
          </a:p>
          <a:p>
            <a:pPr marL="9049" marR="3810">
              <a:lnSpc>
                <a:spcPts val="1298"/>
              </a:lnSpc>
              <a:spcBef>
                <a:spcPts val="743"/>
              </a:spcBef>
              <a:tabLst>
                <a:tab pos="224314" algn="l"/>
                <a:tab pos="224790" algn="l"/>
              </a:tabLst>
            </a:pPr>
            <a:r>
              <a:rPr lang="en-US" sz="1200" spc="-7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	</a:t>
            </a:r>
            <a:r>
              <a:rPr lang="ru-RU" sz="1200" spc="-7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Принципиально</a:t>
            </a:r>
            <a:r>
              <a:rPr lang="ru-RU" sz="1200" spc="-94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lang="ru-RU" sz="1200" spc="-75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новый</a:t>
            </a:r>
            <a:r>
              <a:rPr lang="ru-RU" sz="1200" spc="-10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lang="ru-RU" sz="1200" spc="-9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подход</a:t>
            </a:r>
            <a:r>
              <a:rPr lang="ru-RU" sz="1200" spc="-124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lang="ru-RU" sz="1200" spc="-86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к</a:t>
            </a:r>
            <a:r>
              <a:rPr lang="ru-RU" sz="1200" spc="-127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lang="ru-RU" sz="1200" spc="-5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логистике,</a:t>
            </a:r>
            <a:r>
              <a:rPr lang="ru-RU" sz="1200" spc="-11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lang="ru-RU" sz="1200" spc="-56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построенный</a:t>
            </a:r>
            <a:r>
              <a:rPr lang="ru-RU" sz="1200" spc="-10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lang="ru-RU" sz="1200" spc="-45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на </a:t>
            </a:r>
            <a:r>
              <a:rPr lang="ru-RU" sz="1200" spc="-36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lang="ru-RU" sz="1200" spc="-9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принципах 	</a:t>
            </a:r>
            <a:r>
              <a:rPr lang="ru-RU" sz="1200" spc="-6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высокой </a:t>
            </a:r>
            <a:r>
              <a:rPr lang="ru-RU" sz="1200" spc="-4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скорости, </a:t>
            </a:r>
            <a:r>
              <a:rPr lang="ru-RU" sz="1200" spc="-4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объективности </a:t>
            </a:r>
            <a:r>
              <a:rPr lang="ru-RU" sz="1200" spc="-105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и </a:t>
            </a:r>
            <a:r>
              <a:rPr lang="ru-RU" sz="1200" spc="-34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точности </a:t>
            </a:r>
            <a:r>
              <a:rPr lang="ru-RU" sz="1200" spc="-3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lang="ru-RU" sz="1200" spc="3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с</a:t>
            </a:r>
            <a:r>
              <a:rPr lang="ru-RU" sz="1200" spc="-56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о</a:t>
            </a:r>
            <a:r>
              <a:rPr lang="ru-RU" sz="1200" spc="-1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в</a:t>
            </a:r>
            <a:r>
              <a:rPr lang="ru-RU" sz="1200" spc="-6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р</a:t>
            </a:r>
            <a:r>
              <a:rPr lang="ru-RU" sz="1200" spc="-3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емен</a:t>
            </a:r>
            <a:r>
              <a:rPr lang="ru-RU" sz="1200" spc="-7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н</a:t>
            </a:r>
            <a:r>
              <a:rPr lang="ru-RU" sz="1200" spc="-124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ы</a:t>
            </a:r>
            <a:r>
              <a:rPr lang="ru-RU" sz="1200" spc="-127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х</a:t>
            </a:r>
            <a:r>
              <a:rPr lang="ru-RU" sz="1200" spc="-116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	</a:t>
            </a:r>
            <a:r>
              <a:rPr lang="ru-RU" sz="1200" spc="-94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ц</a:t>
            </a:r>
            <a:r>
              <a:rPr lang="ru-RU" sz="1200" spc="-10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и</a:t>
            </a:r>
            <a:r>
              <a:rPr lang="ru-RU" sz="1200" spc="-135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ф</a:t>
            </a:r>
            <a:r>
              <a:rPr lang="ru-RU" sz="1200" spc="-6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р</a:t>
            </a:r>
            <a:r>
              <a:rPr lang="ru-RU" sz="1200" spc="-56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о</a:t>
            </a:r>
            <a:r>
              <a:rPr lang="ru-RU" sz="1200" spc="-1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в</a:t>
            </a:r>
            <a:r>
              <a:rPr lang="ru-RU" sz="1200" spc="-124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ы</a:t>
            </a:r>
            <a:r>
              <a:rPr lang="ru-RU" sz="1200" spc="-127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х</a:t>
            </a:r>
            <a:r>
              <a:rPr lang="ru-RU" sz="1200" spc="-116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lang="ru-RU" sz="1200" spc="-1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т</a:t>
            </a:r>
            <a:r>
              <a:rPr lang="ru-RU" sz="1200" spc="-56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е</a:t>
            </a:r>
            <a:r>
              <a:rPr lang="ru-RU" sz="1200" spc="-6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х</a:t>
            </a:r>
            <a:r>
              <a:rPr lang="ru-RU" sz="1200" spc="-7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н</a:t>
            </a:r>
            <a:r>
              <a:rPr lang="ru-RU" sz="1200" spc="-56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о</a:t>
            </a:r>
            <a:r>
              <a:rPr lang="ru-RU" sz="1200" spc="-4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л</a:t>
            </a:r>
            <a:r>
              <a:rPr lang="ru-RU" sz="1200" spc="-56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о</a:t>
            </a:r>
            <a:r>
              <a:rPr lang="ru-RU" sz="1200" spc="-45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г</a:t>
            </a:r>
            <a:r>
              <a:rPr lang="ru-RU" sz="1200" spc="-10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ий</a:t>
            </a:r>
            <a:r>
              <a:rPr lang="ru-RU" sz="1200" spc="-12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.</a:t>
            </a:r>
            <a:endParaRPr lang="ru-RU" sz="1200" dirty="0">
              <a:solidFill>
                <a:schemeClr val="bg1">
                  <a:lumMod val="95000"/>
                </a:schemeClr>
              </a:solidFill>
              <a:latin typeface="PT Sans" panose="020B0503020203020204" pitchFamily="34" charset="0"/>
              <a:cs typeface="Lucida Sans Unicode"/>
            </a:endParaRPr>
          </a:p>
          <a:p>
            <a:pPr marL="9049" marR="15240">
              <a:lnSpc>
                <a:spcPts val="1298"/>
              </a:lnSpc>
              <a:spcBef>
                <a:spcPts val="743"/>
              </a:spcBef>
              <a:tabLst>
                <a:tab pos="224314" algn="l"/>
                <a:tab pos="224790" algn="l"/>
              </a:tabLst>
            </a:pPr>
            <a:r>
              <a:rPr lang="ru-RU" sz="1200" spc="-7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	</a:t>
            </a:r>
            <a:endParaRPr lang="en-US" sz="1200" spc="-71" dirty="0">
              <a:solidFill>
                <a:schemeClr val="bg1">
                  <a:lumMod val="95000"/>
                </a:schemeClr>
              </a:solidFill>
              <a:latin typeface="PT Sans" panose="020B0503020203020204" pitchFamily="34" charset="0"/>
              <a:cs typeface="Lucida Sans Unicode"/>
            </a:endParaRPr>
          </a:p>
          <a:p>
            <a:pPr marL="9049" marR="15240">
              <a:lnSpc>
                <a:spcPts val="1298"/>
              </a:lnSpc>
              <a:spcBef>
                <a:spcPts val="743"/>
              </a:spcBef>
              <a:tabLst>
                <a:tab pos="224314" algn="l"/>
                <a:tab pos="224790" algn="l"/>
              </a:tabLst>
            </a:pPr>
            <a:r>
              <a:rPr lang="en-US" sz="1200" spc="-7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	</a:t>
            </a:r>
            <a:r>
              <a:rPr lang="ru-RU" sz="1200" spc="-7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Следующий </a:t>
            </a:r>
            <a:r>
              <a:rPr lang="ru-RU" sz="1200" spc="-6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шаг </a:t>
            </a:r>
            <a:r>
              <a:rPr lang="ru-RU" sz="1200" spc="-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в </a:t>
            </a:r>
            <a:r>
              <a:rPr lang="ru-RU" sz="1200" spc="-75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формировании рынка </a:t>
            </a:r>
            <a:r>
              <a:rPr lang="ru-RU" sz="1200" spc="-56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контейнерной </a:t>
            </a:r>
            <a:r>
              <a:rPr lang="ru-RU" sz="1200" spc="-5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lang="ru-RU" sz="1200" spc="-6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логистики.</a:t>
            </a:r>
            <a:r>
              <a:rPr lang="ru-RU" sz="1200" spc="-11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	</a:t>
            </a:r>
            <a:r>
              <a:rPr lang="ru-RU" sz="1200" spc="-86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Имеющий</a:t>
            </a:r>
            <a:r>
              <a:rPr lang="ru-RU" sz="1200" spc="-105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lang="ru-RU" sz="1200" spc="-3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четкие</a:t>
            </a:r>
            <a:r>
              <a:rPr lang="ru-RU" sz="1200" spc="-12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lang="ru-RU" sz="1200" spc="-7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предпосылки</a:t>
            </a:r>
            <a:r>
              <a:rPr lang="ru-RU" sz="1200" spc="-105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и</a:t>
            </a:r>
            <a:r>
              <a:rPr lang="ru-RU" sz="1200" spc="-127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lang="ru-RU" sz="1200" spc="-5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логичную</a:t>
            </a:r>
            <a:r>
              <a:rPr lang="ru-RU" sz="1200" spc="-127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lang="ru-RU" sz="1200" spc="-4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цель. </a:t>
            </a:r>
            <a:r>
              <a:rPr lang="ru-RU" sz="1200" spc="-36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lang="ru-RU" sz="1200" spc="-4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Соответствующий 	глобальному </a:t>
            </a:r>
            <a:r>
              <a:rPr lang="ru-RU" sz="1200" spc="-4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тренду </a:t>
            </a:r>
            <a:r>
              <a:rPr lang="ru-RU" sz="1200" spc="-45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на </a:t>
            </a:r>
            <a:r>
              <a:rPr lang="ru-RU" sz="1200" spc="-7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цифровизацию </a:t>
            </a:r>
            <a:r>
              <a:rPr lang="ru-RU" sz="1200" spc="-6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lang="ru-RU" sz="1200" spc="-4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услуг.</a:t>
            </a:r>
            <a:endParaRPr lang="ru-RU" sz="1200" dirty="0">
              <a:solidFill>
                <a:schemeClr val="bg1">
                  <a:lumMod val="95000"/>
                </a:schemeClr>
              </a:solidFill>
              <a:latin typeface="PT Sans" panose="020B0503020203020204" pitchFamily="34" charset="0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896" y="1004168"/>
            <a:ext cx="3563927" cy="363913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9525">
              <a:lnSpc>
                <a:spcPts val="2738"/>
              </a:lnSpc>
              <a:spcBef>
                <a:spcPts val="79"/>
              </a:spcBef>
            </a:pPr>
            <a:r>
              <a:rPr sz="2800" spc="-83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К</a:t>
            </a:r>
            <a:r>
              <a:rPr sz="2800" spc="-94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ак</a:t>
            </a:r>
            <a:r>
              <a:rPr sz="2800" spc="-285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sz="2800" spc="-71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раб</a:t>
            </a:r>
            <a:r>
              <a:rPr sz="2800" spc="-101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о</a:t>
            </a:r>
            <a:r>
              <a:rPr sz="2800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тае</a:t>
            </a:r>
            <a:r>
              <a:rPr sz="2800" spc="-11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т</a:t>
            </a:r>
            <a:r>
              <a:rPr lang="en-US" sz="2800" spc="-1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sz="2800" spc="225" dirty="0">
                <a:solidFill>
                  <a:schemeClr val="bg1">
                    <a:lumMod val="95000"/>
                  </a:schemeClr>
                </a:solidFill>
                <a:latin typeface="+mn-lt"/>
                <a:cs typeface="Microsoft Sans Serif"/>
              </a:rPr>
              <a:t>V</a:t>
            </a:r>
            <a:r>
              <a:rPr lang="en-US" sz="2800" spc="225" dirty="0">
                <a:solidFill>
                  <a:schemeClr val="bg1">
                    <a:lumMod val="95000"/>
                  </a:schemeClr>
                </a:solidFill>
                <a:latin typeface="+mn-lt"/>
                <a:cs typeface="Microsoft Sans Serif"/>
              </a:rPr>
              <a:t>EDEXX</a:t>
            </a:r>
            <a:r>
              <a:rPr sz="2800" spc="-2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Microsoft Sans Serif"/>
              </a:rPr>
              <a:t>?</a:t>
            </a:r>
            <a:endParaRPr sz="2800" dirty="0">
              <a:solidFill>
                <a:schemeClr val="bg1">
                  <a:lumMod val="95000"/>
                </a:schemeClr>
              </a:solidFill>
              <a:latin typeface="PT Sans" panose="020B0503020203020204" pitchFamily="34" charset="0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643775" y="1667166"/>
            <a:ext cx="5849927" cy="53367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0" marR="3017520" indent="0">
              <a:lnSpc>
                <a:spcPct val="150000"/>
              </a:lnSpc>
              <a:spcBef>
                <a:spcPts val="75"/>
              </a:spcBef>
              <a:buNone/>
            </a:pPr>
            <a:r>
              <a:rPr sz="1200" spc="1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Microsoft Sans Serif"/>
              </a:rPr>
              <a:t>I</a:t>
            </a:r>
            <a:r>
              <a:rPr lang="en-US" sz="1200" spc="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Microsoft Sans Serif"/>
              </a:rPr>
              <a:t>T</a:t>
            </a:r>
            <a:r>
              <a:rPr sz="1200" spc="86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Microsoft Sans Serif"/>
              </a:rPr>
              <a:t>-</a:t>
            </a:r>
            <a:r>
              <a:rPr sz="1200" spc="-83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п</a:t>
            </a:r>
            <a:r>
              <a:rPr sz="1200" spc="-38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л</a:t>
            </a:r>
            <a:r>
              <a:rPr sz="1200" spc="-19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а</a:t>
            </a:r>
            <a:r>
              <a:rPr sz="1200" spc="-49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т</a:t>
            </a:r>
            <a:r>
              <a:rPr sz="1200" spc="-75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ф</a:t>
            </a:r>
            <a:r>
              <a:rPr sz="1200" spc="-45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о</a:t>
            </a:r>
            <a:r>
              <a:rPr sz="1200" spc="-49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рм</a:t>
            </a:r>
            <a:r>
              <a:rPr sz="1200" spc="-38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а</a:t>
            </a:r>
            <a:r>
              <a:rPr sz="1200" spc="-13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sz="1200" spc="-60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н</a:t>
            </a:r>
            <a:r>
              <a:rPr sz="1200" spc="-34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еп</a:t>
            </a:r>
            <a:r>
              <a:rPr sz="1200" spc="-60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р</a:t>
            </a:r>
            <a:r>
              <a:rPr sz="1200" spc="-19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е</a:t>
            </a:r>
            <a:r>
              <a:rPr sz="1200" spc="-26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р</a:t>
            </a:r>
            <a:r>
              <a:rPr sz="1200" spc="-56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ыв</a:t>
            </a:r>
            <a:r>
              <a:rPr sz="1200" spc="-60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н</a:t>
            </a:r>
            <a:r>
              <a:rPr sz="1200" spc="-30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о</a:t>
            </a:r>
            <a:r>
              <a:rPr sz="1200" spc="-3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sz="1200" spc="-34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анализирует</a:t>
            </a:r>
            <a:r>
              <a:rPr sz="1200" spc="-116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sz="1200" spc="-34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большое</a:t>
            </a:r>
            <a:r>
              <a:rPr lang="ru-RU" sz="1200" spc="-13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sz="1200" spc="-26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количество</a:t>
            </a:r>
            <a:r>
              <a:rPr sz="1200" spc="-15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sz="1200" spc="-64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вводных</a:t>
            </a:r>
            <a:r>
              <a:rPr sz="1200" spc="-15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sz="1200" spc="-71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данных</a:t>
            </a:r>
            <a:r>
              <a:rPr sz="1200" spc="-7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:</a:t>
            </a:r>
            <a:endParaRPr lang="ru-RU" sz="1200" dirty="0">
              <a:solidFill>
                <a:schemeClr val="bg1">
                  <a:lumMod val="95000"/>
                </a:schemeClr>
              </a:solidFill>
              <a:latin typeface="PT Sans" panose="020B0503020203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40679" y="1732313"/>
            <a:ext cx="4900451" cy="2527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59E9E3-DA0F-BA8A-923C-064F0A3F807B}"/>
              </a:ext>
            </a:extLst>
          </p:cNvPr>
          <p:cNvSpPr txBox="1"/>
          <p:nvPr/>
        </p:nvSpPr>
        <p:spPr>
          <a:xfrm>
            <a:off x="643775" y="5190834"/>
            <a:ext cx="8093341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marR="502920">
              <a:spcBef>
                <a:spcPts val="758"/>
              </a:spcBef>
            </a:pPr>
            <a:r>
              <a:rPr lang="ru-RU" sz="1200" spc="1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Д</a:t>
            </a:r>
            <a:r>
              <a:rPr lang="ru-RU" sz="1200" spc="-4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анные</a:t>
            </a:r>
            <a:r>
              <a:rPr lang="ru-RU" sz="1200" spc="-105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3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консолидируются</a:t>
            </a:r>
            <a:r>
              <a:rPr lang="ru-RU" sz="1200" spc="-11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в</a:t>
            </a:r>
            <a:r>
              <a:rPr lang="ru-RU" sz="1200" spc="-9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1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системе,</a:t>
            </a:r>
            <a:r>
              <a:rPr lang="ru-RU" sz="1200" spc="-94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2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обрабатываются</a:t>
            </a:r>
            <a:r>
              <a:rPr lang="ru-RU" sz="1200" spc="-94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1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ее</a:t>
            </a:r>
            <a:r>
              <a:rPr lang="ru-RU" sz="1200" spc="-105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4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алгоритмами</a:t>
            </a:r>
            <a:r>
              <a:rPr lang="ru-RU" sz="1200" spc="-116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7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,</a:t>
            </a:r>
            <a:r>
              <a:rPr lang="ru-RU" sz="1200" spc="-10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 </a:t>
            </a:r>
            <a:r>
              <a:rPr lang="ru-RU" sz="1200" spc="-1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хранятся</a:t>
            </a:r>
            <a:r>
              <a:rPr lang="ru-RU" sz="1200" spc="-10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7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и</a:t>
            </a:r>
            <a:r>
              <a:rPr lang="ru-RU" sz="1200" spc="-105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1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предоставляются</a:t>
            </a:r>
            <a:r>
              <a:rPr lang="ru-RU" sz="1200" spc="-105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в</a:t>
            </a:r>
            <a:r>
              <a:rPr lang="ru-RU" sz="1200" spc="-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274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34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структурированном</a:t>
            </a:r>
            <a:r>
              <a:rPr lang="ru-RU" sz="1200" spc="-12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4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виде.</a:t>
            </a:r>
            <a:endParaRPr lang="ru-RU" sz="1200" dirty="0">
              <a:solidFill>
                <a:schemeClr val="bg1">
                  <a:lumMod val="95000"/>
                </a:schemeClr>
              </a:solidFill>
              <a:latin typeface="PT Sans" panose="020B0503020203020204" pitchFamily="34" charset="0"/>
            </a:endParaRPr>
          </a:p>
          <a:p>
            <a:pPr marL="9525">
              <a:spcBef>
                <a:spcPts val="623"/>
              </a:spcBef>
            </a:pPr>
            <a:r>
              <a:rPr lang="ru-RU" sz="1200" spc="-26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Взаимодействие</a:t>
            </a:r>
            <a:r>
              <a:rPr lang="ru-RU" sz="1200" spc="-9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2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с</a:t>
            </a:r>
            <a:r>
              <a:rPr lang="ru-RU" sz="1200" spc="-9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2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пользователем</a:t>
            </a:r>
            <a:r>
              <a:rPr lang="ru-RU" sz="1200" spc="-10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5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происходит</a:t>
            </a:r>
            <a:r>
              <a:rPr lang="ru-RU" sz="1200" spc="-9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в</a:t>
            </a:r>
            <a:r>
              <a:rPr lang="ru-RU" sz="1200" spc="-9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45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личном</a:t>
            </a:r>
            <a:r>
              <a:rPr lang="ru-RU" sz="1200" spc="-10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34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кабинете,</a:t>
            </a:r>
            <a:r>
              <a:rPr lang="ru-RU" sz="1200" spc="-9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3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разработанном</a:t>
            </a:r>
            <a:r>
              <a:rPr lang="ru-RU" sz="1200" spc="-9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3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быть</a:t>
            </a:r>
            <a:r>
              <a:rPr lang="ru-RU" sz="1200" spc="-9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5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информативным</a:t>
            </a:r>
            <a:r>
              <a:rPr lang="ru-RU" sz="1200" spc="-9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7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и</a:t>
            </a:r>
            <a:r>
              <a:rPr lang="ru-RU" sz="1200" spc="-10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56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удобным.</a:t>
            </a:r>
            <a:endParaRPr lang="ru-RU" sz="1200" dirty="0">
              <a:solidFill>
                <a:schemeClr val="bg1">
                  <a:lumMod val="95000"/>
                </a:schemeClr>
              </a:solidFill>
              <a:latin typeface="PT Sans" panose="020B0503020203020204" pitchFamily="34" charset="0"/>
            </a:endParaRPr>
          </a:p>
          <a:p>
            <a:pPr marL="9525">
              <a:spcBef>
                <a:spcPts val="645"/>
              </a:spcBef>
            </a:pPr>
            <a:r>
              <a:rPr lang="ru-RU" sz="1200" spc="1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Все</a:t>
            </a:r>
            <a:r>
              <a:rPr lang="ru-RU" sz="1200" spc="-10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4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данные</a:t>
            </a:r>
            <a:r>
              <a:rPr lang="ru-RU" sz="1200" spc="-105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2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учитываются</a:t>
            </a:r>
            <a:r>
              <a:rPr lang="ru-RU" sz="1200" spc="86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в</a:t>
            </a:r>
            <a:r>
              <a:rPr lang="ru-RU" sz="1200" spc="-10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2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работе</a:t>
            </a:r>
            <a:r>
              <a:rPr lang="ru-RU" sz="1200" spc="-105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5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над</a:t>
            </a:r>
            <a:r>
              <a:rPr lang="ru-RU" sz="1200" spc="-9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34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перевозкой</a:t>
            </a:r>
            <a:r>
              <a:rPr lang="ru-RU" sz="1200" spc="-105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1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сразу</a:t>
            </a:r>
            <a:r>
              <a:rPr lang="ru-RU" sz="1200" spc="-9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3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же</a:t>
            </a:r>
            <a:r>
              <a:rPr lang="ru-RU" sz="1200" spc="-10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6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по</a:t>
            </a:r>
            <a:r>
              <a:rPr lang="ru-RU" sz="1200" spc="-9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1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мере</a:t>
            </a:r>
            <a:r>
              <a:rPr lang="ru-RU" sz="1200" spc="-116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9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их</a:t>
            </a:r>
            <a:r>
              <a:rPr lang="ru-RU" sz="1200" spc="-10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34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поступления,</a:t>
            </a:r>
            <a:r>
              <a:rPr lang="ru-RU" sz="1200" spc="8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в</a:t>
            </a:r>
            <a:r>
              <a:rPr lang="ru-RU" sz="1200" spc="-10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3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режиме</a:t>
            </a:r>
            <a:r>
              <a:rPr lang="ru-RU" sz="1200" spc="-105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26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реального</a:t>
            </a:r>
            <a:r>
              <a:rPr lang="ru-RU" sz="1200" spc="-105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3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времени</a:t>
            </a:r>
            <a:r>
              <a:rPr lang="ru-RU" sz="1200" spc="-38" dirty="0">
                <a:latin typeface="PT Sans" panose="020B0503020203020204" pitchFamily="34" charset="0"/>
              </a:rPr>
              <a:t>. </a:t>
            </a:r>
            <a:endParaRPr lang="ru-RU" sz="1200" dirty="0">
              <a:latin typeface="PT Sans" panose="020B05030202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D89A11-832D-8EF8-1A0A-2659DFD79CCA}"/>
              </a:ext>
            </a:extLst>
          </p:cNvPr>
          <p:cNvSpPr txBox="1"/>
          <p:nvPr/>
        </p:nvSpPr>
        <p:spPr>
          <a:xfrm>
            <a:off x="917372" y="2254051"/>
            <a:ext cx="6222329" cy="339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017520">
              <a:lnSpc>
                <a:spcPct val="150000"/>
              </a:lnSpc>
              <a:spcBef>
                <a:spcPts val="75"/>
              </a:spcBef>
            </a:pP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Microsoft Sans Serif"/>
              </a:rPr>
              <a:t>    </a:t>
            </a:r>
            <a:r>
              <a:rPr lang="ru-RU" sz="1200" spc="2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с</a:t>
            </a:r>
            <a:r>
              <a:rPr lang="ru-RU" sz="1200" spc="-4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т</a:t>
            </a:r>
            <a:r>
              <a:rPr lang="ru-RU" sz="1200" spc="-15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а</a:t>
            </a:r>
            <a:r>
              <a:rPr lang="ru-RU" sz="1200" spc="-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в</a:t>
            </a:r>
            <a:r>
              <a:rPr lang="ru-RU" sz="1200" spc="-64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к</a:t>
            </a:r>
            <a:r>
              <a:rPr lang="ru-RU" sz="1200" spc="-7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и</a:t>
            </a:r>
            <a:r>
              <a:rPr lang="ru-RU" sz="1200" spc="-10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5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м</a:t>
            </a:r>
            <a:r>
              <a:rPr lang="ru-RU" sz="1200" spc="-4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о</a:t>
            </a:r>
            <a:r>
              <a:rPr lang="ru-RU" sz="1200" spc="-4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р</a:t>
            </a:r>
            <a:r>
              <a:rPr lang="ru-RU" sz="1200" spc="2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с</a:t>
            </a:r>
            <a:r>
              <a:rPr lang="ru-RU" sz="1200" spc="-64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к</a:t>
            </a:r>
            <a:r>
              <a:rPr lang="ru-RU" sz="1200" spc="-9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и</a:t>
            </a:r>
            <a:r>
              <a:rPr lang="ru-RU" sz="1200" spc="-86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х</a:t>
            </a:r>
            <a:r>
              <a:rPr lang="ru-RU" sz="1200" spc="-116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3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л</a:t>
            </a:r>
            <a:r>
              <a:rPr lang="ru-RU" sz="1200" spc="-6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и</a:t>
            </a:r>
            <a:r>
              <a:rPr lang="ru-RU" sz="1200" spc="-64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н</a:t>
            </a:r>
            <a:r>
              <a:rPr lang="ru-RU" sz="1200" spc="-8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и</a:t>
            </a:r>
            <a:r>
              <a:rPr lang="ru-RU" sz="1200" spc="-7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й</a:t>
            </a:r>
            <a:r>
              <a:rPr lang="ru-RU" sz="1200" spc="-10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7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и</a:t>
            </a:r>
            <a:r>
              <a:rPr lang="ru-RU" sz="1200" spc="-10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86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ж</a:t>
            </a:r>
            <a:r>
              <a:rPr lang="ru-RU" sz="1200" spc="-71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д</a:t>
            </a:r>
            <a:r>
              <a:rPr lang="ru-RU" sz="1200" spc="75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Microsoft Sans Serif"/>
              </a:rPr>
              <a:t>-</a:t>
            </a:r>
            <a:r>
              <a:rPr lang="ru-RU" sz="1200" spc="-6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оп</a:t>
            </a:r>
            <a:r>
              <a:rPr lang="ru-RU" sz="1200" spc="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е</a:t>
            </a:r>
            <a:r>
              <a:rPr lang="ru-RU" sz="1200" spc="-4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р</a:t>
            </a:r>
            <a:r>
              <a:rPr lang="ru-RU" sz="1200" spc="-15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а</a:t>
            </a:r>
            <a:r>
              <a:rPr lang="ru-RU" sz="1200" spc="-4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т</a:t>
            </a:r>
            <a:r>
              <a:rPr lang="ru-RU" sz="1200" spc="-4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о</a:t>
            </a:r>
            <a:r>
              <a:rPr lang="ru-RU" sz="1200" spc="-45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р</a:t>
            </a:r>
            <a:r>
              <a:rPr lang="ru-RU" sz="1200" spc="-26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ов</a:t>
            </a:r>
            <a:r>
              <a:rPr lang="ru-RU" sz="1200" spc="-7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;</a:t>
            </a:r>
            <a:endParaRPr lang="ru-RU" sz="1200" dirty="0">
              <a:solidFill>
                <a:schemeClr val="bg1">
                  <a:lumMod val="95000"/>
                </a:schemeClr>
              </a:solidFill>
              <a:latin typeface="PT Sans" panose="020B0503020203020204" pitchFamily="34" charset="0"/>
              <a:cs typeface="Microsoft Sans Serif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D94858-47C1-9BAC-94C1-365AECCF0971}"/>
              </a:ext>
            </a:extLst>
          </p:cNvPr>
          <p:cNvSpPr txBox="1"/>
          <p:nvPr/>
        </p:nvSpPr>
        <p:spPr>
          <a:xfrm>
            <a:off x="891825" y="2662732"/>
            <a:ext cx="2190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049">
              <a:spcBef>
                <a:spcPts val="645"/>
              </a:spcBef>
              <a:tabLst>
                <a:tab pos="247174" algn="l"/>
                <a:tab pos="247650" algn="l"/>
              </a:tabLst>
            </a:pPr>
            <a:r>
              <a:rPr lang="ru-RU" sz="1200" spc="-4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    р</a:t>
            </a:r>
            <a:r>
              <a:rPr lang="ru-RU" sz="1200" spc="-15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а</a:t>
            </a:r>
            <a:r>
              <a:rPr lang="ru-RU" sz="1200" spc="2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с</a:t>
            </a:r>
            <a:r>
              <a:rPr lang="ru-RU" sz="1200" spc="-4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пи</a:t>
            </a:r>
            <a:r>
              <a:rPr lang="ru-RU" sz="1200" spc="-3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с</a:t>
            </a:r>
            <a:r>
              <a:rPr lang="ru-RU" sz="1200" spc="-15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а</a:t>
            </a:r>
            <a:r>
              <a:rPr lang="ru-RU" sz="1200" spc="-5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н</a:t>
            </a:r>
            <a:r>
              <a:rPr lang="ru-RU" sz="1200" spc="-3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и</a:t>
            </a:r>
            <a:r>
              <a:rPr lang="ru-RU" sz="1200" spc="-3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е</a:t>
            </a:r>
            <a:r>
              <a:rPr lang="ru-RU" sz="1200" spc="-10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2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с</a:t>
            </a:r>
            <a:r>
              <a:rPr lang="ru-RU" sz="1200" spc="-1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у</a:t>
            </a:r>
            <a:r>
              <a:rPr lang="ru-RU" sz="1200" spc="-86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д</a:t>
            </a:r>
            <a:r>
              <a:rPr lang="ru-RU" sz="1200" spc="-4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о</a:t>
            </a:r>
            <a:r>
              <a:rPr lang="ru-RU" sz="1200" spc="-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в</a:t>
            </a:r>
            <a:r>
              <a:rPr lang="ru-RU" sz="1200" spc="-116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7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и</a:t>
            </a:r>
            <a:r>
              <a:rPr lang="ru-RU" sz="1200" spc="-10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8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п</a:t>
            </a:r>
            <a:r>
              <a:rPr lang="ru-RU" sz="1200" spc="-15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ое</a:t>
            </a:r>
            <a:r>
              <a:rPr lang="ru-RU" sz="1200" spc="1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з</a:t>
            </a:r>
            <a:r>
              <a:rPr lang="ru-RU" sz="1200" spc="-86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д</a:t>
            </a:r>
            <a:r>
              <a:rPr lang="ru-RU" sz="1200" spc="-26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ов</a:t>
            </a:r>
            <a:r>
              <a:rPr lang="ru-RU" sz="1200" spc="-7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;</a:t>
            </a:r>
            <a:endParaRPr lang="ru-RU" sz="1200" dirty="0">
              <a:solidFill>
                <a:schemeClr val="bg1">
                  <a:lumMod val="95000"/>
                </a:schemeClr>
              </a:solidFill>
              <a:latin typeface="PT Sans" panose="020B05030202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22D15D-8E65-89E5-A403-68CBE1937EB0}"/>
              </a:ext>
            </a:extLst>
          </p:cNvPr>
          <p:cNvSpPr txBox="1"/>
          <p:nvPr/>
        </p:nvSpPr>
        <p:spPr>
          <a:xfrm>
            <a:off x="920290" y="3000962"/>
            <a:ext cx="3326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9">
              <a:spcBef>
                <a:spcPts val="641"/>
              </a:spcBef>
              <a:tabLst>
                <a:tab pos="247174" algn="l"/>
                <a:tab pos="247650" algn="l"/>
              </a:tabLst>
            </a:pPr>
            <a:r>
              <a:rPr lang="ru-RU" sz="1200" spc="-3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   наличие</a:t>
            </a:r>
            <a:r>
              <a:rPr lang="ru-RU" sz="1200" spc="-10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3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контейнерного</a:t>
            </a:r>
            <a:r>
              <a:rPr lang="ru-RU" sz="1200" spc="-10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3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оборудования</a:t>
            </a:r>
            <a:r>
              <a:rPr lang="ru-RU" sz="1200" spc="-9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в</a:t>
            </a:r>
            <a:r>
              <a:rPr lang="ru-RU" sz="1200" spc="-105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34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стоках</a:t>
            </a:r>
            <a:r>
              <a:rPr lang="ru-RU" sz="1200" spc="-7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;</a:t>
            </a:r>
            <a:endParaRPr lang="ru-RU" sz="1200" dirty="0">
              <a:solidFill>
                <a:schemeClr val="bg1">
                  <a:lumMod val="95000"/>
                </a:schemeClr>
              </a:solidFill>
              <a:latin typeface="PT Sans" panose="020B05030202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41609A-C36D-4747-86A7-BD9A121AF96A}"/>
              </a:ext>
            </a:extLst>
          </p:cNvPr>
          <p:cNvSpPr txBox="1"/>
          <p:nvPr/>
        </p:nvSpPr>
        <p:spPr>
          <a:xfrm>
            <a:off x="903038" y="3347254"/>
            <a:ext cx="274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049">
              <a:spcBef>
                <a:spcPts val="638"/>
              </a:spcBef>
              <a:tabLst>
                <a:tab pos="247174" algn="l"/>
                <a:tab pos="247650" algn="l"/>
              </a:tabLst>
            </a:pPr>
            <a:r>
              <a:rPr lang="ru-RU" sz="1200" spc="-2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   загруженность</a:t>
            </a:r>
            <a:r>
              <a:rPr lang="ru-RU" sz="1200" spc="-10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34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терминалов</a:t>
            </a:r>
            <a:r>
              <a:rPr lang="ru-RU" sz="1200" spc="-116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7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и</a:t>
            </a:r>
            <a:r>
              <a:rPr lang="ru-RU" sz="1200" spc="-10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4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станций</a:t>
            </a:r>
            <a:r>
              <a:rPr lang="ru-RU" sz="1200" spc="-7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;</a:t>
            </a:r>
            <a:endParaRPr lang="ru-RU" sz="1200" dirty="0">
              <a:solidFill>
                <a:schemeClr val="bg1">
                  <a:lumMod val="95000"/>
                </a:schemeClr>
              </a:solidFill>
              <a:latin typeface="PT Sans" panose="020B05030202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020BED-4BBF-E8F3-43AE-2FB75EC8FFC0}"/>
              </a:ext>
            </a:extLst>
          </p:cNvPr>
          <p:cNvSpPr txBox="1"/>
          <p:nvPr/>
        </p:nvSpPr>
        <p:spPr>
          <a:xfrm>
            <a:off x="885786" y="3677466"/>
            <a:ext cx="2397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049">
              <a:spcBef>
                <a:spcPts val="638"/>
              </a:spcBef>
              <a:tabLst>
                <a:tab pos="247174" algn="l"/>
                <a:tab pos="247650" algn="l"/>
              </a:tabLst>
            </a:pPr>
            <a:r>
              <a:rPr lang="ru-RU" sz="1200" spc="-4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    р</a:t>
            </a:r>
            <a:r>
              <a:rPr lang="ru-RU" sz="1200" spc="-34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и</a:t>
            </a:r>
            <a:r>
              <a:rPr lang="ru-RU" sz="1200" spc="-26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с</a:t>
            </a:r>
            <a:r>
              <a:rPr lang="ru-RU" sz="1200" spc="-64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к</a:t>
            </a:r>
            <a:r>
              <a:rPr lang="ru-RU" sz="1200" spc="-7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и</a:t>
            </a:r>
            <a:r>
              <a:rPr lang="ru-RU" sz="1200" spc="-12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-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в</a:t>
            </a:r>
            <a:r>
              <a:rPr lang="ru-RU" sz="1200" spc="-4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о</a:t>
            </a:r>
            <a:r>
              <a:rPr lang="ru-RU" sz="1200" spc="1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з</a:t>
            </a:r>
            <a:r>
              <a:rPr lang="ru-RU" sz="1200" spc="-5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н</a:t>
            </a:r>
            <a:r>
              <a:rPr lang="ru-RU" sz="1200" spc="-7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и</a:t>
            </a:r>
            <a:r>
              <a:rPr lang="ru-RU" sz="1200" spc="-64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к</a:t>
            </a:r>
            <a:r>
              <a:rPr lang="ru-RU" sz="1200" spc="-5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н</a:t>
            </a:r>
            <a:r>
              <a:rPr lang="ru-RU" sz="1200" spc="-4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о</a:t>
            </a:r>
            <a:r>
              <a:rPr lang="ru-RU" sz="1200" spc="-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в</a:t>
            </a:r>
            <a:r>
              <a:rPr lang="ru-RU" sz="1200" spc="-2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ен</a:t>
            </a:r>
            <a:r>
              <a:rPr lang="ru-RU" sz="1200" spc="-3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и</a:t>
            </a:r>
            <a:r>
              <a:rPr lang="ru-RU" sz="1200" spc="-26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я</a:t>
            </a:r>
            <a:r>
              <a:rPr lang="ru-RU" sz="1200" spc="-9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1200" spc="1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з</a:t>
            </a:r>
            <a:r>
              <a:rPr lang="ru-RU" sz="1200" spc="-15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а</a:t>
            </a:r>
            <a:r>
              <a:rPr lang="ru-RU" sz="1200" spc="-86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д</a:t>
            </a:r>
            <a:r>
              <a:rPr lang="ru-RU" sz="1200" spc="-2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е</a:t>
            </a:r>
            <a:r>
              <a:rPr lang="ru-RU" sz="1200" spc="-1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р</a:t>
            </a:r>
            <a:r>
              <a:rPr lang="ru-RU" sz="1200" spc="-7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ж</a:t>
            </a:r>
            <a:r>
              <a:rPr lang="ru-RU" sz="1200" spc="-3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ек</a:t>
            </a:r>
            <a:r>
              <a:rPr lang="ru-RU" sz="1200" spc="-7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;</a:t>
            </a:r>
            <a:endParaRPr lang="ru-RU" sz="1200" dirty="0">
              <a:solidFill>
                <a:schemeClr val="bg1">
                  <a:lumMod val="95000"/>
                </a:schemeClr>
              </a:solidFill>
              <a:latin typeface="PT Sans" panose="020B05030202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38CB1-9ECC-A89F-D1E3-7CBC7D916EA6}"/>
              </a:ext>
            </a:extLst>
          </p:cNvPr>
          <p:cNvSpPr txBox="1"/>
          <p:nvPr/>
        </p:nvSpPr>
        <p:spPr>
          <a:xfrm>
            <a:off x="911867" y="4040663"/>
            <a:ext cx="886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049">
              <a:spcBef>
                <a:spcPts val="638"/>
              </a:spcBef>
              <a:tabLst>
                <a:tab pos="247174" algn="l"/>
                <a:tab pos="247650" algn="l"/>
              </a:tabLst>
            </a:pPr>
            <a:r>
              <a:rPr lang="ru-RU" sz="1200" spc="-3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   новости</a:t>
            </a:r>
            <a:r>
              <a:rPr lang="ru-RU" sz="1200" spc="-7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;</a:t>
            </a:r>
            <a:endParaRPr lang="ru-RU" sz="1200" dirty="0">
              <a:solidFill>
                <a:schemeClr val="bg1">
                  <a:lumMod val="95000"/>
                </a:schemeClr>
              </a:solidFill>
              <a:latin typeface="PT Sans" panose="020B05030202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179386-3940-FBBD-365E-B69C3F8072DA}"/>
              </a:ext>
            </a:extLst>
          </p:cNvPr>
          <p:cNvSpPr txBox="1"/>
          <p:nvPr/>
        </p:nvSpPr>
        <p:spPr>
          <a:xfrm>
            <a:off x="885786" y="4380164"/>
            <a:ext cx="820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049">
              <a:spcBef>
                <a:spcPts val="641"/>
              </a:spcBef>
              <a:tabLst>
                <a:tab pos="247174" algn="l"/>
                <a:tab pos="247650" algn="l"/>
              </a:tabLst>
            </a:pPr>
            <a:r>
              <a:rPr lang="ru-RU" sz="1200" spc="-4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    погоду</a:t>
            </a:r>
            <a:r>
              <a:rPr lang="ru-RU" sz="1200" spc="-7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75B898-A56E-FD57-E8F2-6C650A71274C}"/>
              </a:ext>
            </a:extLst>
          </p:cNvPr>
          <p:cNvSpPr txBox="1"/>
          <p:nvPr/>
        </p:nvSpPr>
        <p:spPr>
          <a:xfrm>
            <a:off x="885786" y="4735751"/>
            <a:ext cx="11634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spc="-7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    и др.  данные;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8" grpId="0"/>
      <p:bldP spid="9" grpId="0"/>
      <p:bldP spid="10" grpId="0"/>
      <p:bldP spid="11" grpId="1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7705" y="1728030"/>
            <a:ext cx="6856096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Microsoft Sans Serif"/>
                <a:cs typeface="Microsoft Sans Serif"/>
              </a:rPr>
              <a:t>VEDEXX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Lucida Sans Unicode"/>
                <a:cs typeface="Lucida Sans Unicode"/>
              </a:rPr>
              <a:t>выводит качество сервиса на новый уровень, </a:t>
            </a:r>
            <a:r>
              <a:rPr sz="1200" dirty="0" err="1">
                <a:solidFill>
                  <a:schemeClr val="bg1">
                    <a:lumMod val="95000"/>
                  </a:schemeClr>
                </a:solidFill>
                <a:latin typeface="Lucida Sans Unicode"/>
                <a:cs typeface="Lucida Sans Unicode"/>
              </a:rPr>
              <a:t>предоставляя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Lucida Sans Unicode"/>
                <a:cs typeface="Lucida Sans Unicode"/>
              </a:rPr>
              <a:t>различные </a:t>
            </a:r>
            <a:r>
              <a:rPr sz="1200" dirty="0" err="1">
                <a:solidFill>
                  <a:schemeClr val="bg1">
                    <a:lumMod val="95000"/>
                  </a:schemeClr>
                </a:solidFill>
                <a:latin typeface="Lucida Sans Unicode"/>
                <a:cs typeface="Lucida Sans Unicode"/>
              </a:rPr>
              <a:t>функции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Lucida Sans Unicode"/>
                <a:cs typeface="Lucida Sans Unicode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7704" y="2286512"/>
            <a:ext cx="3761423" cy="1383071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9525" marR="3810">
              <a:spcBef>
                <a:spcPts val="773"/>
              </a:spcBef>
            </a:pPr>
            <a:r>
              <a:rPr sz="1200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Уже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сейчас многие профессионалы </a:t>
            </a:r>
            <a:r>
              <a:rPr sz="1200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используют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cs typeface="Microsoft Sans Serif"/>
              </a:rPr>
              <a:t>VEDEXX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Microsoft Sans Serif"/>
              </a:rPr>
              <a:t> 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в  качестве информационного ресурса.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Сейчас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sz="1200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сайт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cs typeface="Microsoft Sans Serif"/>
              </a:rPr>
              <a:t>V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cs typeface="Microsoft Sans Serif"/>
              </a:rPr>
              <a:t>EDEXX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cs typeface="Microsoft Sans Serif"/>
              </a:rPr>
              <a:t> 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Microsoft Sans Serif"/>
              </a:rPr>
              <a:t>– </a:t>
            </a:r>
            <a:r>
              <a:rPr sz="1200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это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платформа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, где </a:t>
            </a:r>
            <a:r>
              <a:rPr sz="1200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можно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sz="1200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быстро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sz="1200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получить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информацию по наличию мест на судах,  контейнерного оборудования , уровню ставок </a:t>
            </a:r>
            <a:r>
              <a:rPr sz="1200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и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sz="1200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расписанию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sz="1200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практически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всех перевозчиков, представленных на рынке.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7705" y="4159170"/>
            <a:ext cx="3679031" cy="1567737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9525" marR="3810">
              <a:spcBef>
                <a:spcPts val="773"/>
              </a:spcBef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cs typeface="Microsoft Sans Serif"/>
              </a:rPr>
              <a:t>VEDEXX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Microsoft Sans Serif"/>
              </a:rPr>
              <a:t> </a:t>
            </a:r>
            <a:r>
              <a:rPr sz="1200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непрерывно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анализирует работу каждого  перевозчика. У кого судовыходы соответствуют  расписанию? У кого наблюдается дефицит порожнего  оборудования? У кого какие простои возникают в порту?  Сколько стоят суда на рейде? 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cs typeface="Microsoft Sans Serif"/>
              </a:rPr>
              <a:t>VEDEXX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предоставляет  полный и объективный анализ по всем направлениям. И это  уникальное предложение.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30921" y="2330058"/>
            <a:ext cx="3506153" cy="111809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54"/>
              </a:spcBef>
            </a:pPr>
            <a:r>
              <a:rPr sz="1200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В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системе представлены все перевозчики,  осуществляющие сервис на данном направлении.  Пользователь системы всегда информирован, владеет  ситуацией и может сам распределять грузопоток между  перевозчиками, имея полную информацию по ним.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30921" y="4206391"/>
            <a:ext cx="3766661" cy="13022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8"/>
              </a:spcBef>
            </a:pPr>
            <a:r>
              <a:rPr sz="1200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Автоматизация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всех процессов, исключение лишних  функций и задач 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Microsoft Sans Serif"/>
              </a:rPr>
              <a:t>– 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основа сокращения затрат на перевозку и  оплату труда. 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Verdana"/>
              </a:rPr>
              <a:t>Эффективность 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менеджеров в компаниях,  работающих </a:t>
            </a:r>
            <a:r>
              <a:rPr sz="1200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через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cs typeface="Microsoft Sans Serif"/>
              </a:rPr>
              <a:t>VEDEXX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Microsoft Sans Serif"/>
              </a:rPr>
              <a:t> 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Verdana"/>
              </a:rPr>
              <a:t>увеличивается на порядок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. Без  системы 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cs typeface="Lucida Sans Unicode"/>
              </a:rPr>
              <a:t>1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менеджер ведет 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cs typeface="Lucida Sans Unicode"/>
              </a:rPr>
              <a:t>20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контейнеров, с системой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cs typeface="Lucida Sans Unicode"/>
              </a:rPr>
              <a:t> 1 </a:t>
            </a:r>
            <a:r>
              <a:rPr sz="1200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менеджер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ведет до 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cs typeface="Lucida Sans Unicode"/>
              </a:rPr>
              <a:t>200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контейнеров единовременно.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BDB062A-EBFF-965E-3028-7DA53CAE5242}"/>
              </a:ext>
            </a:extLst>
          </p:cNvPr>
          <p:cNvSpPr txBox="1">
            <a:spLocks/>
          </p:cNvSpPr>
          <p:nvPr/>
        </p:nvSpPr>
        <p:spPr>
          <a:xfrm>
            <a:off x="628650" y="1131094"/>
            <a:ext cx="7886700" cy="47968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Как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VEDEXX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меняет рынок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?</a:t>
            </a:r>
            <a:endParaRPr lang="ru-RU" sz="2400" dirty="0">
              <a:solidFill>
                <a:schemeClr val="bg1">
                  <a:lumMod val="95000"/>
                </a:schemeClr>
              </a:solidFill>
              <a:latin typeface="PT Sans" panose="020B05030202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0CAAE0-0856-B4FC-91DA-DEFB140CF064}"/>
              </a:ext>
            </a:extLst>
          </p:cNvPr>
          <p:cNvSpPr txBox="1"/>
          <p:nvPr/>
        </p:nvSpPr>
        <p:spPr>
          <a:xfrm>
            <a:off x="687705" y="2076142"/>
            <a:ext cx="2257349" cy="27699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95000"/>
                  </a:schemeClr>
                </a:solidFill>
                <a:cs typeface="Verdana"/>
              </a:rPr>
              <a:t>1.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Verdana"/>
              </a:rPr>
              <a:t>Информационную функцию.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B601DE-5510-3477-2D15-C87825FFA6BD}"/>
              </a:ext>
            </a:extLst>
          </p:cNvPr>
          <p:cNvSpPr txBox="1"/>
          <p:nvPr/>
        </p:nvSpPr>
        <p:spPr>
          <a:xfrm>
            <a:off x="4630921" y="2046626"/>
            <a:ext cx="2037737" cy="27699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95000"/>
                  </a:schemeClr>
                </a:solidFill>
                <a:cs typeface="Verdana"/>
              </a:rPr>
              <a:t>2.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Verdana"/>
              </a:rPr>
              <a:t>Диверсификация рисков.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0F757C-83E8-7B6B-9530-0AB4ED5567B7}"/>
              </a:ext>
            </a:extLst>
          </p:cNvPr>
          <p:cNvSpPr txBox="1"/>
          <p:nvPr/>
        </p:nvSpPr>
        <p:spPr>
          <a:xfrm>
            <a:off x="687704" y="3945798"/>
            <a:ext cx="1979260" cy="27699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95000"/>
                  </a:schemeClr>
                </a:solidFill>
                <a:cs typeface="Verdana"/>
              </a:rPr>
              <a:t>3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Verdana"/>
              </a:rPr>
              <a:t>. Аналитическая функция.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FB9364-924E-44ED-2133-D6CA38A23355}"/>
              </a:ext>
            </a:extLst>
          </p:cNvPr>
          <p:cNvSpPr txBox="1"/>
          <p:nvPr/>
        </p:nvSpPr>
        <p:spPr>
          <a:xfrm>
            <a:off x="4630921" y="3905254"/>
            <a:ext cx="3704091" cy="27699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Verdana"/>
              </a:rPr>
              <a:t>4. Сокращение затрат и увеличение эффективности.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2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7705" y="1728030"/>
            <a:ext cx="6856096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Microsoft Sans Serif"/>
                <a:cs typeface="Microsoft Sans Serif"/>
              </a:rPr>
              <a:t>VEDEXX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Lucida Sans Unicode"/>
                <a:cs typeface="Lucida Sans Unicode"/>
              </a:rPr>
              <a:t>выводит качество сервиса на новый уровень, </a:t>
            </a:r>
            <a:r>
              <a:rPr sz="1200" dirty="0" err="1">
                <a:solidFill>
                  <a:schemeClr val="bg1">
                    <a:lumMod val="95000"/>
                  </a:schemeClr>
                </a:solidFill>
                <a:latin typeface="Lucida Sans Unicode"/>
                <a:cs typeface="Lucida Sans Unicode"/>
              </a:rPr>
              <a:t>предоставляя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Lucida Sans Unicode"/>
                <a:cs typeface="Lucida Sans Unicode"/>
              </a:rPr>
              <a:t>различные </a:t>
            </a:r>
            <a:r>
              <a:rPr sz="1200" dirty="0" err="1">
                <a:solidFill>
                  <a:schemeClr val="bg1">
                    <a:lumMod val="95000"/>
                  </a:schemeClr>
                </a:solidFill>
                <a:latin typeface="Lucida Sans Unicode"/>
                <a:cs typeface="Lucida Sans Unicode"/>
              </a:rPr>
              <a:t>функции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Lucida Sans Unicode"/>
                <a:cs typeface="Lucida Sans Unicode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7704" y="2354800"/>
            <a:ext cx="7946910" cy="644407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PT Sans" panose="020B0503020203020204" pitchFamily="34" charset="0"/>
              </a:rPr>
              <a:t>Взаимодействие между специалистами компании подразумевает частичную недоговоренность и потерю доли важной информации по разным причинам. Чтобы этого не происходило, мы создали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cs typeface="Microsoft Sans Serif"/>
              </a:rPr>
              <a:t>VEDEXX</a:t>
            </a:r>
            <a:r>
              <a:rPr lang="en" sz="1200" dirty="0">
                <a:solidFill>
                  <a:schemeClr val="bg1"/>
                </a:solidFill>
                <a:latin typeface="PT Sans" panose="020B0503020203020204" pitchFamily="34" charset="0"/>
              </a:rPr>
              <a:t>, </a:t>
            </a:r>
            <a:r>
              <a:rPr lang="ru-RU" sz="1200" dirty="0">
                <a:solidFill>
                  <a:schemeClr val="bg1"/>
                </a:solidFill>
                <a:latin typeface="PT Sans" panose="020B0503020203020204" pitchFamily="34" charset="0"/>
              </a:rPr>
              <a:t>на платформе которого аккумулируется вся необходимая информация.</a:t>
            </a:r>
            <a:endParaRPr sz="1200" dirty="0">
              <a:solidFill>
                <a:schemeClr val="bg1">
                  <a:lumMod val="95000"/>
                </a:schemeClr>
              </a:solidFill>
              <a:latin typeface="PT Sans" panose="020B0503020203020204" pitchFamily="34" charset="0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7705" y="3329610"/>
            <a:ext cx="3884296" cy="212173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  <a:cs typeface="Microsoft Sans Serif"/>
              </a:rPr>
              <a:t>VEDEXX</a:t>
            </a:r>
            <a:r>
              <a:rPr sz="1200" dirty="0">
                <a:solidFill>
                  <a:schemeClr val="bg1"/>
                </a:solidFill>
                <a:latin typeface="PT Sans" panose="020B0503020203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PT Sans" panose="020B0503020203020204" pitchFamily="34" charset="0"/>
              </a:rPr>
              <a:t>Используемая в международных перевозах информация</a:t>
            </a:r>
            <a:r>
              <a:rPr lang="en-US" sz="1200" dirty="0">
                <a:solidFill>
                  <a:schemeClr val="bg1"/>
                </a:solidFill>
                <a:latin typeface="PT Sans" panose="020B0503020203020204" pitchFamily="34" charset="0"/>
              </a:rPr>
              <a:t>:</a:t>
            </a:r>
            <a:endParaRPr lang="ru-RU" sz="1200" dirty="0">
              <a:solidFill>
                <a:schemeClr val="bg1"/>
              </a:solidFill>
              <a:latin typeface="PT Sans" panose="020B0503020203020204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PT Sans" panose="020B0503020203020204" pitchFamily="34" charset="0"/>
              </a:rPr>
              <a:t>- Собрана, обработана и находится в удобном доступе для пользователя услуг</a:t>
            </a:r>
            <a:r>
              <a:rPr lang="en-US" sz="1200" dirty="0">
                <a:solidFill>
                  <a:schemeClr val="bg1"/>
                </a:solidFill>
                <a:latin typeface="PT Sans" panose="020B0503020203020204" pitchFamily="34" charset="0"/>
              </a:rPr>
              <a:t>;</a:t>
            </a:r>
            <a:endParaRPr lang="ru-RU" sz="1200" dirty="0">
              <a:solidFill>
                <a:schemeClr val="bg1"/>
              </a:solidFill>
              <a:latin typeface="PT Sans" panose="020B0503020203020204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PT Sans" panose="020B0503020203020204" pitchFamily="34" charset="0"/>
              </a:rPr>
              <a:t>- Доступна в любой момент времени</a:t>
            </a:r>
            <a:r>
              <a:rPr lang="en-US" sz="1200" dirty="0">
                <a:solidFill>
                  <a:schemeClr val="bg1"/>
                </a:solidFill>
                <a:latin typeface="PT Sans" panose="020B0503020203020204" pitchFamily="34" charset="0"/>
              </a:rPr>
              <a:t>;</a:t>
            </a:r>
            <a:endParaRPr lang="ru-RU" sz="1200" dirty="0">
              <a:solidFill>
                <a:schemeClr val="bg1"/>
              </a:solidFill>
              <a:latin typeface="PT Sans" panose="020B0503020203020204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PT Sans" panose="020B0503020203020204" pitchFamily="34" charset="0"/>
              </a:rPr>
              <a:t>- Отражает всю информацию о подрядчиках</a:t>
            </a:r>
            <a:r>
              <a:rPr lang="en-US" sz="1200" dirty="0">
                <a:solidFill>
                  <a:schemeClr val="bg1"/>
                </a:solidFill>
                <a:latin typeface="PT Sans" panose="020B0503020203020204" pitchFamily="34" charset="0"/>
              </a:rPr>
              <a:t>;</a:t>
            </a:r>
            <a:endParaRPr lang="ru-RU" sz="1200" dirty="0">
              <a:solidFill>
                <a:schemeClr val="bg1"/>
              </a:solidFill>
              <a:latin typeface="PT Sans" panose="020B0503020203020204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PT Sans" panose="020B0503020203020204" pitchFamily="34" charset="0"/>
              </a:rPr>
              <a:t>- Отражает качество работы подрядчиков и сотрудников транспортных компаний </a:t>
            </a:r>
            <a:r>
              <a:rPr lang="en" sz="1200" dirty="0">
                <a:solidFill>
                  <a:schemeClr val="bg1"/>
                </a:solidFill>
              </a:rPr>
              <a:t>online</a:t>
            </a:r>
            <a:r>
              <a:rPr lang="en-US" sz="1200" dirty="0">
                <a:solidFill>
                  <a:schemeClr val="bg1"/>
                </a:solidFill>
              </a:rPr>
              <a:t>;</a:t>
            </a:r>
            <a:endParaRPr lang="en" sz="1200" dirty="0">
              <a:solidFill>
                <a:schemeClr val="bg1"/>
              </a:solidFill>
            </a:endParaRPr>
          </a:p>
          <a:p>
            <a:r>
              <a:rPr lang="en" sz="1200" dirty="0">
                <a:solidFill>
                  <a:schemeClr val="bg1"/>
                </a:solidFill>
                <a:latin typeface="PT Sans" panose="020B0503020203020204" pitchFamily="34" charset="0"/>
              </a:rPr>
              <a:t>- </a:t>
            </a:r>
            <a:r>
              <a:rPr lang="ru-RU" sz="1200" dirty="0">
                <a:solidFill>
                  <a:schemeClr val="bg1"/>
                </a:solidFill>
                <a:latin typeface="PT Sans" panose="020B0503020203020204" pitchFamily="34" charset="0"/>
              </a:rPr>
              <a:t>Снижает зависимость общей работы от отдельных сотрудников, при этом повышает ответственность сотрудников за этапы и сроки</a:t>
            </a:r>
            <a:r>
              <a:rPr lang="en-US" sz="1200" dirty="0">
                <a:solidFill>
                  <a:schemeClr val="bg1"/>
                </a:solidFill>
                <a:latin typeface="PT Sans" panose="020B0503020203020204" pitchFamily="34" charset="0"/>
              </a:rPr>
              <a:t>;</a:t>
            </a:r>
            <a:endParaRPr lang="ru-RU" sz="12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28462" y="3406096"/>
            <a:ext cx="3506153" cy="111809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54"/>
              </a:spcBef>
            </a:pPr>
            <a:r>
              <a:rPr sz="1200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В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системе представлены все перевозчики,  осуществляющие сервис </a:t>
            </a:r>
            <a:r>
              <a:rPr sz="1200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на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заданном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направлении.  Пользователь системы всегда информирован, владеет  ситуацией и может </a:t>
            </a:r>
            <a:r>
              <a:rPr sz="1200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сам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sz="1200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распределять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sz="1200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грузопоток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</a:t>
            </a:r>
            <a:r>
              <a:rPr sz="1200" dirty="0" err="1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между</a:t>
            </a:r>
            <a:r>
              <a:rPr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Lucida Sans Unicode"/>
              </a:rPr>
              <a:t> перевозчиками, имея полную информацию по ним.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BDB062A-EBFF-965E-3028-7DA53CAE5242}"/>
              </a:ext>
            </a:extLst>
          </p:cNvPr>
          <p:cNvSpPr txBox="1">
            <a:spLocks/>
          </p:cNvSpPr>
          <p:nvPr/>
        </p:nvSpPr>
        <p:spPr>
          <a:xfrm>
            <a:off x="628650" y="1131094"/>
            <a:ext cx="7886700" cy="47968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3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качества логистики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VEDEXX: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0CAAE0-0856-B4FC-91DA-DEFB140CF064}"/>
              </a:ext>
            </a:extLst>
          </p:cNvPr>
          <p:cNvSpPr txBox="1"/>
          <p:nvPr/>
        </p:nvSpPr>
        <p:spPr>
          <a:xfrm>
            <a:off x="687704" y="2076142"/>
            <a:ext cx="1479892" cy="27699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cs typeface="Verdana"/>
              </a:rPr>
              <a:t>1. </a:t>
            </a:r>
            <a:r>
              <a:rPr lang="ru-RU" sz="1200" dirty="0">
                <a:solidFill>
                  <a:schemeClr val="bg1"/>
                </a:solidFill>
                <a:latin typeface="PT Sans" panose="020B0503020203020204" pitchFamily="34" charset="0"/>
              </a:rPr>
              <a:t>Организованная</a:t>
            </a:r>
            <a:r>
              <a:rPr lang="en-US" sz="1200" dirty="0">
                <a:solidFill>
                  <a:schemeClr val="bg1"/>
                </a:solidFill>
                <a:latin typeface="PT Sans" panose="020B0503020203020204" pitchFamily="34" charset="0"/>
              </a:rPr>
              <a:t>.</a:t>
            </a:r>
            <a:endParaRPr lang="ru-RU" sz="1200" dirty="0">
              <a:solidFill>
                <a:schemeClr val="bg1"/>
              </a:solidFill>
              <a:latin typeface="PT Sans" panose="020B0503020203020204" pitchFamily="34" charset="0"/>
              <a:cs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B601DE-5510-3477-2D15-C87825FFA6BD}"/>
              </a:ext>
            </a:extLst>
          </p:cNvPr>
          <p:cNvSpPr txBox="1"/>
          <p:nvPr/>
        </p:nvSpPr>
        <p:spPr>
          <a:xfrm>
            <a:off x="5128462" y="3075694"/>
            <a:ext cx="1858201" cy="27699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95000"/>
                  </a:schemeClr>
                </a:solidFill>
                <a:cs typeface="Verdana"/>
              </a:rPr>
              <a:t>2.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Verdana"/>
              </a:rPr>
              <a:t>Систематизированная.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0F757C-83E8-7B6B-9530-0AB4ED5567B7}"/>
              </a:ext>
            </a:extLst>
          </p:cNvPr>
          <p:cNvSpPr txBox="1"/>
          <p:nvPr/>
        </p:nvSpPr>
        <p:spPr>
          <a:xfrm>
            <a:off x="687704" y="3075694"/>
            <a:ext cx="1828578" cy="27699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95000"/>
                  </a:schemeClr>
                </a:solidFill>
                <a:cs typeface="Verdana"/>
              </a:rPr>
              <a:t>3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Verdana"/>
              </a:rPr>
              <a:t>. Дисциплинированная.</a:t>
            </a:r>
          </a:p>
        </p:txBody>
      </p:sp>
    </p:spTree>
    <p:extLst>
      <p:ext uri="{BB962C8B-B14F-4D97-AF65-F5344CB8AC3E}">
        <p14:creationId xmlns:p14="http://schemas.microsoft.com/office/powerpoint/2010/main" val="226212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12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CD89A11-832D-8EF8-1A0A-2659DFD79CCA}"/>
              </a:ext>
            </a:extLst>
          </p:cNvPr>
          <p:cNvSpPr txBox="1"/>
          <p:nvPr/>
        </p:nvSpPr>
        <p:spPr>
          <a:xfrm>
            <a:off x="906498" y="1530010"/>
            <a:ext cx="6222329" cy="339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017520">
              <a:lnSpc>
                <a:spcPct val="150000"/>
              </a:lnSpc>
              <a:spcBef>
                <a:spcPts val="75"/>
              </a:spcBef>
            </a:pP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  <a:cs typeface="Microsoft Sans Serif"/>
              </a:rPr>
              <a:t>    Осуществить международную перевозку</a:t>
            </a:r>
            <a:r>
              <a:rPr lang="ru-RU" sz="1200" spc="-7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;</a:t>
            </a:r>
            <a:endParaRPr lang="ru-RU" sz="1200" dirty="0">
              <a:solidFill>
                <a:schemeClr val="bg1">
                  <a:lumMod val="95000"/>
                </a:schemeClr>
              </a:solidFill>
              <a:latin typeface="PT Sans" panose="020B0503020203020204" pitchFamily="34" charset="0"/>
              <a:cs typeface="Microsoft Sans Serif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D94858-47C1-9BAC-94C1-365AECCF0971}"/>
              </a:ext>
            </a:extLst>
          </p:cNvPr>
          <p:cNvSpPr txBox="1"/>
          <p:nvPr/>
        </p:nvSpPr>
        <p:spPr>
          <a:xfrm>
            <a:off x="926430" y="1944081"/>
            <a:ext cx="2296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049">
              <a:spcBef>
                <a:spcPts val="645"/>
              </a:spcBef>
              <a:tabLst>
                <a:tab pos="247174" algn="l"/>
                <a:tab pos="247650" algn="l"/>
              </a:tabLst>
            </a:pPr>
            <a:r>
              <a:rPr lang="ru-RU" sz="1200" spc="-4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   Не переплачивать за логистику</a:t>
            </a:r>
            <a:r>
              <a:rPr lang="ru-RU" sz="1200" spc="-7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;</a:t>
            </a:r>
            <a:endParaRPr lang="ru-RU" sz="1200" dirty="0">
              <a:solidFill>
                <a:schemeClr val="bg1">
                  <a:lumMod val="95000"/>
                </a:schemeClr>
              </a:solidFill>
              <a:latin typeface="PT Sans" panose="020B05030202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22D15D-8E65-89E5-A403-68CBE1937EB0}"/>
              </a:ext>
            </a:extLst>
          </p:cNvPr>
          <p:cNvSpPr txBox="1"/>
          <p:nvPr/>
        </p:nvSpPr>
        <p:spPr>
          <a:xfrm>
            <a:off x="926430" y="2282643"/>
            <a:ext cx="3360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9">
              <a:spcBef>
                <a:spcPts val="641"/>
              </a:spcBef>
              <a:tabLst>
                <a:tab pos="247174" algn="l"/>
                <a:tab pos="247650" algn="l"/>
              </a:tabLst>
            </a:pPr>
            <a:r>
              <a:rPr lang="ru-RU" sz="1200" spc="-38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   Компенсировать расходы в случае порчи груза</a:t>
            </a:r>
            <a:r>
              <a:rPr lang="ru-RU" sz="1200" spc="-7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;</a:t>
            </a:r>
            <a:endParaRPr lang="ru-RU" sz="1200" dirty="0">
              <a:solidFill>
                <a:schemeClr val="bg1">
                  <a:lumMod val="95000"/>
                </a:schemeClr>
              </a:solidFill>
              <a:latin typeface="PT Sans" panose="020B05030202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41609A-C36D-4747-86A7-BD9A121AF96A}"/>
              </a:ext>
            </a:extLst>
          </p:cNvPr>
          <p:cNvSpPr txBox="1"/>
          <p:nvPr/>
        </p:nvSpPr>
        <p:spPr>
          <a:xfrm>
            <a:off x="926430" y="2621205"/>
            <a:ext cx="3720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9">
              <a:spcBef>
                <a:spcPts val="638"/>
              </a:spcBef>
              <a:tabLst>
                <a:tab pos="247174" algn="l"/>
                <a:tab pos="247650" algn="l"/>
              </a:tabLst>
            </a:pPr>
            <a:r>
              <a:rPr lang="ru-RU" sz="1200" spc="-23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   Своевременно получить бухгалтерские документы</a:t>
            </a:r>
            <a:r>
              <a:rPr lang="ru-RU" sz="1200" spc="-7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;</a:t>
            </a:r>
            <a:endParaRPr lang="ru-RU" sz="1200" dirty="0">
              <a:solidFill>
                <a:schemeClr val="bg1">
                  <a:lumMod val="95000"/>
                </a:schemeClr>
              </a:solidFill>
              <a:latin typeface="PT Sans" panose="020B05030202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020BED-4BBF-E8F3-43AE-2FB75EC8FFC0}"/>
              </a:ext>
            </a:extLst>
          </p:cNvPr>
          <p:cNvSpPr txBox="1"/>
          <p:nvPr/>
        </p:nvSpPr>
        <p:spPr>
          <a:xfrm>
            <a:off x="906498" y="2978146"/>
            <a:ext cx="2712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049">
              <a:spcBef>
                <a:spcPts val="638"/>
              </a:spcBef>
              <a:tabLst>
                <a:tab pos="247174" algn="l"/>
                <a:tab pos="247650" algn="l"/>
              </a:tabLst>
            </a:pPr>
            <a:r>
              <a:rPr lang="ru-RU" sz="1200" spc="-4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    Решить вопросы с финансированием</a:t>
            </a:r>
            <a:r>
              <a:rPr lang="ru-RU" sz="1200" spc="-7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;</a:t>
            </a:r>
            <a:endParaRPr lang="ru-RU" sz="1200" dirty="0">
              <a:solidFill>
                <a:schemeClr val="bg1">
                  <a:lumMod val="95000"/>
                </a:schemeClr>
              </a:solidFill>
              <a:latin typeface="PT Sans" panose="020B05030202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38CB1-9ECC-A89F-D1E3-7CBC7D916EA6}"/>
              </a:ext>
            </a:extLst>
          </p:cNvPr>
          <p:cNvSpPr txBox="1"/>
          <p:nvPr/>
        </p:nvSpPr>
        <p:spPr>
          <a:xfrm>
            <a:off x="906498" y="3290511"/>
            <a:ext cx="3950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049">
              <a:spcBef>
                <a:spcPts val="638"/>
              </a:spcBef>
              <a:tabLst>
                <a:tab pos="247174" algn="l"/>
                <a:tab pos="247650" algn="l"/>
              </a:tabLst>
            </a:pPr>
            <a:r>
              <a:rPr lang="ru-RU" sz="1200" spc="-3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    Снизить, либо избавиться от дополнительных расходов</a:t>
            </a:r>
            <a:r>
              <a:rPr lang="ru-RU" sz="1200" spc="-7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;</a:t>
            </a:r>
            <a:endParaRPr lang="ru-RU" sz="1200" dirty="0">
              <a:solidFill>
                <a:schemeClr val="bg1">
                  <a:lumMod val="95000"/>
                </a:schemeClr>
              </a:solidFill>
              <a:latin typeface="PT Sans" panose="020B05030202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179386-3940-FBBD-365E-B69C3F8072DA}"/>
              </a:ext>
            </a:extLst>
          </p:cNvPr>
          <p:cNvSpPr txBox="1"/>
          <p:nvPr/>
        </p:nvSpPr>
        <p:spPr>
          <a:xfrm>
            <a:off x="906498" y="3629726"/>
            <a:ext cx="5880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049">
              <a:spcBef>
                <a:spcPts val="641"/>
              </a:spcBef>
              <a:tabLst>
                <a:tab pos="247174" algn="l"/>
                <a:tab pos="247650" algn="l"/>
              </a:tabLst>
            </a:pPr>
            <a:r>
              <a:rPr lang="ru-RU" sz="1200" spc="-49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    Совершить своевременные и верные действия, в случае непредвиденных обстоятельств</a:t>
            </a:r>
            <a:r>
              <a:rPr lang="ru-RU" sz="1200" spc="-7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75B898-A56E-FD57-E8F2-6C650A71274C}"/>
              </a:ext>
            </a:extLst>
          </p:cNvPr>
          <p:cNvSpPr txBox="1"/>
          <p:nvPr/>
        </p:nvSpPr>
        <p:spPr>
          <a:xfrm>
            <a:off x="930479" y="3968736"/>
            <a:ext cx="2872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spc="-7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     Получать полноценное информирование;</a:t>
            </a:r>
            <a:endParaRPr lang="ru-RU" sz="1200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901D4D03-F55D-4CB1-C9ED-159E97055EFF}"/>
              </a:ext>
            </a:extLst>
          </p:cNvPr>
          <p:cNvSpPr txBox="1">
            <a:spLocks/>
          </p:cNvSpPr>
          <p:nvPr/>
        </p:nvSpPr>
        <p:spPr>
          <a:xfrm>
            <a:off x="639736" y="257174"/>
            <a:ext cx="7886700" cy="47968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VEDEXX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помогает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:</a:t>
            </a:r>
            <a:endParaRPr lang="ru-RU" sz="2400" dirty="0">
              <a:solidFill>
                <a:schemeClr val="bg1">
                  <a:lumMod val="95000"/>
                </a:schemeClr>
              </a:solidFill>
              <a:latin typeface="PT Sans" panose="020B0503020203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960543-6EF4-2755-4E65-11ABB731CD2E}"/>
              </a:ext>
            </a:extLst>
          </p:cNvPr>
          <p:cNvSpPr txBox="1"/>
          <p:nvPr/>
        </p:nvSpPr>
        <p:spPr>
          <a:xfrm>
            <a:off x="926430" y="4318975"/>
            <a:ext cx="2895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spc="-7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     Доставить товар в прогнозируемые сроки;</a:t>
            </a:r>
            <a:endParaRPr lang="ru-RU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ED323B-EE10-EAE5-F6C2-0545EC921707}"/>
              </a:ext>
            </a:extLst>
          </p:cNvPr>
          <p:cNvSpPr txBox="1"/>
          <p:nvPr/>
        </p:nvSpPr>
        <p:spPr>
          <a:xfrm>
            <a:off x="926430" y="4669214"/>
            <a:ext cx="2141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spc="-7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rPr>
              <a:t>      Отправить груз без задержек;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0546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1"/>
      <p:bldP spid="11" grpId="0"/>
      <p:bldP spid="12" grpId="0"/>
      <p:bldP spid="13" grpId="0"/>
      <p:bldP spid="14" grpId="0"/>
      <p:bldP spid="16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775</TotalTime>
  <Words>919</Words>
  <Application>Microsoft Macintosh PowerPoint</Application>
  <PresentationFormat>Экран (4:3)</PresentationFormat>
  <Paragraphs>76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Lucida Sans Unicode</vt:lpstr>
      <vt:lpstr>Microsoft Sans Serif</vt:lpstr>
      <vt:lpstr>PT Sans</vt:lpstr>
      <vt:lpstr>Тема Office</vt:lpstr>
      <vt:lpstr>Роль цифровизации логистики в налаживании эффективной работы в постоянно изменяющихся условиях.</vt:lpstr>
      <vt:lpstr>Цифровизация процессов</vt:lpstr>
      <vt:lpstr>Цифровизация процессов</vt:lpstr>
      <vt:lpstr>Цифровизация процессов</vt:lpstr>
      <vt:lpstr>Что такое VEDEXX?</vt:lpstr>
      <vt:lpstr>Как работает VEDEXX?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Эрик Таипов</dc:creator>
  <cp:lastModifiedBy>Эрик Таипов</cp:lastModifiedBy>
  <cp:revision>16</cp:revision>
  <dcterms:created xsi:type="dcterms:W3CDTF">2023-05-14T14:29:52Z</dcterms:created>
  <dcterms:modified xsi:type="dcterms:W3CDTF">2023-05-15T14:08:15Z</dcterms:modified>
</cp:coreProperties>
</file>