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19" r:id="rId2"/>
    <p:sldId id="2147378052" r:id="rId3"/>
    <p:sldId id="2147378053" r:id="rId4"/>
    <p:sldId id="2147378054" r:id="rId5"/>
    <p:sldId id="2147378055" r:id="rId6"/>
    <p:sldId id="544" r:id="rId7"/>
    <p:sldId id="538" r:id="rId8"/>
  </p:sldIdLst>
  <p:sldSz cx="9144000" cy="6858000" type="screen4x3"/>
  <p:notesSz cx="6797675" cy="9926638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en" initials="ZKM" lastIdx="3" clrIdx="0"/>
  <p:cmAuthor id="1" name="Горбатовская Елена Сергеевна" initials="ГЕС" lastIdx="9" clrIdx="1">
    <p:extLst>
      <p:ext uri="{19B8F6BF-5375-455C-9EA6-DF929625EA0E}">
        <p15:presenceInfo xmlns:p15="http://schemas.microsoft.com/office/powerpoint/2012/main" userId="Горбатовская Елена Сергеевна" providerId="None"/>
      </p:ext>
    </p:extLst>
  </p:cmAuthor>
  <p:cmAuthor id="2" name="Пахомова Дарья Алексеевна" initials="ПДА" lastIdx="6" clrIdx="2">
    <p:extLst>
      <p:ext uri="{19B8F6BF-5375-455C-9EA6-DF929625EA0E}">
        <p15:presenceInfo xmlns:p15="http://schemas.microsoft.com/office/powerpoint/2012/main" userId="Пахомова Дарья Алексеевна" providerId="None"/>
      </p:ext>
    </p:extLst>
  </p:cmAuthor>
  <p:cmAuthor id="3" name="Баширова Диляра Маратовна" initials="БДМ" lastIdx="15" clrIdx="3">
    <p:extLst>
      <p:ext uri="{19B8F6BF-5375-455C-9EA6-DF929625EA0E}">
        <p15:presenceInfo xmlns:p15="http://schemas.microsoft.com/office/powerpoint/2012/main" userId="Баширова Диляра Марат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FF0F1"/>
    <a:srgbClr val="E9E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82" autoAdjust="0"/>
    <p:restoredTop sz="94660"/>
  </p:normalViewPr>
  <p:slideViewPr>
    <p:cSldViewPr snapToGrid="0">
      <p:cViewPr varScale="1">
        <p:scale>
          <a:sx n="62" d="100"/>
          <a:sy n="62" d="100"/>
        </p:scale>
        <p:origin x="12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-3216" y="-67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Целевые показатели</c:v>
                </c:pt>
              </c:strCache>
            </c:strRef>
          </c:tx>
          <c:spPr>
            <a:solidFill>
              <a:schemeClr val="accent6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Доля закупок у субъектов МСП</c:v>
                </c:pt>
                <c:pt idx="1">
                  <c:v>Доля закупок по спецторгам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0.25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6-46E4-AD64-9A8287326F5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Достигнутые показатели</c:v>
                </c:pt>
              </c:strCache>
            </c:strRef>
          </c:tx>
          <c:spPr>
            <a:solidFill>
              <a:schemeClr val="accent6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Доля закупок у субъектов МСП</c:v>
                </c:pt>
                <c:pt idx="1">
                  <c:v>Доля закупок по спецторгам</c:v>
                </c:pt>
              </c:strCache>
            </c:strRef>
          </c:cat>
          <c:val>
            <c:numRef>
              <c:f>Лист1!$C$2:$C$3</c:f>
              <c:numCache>
                <c:formatCode>0.00%</c:formatCode>
                <c:ptCount val="2"/>
                <c:pt idx="0">
                  <c:v>0.38350000000000001</c:v>
                </c:pt>
                <c:pt idx="1">
                  <c:v>0.29649999999999999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36-46E4-AD64-9A8287326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24591327"/>
        <c:axId val="825025119"/>
      </c:barChart>
      <c:catAx>
        <c:axId val="824591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5025119"/>
        <c:crosses val="autoZero"/>
        <c:auto val="1"/>
        <c:lblAlgn val="ctr"/>
        <c:lblOffset val="100"/>
        <c:noMultiLvlLbl val="0"/>
      </c:catAx>
      <c:valAx>
        <c:axId val="825025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45913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baseline="0" dirty="0">
                <a:effectLst/>
              </a:rPr>
              <a:t>Топ 5 закупок товаров российского происхождения, млн руб.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6619890354951"/>
          <c:y val="0.75180537833366534"/>
          <c:w val="0.83405350400105371"/>
          <c:h val="0.188046502248512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baseline="0" dirty="0">
                <a:effectLst/>
              </a:rPr>
              <a:t>Топ – 3 закупок товаров российского происхождения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Достигнутые показатели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EC2-4920-BB74-6B951EDAC7B5}"/>
              </c:ext>
            </c:extLst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EC2-4920-BB74-6B951EDAC7B5}"/>
              </c:ext>
            </c:extLst>
          </c:dPt>
          <c:dPt>
            <c:idx val="2"/>
            <c:bubble3D val="0"/>
            <c:spPr>
              <a:solidFill>
                <a:schemeClr val="accent6">
                  <a:shade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EC2-4920-BB74-6B951EDAC7B5}"/>
              </c:ext>
            </c:extLst>
          </c:dPt>
          <c:dPt>
            <c:idx val="3"/>
            <c:bubble3D val="0"/>
            <c:spPr>
              <a:solidFill>
                <a:schemeClr val="accent6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EC2-4920-BB74-6B951EDAC7B5}"/>
              </c:ext>
            </c:extLst>
          </c:dPt>
          <c:dPt>
            <c:idx val="4"/>
            <c:bubble3D val="0"/>
            <c:spPr>
              <a:solidFill>
                <a:schemeClr val="accent6">
                  <a:shade val="5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EC2-4920-BB74-6B951EDAC7B5}"/>
              </c:ext>
            </c:extLst>
          </c:dPt>
          <c:dLbls>
            <c:dLbl>
              <c:idx val="0"/>
              <c:layout>
                <c:manualLayout>
                  <c:x val="-8.153792888146294E-2"/>
                  <c:y val="-0.152470871285267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C2-4920-BB74-6B951EDAC7B5}"/>
                </c:ext>
              </c:extLst>
            </c:dLbl>
            <c:dLbl>
              <c:idx val="1"/>
              <c:layout>
                <c:manualLayout>
                  <c:x val="8.0460467387065304E-2"/>
                  <c:y val="6.257797382347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C2-4920-BB74-6B951EDAC7B5}"/>
                </c:ext>
              </c:extLst>
            </c:dLbl>
            <c:dLbl>
              <c:idx val="2"/>
              <c:layout>
                <c:manualLayout>
                  <c:x val="2.8208994706421832E-2"/>
                  <c:y val="0.100440629219622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C2-4920-BB74-6B951EDAC7B5}"/>
                </c:ext>
              </c:extLst>
            </c:dLbl>
            <c:dLbl>
              <c:idx val="3"/>
              <c:layout>
                <c:manualLayout>
                  <c:x val="6.9661710387922057E-2"/>
                  <c:y val="6.4517520102757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EC2-4920-BB74-6B951EDAC7B5}"/>
                </c:ext>
              </c:extLst>
            </c:dLbl>
            <c:dLbl>
              <c:idx val="4"/>
              <c:layout>
                <c:manualLayout>
                  <c:x val="3.8880224213514426E-2"/>
                  <c:y val="0.140401863220733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EC2-4920-BB74-6B951EDAC7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ИТ оборудование</c:v>
                </c:pt>
                <c:pt idx="1">
                  <c:v>Обеспечение офиса</c:v>
                </c:pt>
                <c:pt idx="2">
                  <c:v>Операционная деятельнось банка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0.74</c:v>
                </c:pt>
                <c:pt idx="1">
                  <c:v>0.18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EC2-4920-BB74-6B951EDAC7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2134951717859964E-2"/>
          <c:y val="0.79295935477743829"/>
          <c:w val="0.83405350400105371"/>
          <c:h val="0.188046502248512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/>
              <a:t>Рейтинг поставщиков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Достигнутые показатели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460-4277-B32F-3C2570F5D8D4}"/>
              </c:ext>
            </c:extLst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60-4277-B32F-3C2570F5D8D4}"/>
              </c:ext>
            </c:extLst>
          </c:dPt>
          <c:dPt>
            <c:idx val="2"/>
            <c:bubble3D val="0"/>
            <c:spPr>
              <a:solidFill>
                <a:schemeClr val="accent6">
                  <a:shade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460-4277-B32F-3C2570F5D8D4}"/>
              </c:ext>
            </c:extLst>
          </c:dPt>
          <c:dPt>
            <c:idx val="3"/>
            <c:bubble3D val="0"/>
            <c:spPr>
              <a:solidFill>
                <a:schemeClr val="accent6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460-4277-B32F-3C2570F5D8D4}"/>
              </c:ext>
            </c:extLst>
          </c:dPt>
          <c:dPt>
            <c:idx val="4"/>
            <c:bubble3D val="0"/>
            <c:spPr>
              <a:solidFill>
                <a:schemeClr val="accent6">
                  <a:shade val="5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460-4277-B32F-3C2570F5D8D4}"/>
              </c:ext>
            </c:extLst>
          </c:dPt>
          <c:dLbls>
            <c:dLbl>
              <c:idx val="0"/>
              <c:layout>
                <c:manualLayout>
                  <c:x val="-0.13769212389605207"/>
                  <c:y val="0.16573640803973114"/>
                </c:manualLayout>
              </c:layout>
              <c:tx>
                <c:rich>
                  <a:bodyPr/>
                  <a:lstStyle/>
                  <a:p>
                    <a:fld id="{86CDEDB6-1250-49F1-90A1-0F057F557166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42F9DAB7-19E4-4047-99C7-972A5A0FF65F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60-4277-B32F-3C2570F5D8D4}"/>
                </c:ext>
              </c:extLst>
            </c:dLbl>
            <c:dLbl>
              <c:idx val="1"/>
              <c:layout>
                <c:manualLayout>
                  <c:x val="0.10601506738706282"/>
                  <c:y val="-0.23894806467733687"/>
                </c:manualLayout>
              </c:layout>
              <c:tx>
                <c:rich>
                  <a:bodyPr/>
                  <a:lstStyle/>
                  <a:p>
                    <a:fld id="{62EC5F1C-78E8-4070-B7D8-4CE3D71DDF73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D3286641-AAB5-44DC-A520-5BDD723CCB8F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60-4277-B32F-3C2570F5D8D4}"/>
                </c:ext>
              </c:extLst>
            </c:dLbl>
            <c:dLbl>
              <c:idx val="2"/>
              <c:layout>
                <c:manualLayout>
                  <c:x val="0.10683342614709619"/>
                  <c:y val="0.18526129360532384"/>
                </c:manualLayout>
              </c:layout>
              <c:tx>
                <c:rich>
                  <a:bodyPr/>
                  <a:lstStyle/>
                  <a:p>
                    <a:fld id="{BF26D644-4657-4F6E-80AD-B1959DF1098C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37B808DF-0ED9-436E-84DB-AAB2750447DC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460-4277-B32F-3C2570F5D8D4}"/>
                </c:ext>
              </c:extLst>
            </c:dLbl>
            <c:dLbl>
              <c:idx val="3"/>
              <c:layout>
                <c:manualLayout>
                  <c:x val="-0.10366981191216613"/>
                  <c:y val="3.2997213444562905E-2"/>
                </c:manualLayout>
              </c:layout>
              <c:tx>
                <c:rich>
                  <a:bodyPr/>
                  <a:lstStyle/>
                  <a:p>
                    <a:fld id="{25C63445-1851-4880-8375-C428680F7F45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D754F880-28D0-4ACF-AE61-7DAFD7FE4F1A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460-4277-B32F-3C2570F5D8D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804E5A2-D89D-4226-9055-3C1B9743B52D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DEF543D2-8811-4403-9DD6-3AF0AD2C9BA1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460-4277-B32F-3C2570F5D8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А</c:v>
                </c:pt>
                <c:pt idx="1">
                  <c:v>В</c:v>
                </c:pt>
                <c:pt idx="2">
                  <c:v>С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0.215</c:v>
                </c:pt>
                <c:pt idx="1">
                  <c:v>0.65800000000000003</c:v>
                </c:pt>
                <c:pt idx="2">
                  <c:v>0.127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460-4277-B32F-3C2570F5D8D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/>
              <a:t>Закупки</a:t>
            </a:r>
            <a:r>
              <a:rPr lang="ru-RU" sz="1600" baseline="0" dirty="0"/>
              <a:t> у местных</a:t>
            </a:r>
            <a:r>
              <a:rPr lang="ru-RU" sz="1600" dirty="0"/>
              <a:t> поставщиков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Достигнутые показатели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0B9-48CD-BA16-5F56BAEB7D30}"/>
              </c:ext>
            </c:extLst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0B9-48CD-BA16-5F56BAEB7D30}"/>
              </c:ext>
            </c:extLst>
          </c:dPt>
          <c:dPt>
            <c:idx val="2"/>
            <c:bubble3D val="0"/>
            <c:spPr>
              <a:solidFill>
                <a:schemeClr val="accent6">
                  <a:shade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0B9-48CD-BA16-5F56BAEB7D30}"/>
              </c:ext>
            </c:extLst>
          </c:dPt>
          <c:dPt>
            <c:idx val="3"/>
            <c:bubble3D val="0"/>
            <c:spPr>
              <a:solidFill>
                <a:schemeClr val="accent6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0B9-48CD-BA16-5F56BAEB7D30}"/>
              </c:ext>
            </c:extLst>
          </c:dPt>
          <c:dPt>
            <c:idx val="4"/>
            <c:bubble3D val="0"/>
            <c:spPr>
              <a:solidFill>
                <a:schemeClr val="accent6">
                  <a:shade val="5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0B9-48CD-BA16-5F56BAEB7D30}"/>
              </c:ext>
            </c:extLst>
          </c:dPt>
          <c:dLbls>
            <c:dLbl>
              <c:idx val="0"/>
              <c:layout>
                <c:manualLayout>
                  <c:x val="-0.21602459026512263"/>
                  <c:y val="-0.15320005015583082"/>
                </c:manualLayout>
              </c:layout>
              <c:tx>
                <c:rich>
                  <a:bodyPr/>
                  <a:lstStyle/>
                  <a:p>
                    <a:fld id="{86CDEDB6-1250-49F1-90A1-0F057F557166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42F9DAB7-19E4-4047-99C7-972A5A0FF65F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0B9-48CD-BA16-5F56BAEB7D30}"/>
                </c:ext>
              </c:extLst>
            </c:dLbl>
            <c:dLbl>
              <c:idx val="1"/>
              <c:layout>
                <c:manualLayout>
                  <c:x val="0.22805705875360338"/>
                  <c:y val="0.18482570173645022"/>
                </c:manualLayout>
              </c:layout>
              <c:tx>
                <c:rich>
                  <a:bodyPr/>
                  <a:lstStyle/>
                  <a:p>
                    <a:fld id="{62EC5F1C-78E8-4070-B7D8-4CE3D71DDF73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D3286641-AAB5-44DC-A520-5BDD723CCB8F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36520084194381"/>
                      <c:h val="0.226116998745659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0B9-48CD-BA16-5F56BAEB7D30}"/>
                </c:ext>
              </c:extLst>
            </c:dLbl>
            <c:dLbl>
              <c:idx val="2"/>
              <c:layout>
                <c:manualLayout>
                  <c:x val="-0.16437099911188263"/>
                  <c:y val="5.8772679631114912E-2"/>
                </c:manualLayout>
              </c:layout>
              <c:tx>
                <c:rich>
                  <a:bodyPr/>
                  <a:lstStyle/>
                  <a:p>
                    <a:fld id="{BF26D644-4657-4F6E-80AD-B1959DF1098C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37B808DF-0ED9-436E-84DB-AAB2750447DC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0B9-48CD-BA16-5F56BAEB7D30}"/>
                </c:ext>
              </c:extLst>
            </c:dLbl>
            <c:dLbl>
              <c:idx val="3"/>
              <c:layout>
                <c:manualLayout>
                  <c:x val="-0.10366981191216613"/>
                  <c:y val="3.2997213444562905E-2"/>
                </c:manualLayout>
              </c:layout>
              <c:tx>
                <c:rich>
                  <a:bodyPr/>
                  <a:lstStyle/>
                  <a:p>
                    <a:fld id="{25C63445-1851-4880-8375-C428680F7F45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D754F880-28D0-4ACF-AE61-7DAFD7FE4F1A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0B9-48CD-BA16-5F56BAEB7D3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804E5A2-D89D-4226-9055-3C1B9743B52D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DEF543D2-8811-4403-9DD6-3AF0AD2C9BA1}" type="VALUE">
                      <a:rPr lang="ru-RU" baseline="0" smtClean="0"/>
                      <a:pPr/>
                      <a:t>[ЗНАЧЕНИЕ]</a:t>
                    </a:fld>
                    <a:endParaRPr lang="ru-RU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0B9-48CD-BA16-5F56BAEB7D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Местный поставщик</c:v>
                </c:pt>
                <c:pt idx="1">
                  <c:v>Неместный поставщик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</c:v>
                </c:pt>
                <c:pt idx="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0B9-48CD-BA16-5F56BAEB7D3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91" y="4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F21F0-B5AA-44B3-A1D1-861E42B1959A}" type="datetimeFigureOut">
              <a:rPr lang="ru-RU" smtClean="0"/>
              <a:pPr/>
              <a:t>21.04.2025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27831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91" y="9427831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FAFEC-A59F-456E-8DE8-E6C8C6BD78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09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4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D5F50-9CB4-4354-93D5-81E7382320EB}" type="datetimeFigureOut">
              <a:rPr lang="ru-RU" smtClean="0"/>
              <a:pPr/>
              <a:t>21.04.2025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28587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28587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26E4C-C26C-4AB6-BC3B-0231819F3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57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7731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696084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5" name="Слайд think-cell" r:id="rId4" imgW="286" imgH="286" progId="TCLayout.ActiveDocument.1">
                  <p:embed/>
                </p:oleObj>
              </mc:Choice>
              <mc:Fallback>
                <p:oleObj name="Слайд think-cell" r:id="rId4" imgW="286" imgH="28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5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361505" y="1198816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61505" y="5659185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6803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398032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92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6609811"/>
            <a:ext cx="8136000" cy="1384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>
              <a:buNone/>
              <a:defRPr sz="900"/>
            </a:lvl1pPr>
          </a:lstStyle>
          <a:p>
            <a:pPr lvl="0"/>
            <a:r>
              <a:rPr lang="ru-RU" dirty="0"/>
              <a:t>Источник: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6435222"/>
            <a:ext cx="8136000" cy="123111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>
              <a:buNone/>
              <a:defRPr sz="800" baseline="0"/>
            </a:lvl1pPr>
          </a:lstStyle>
          <a:p>
            <a:pPr lvl="0"/>
            <a:r>
              <a:rPr lang="ru-RU" dirty="0"/>
              <a:t>1 Сноска</a:t>
            </a:r>
          </a:p>
        </p:txBody>
      </p:sp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81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>
            <a:extLst>
              <a:ext uri="{FF2B5EF4-FFF2-40B4-BE49-F238E27FC236}">
                <a16:creationId xmlns:a16="http://schemas.microsoft.com/office/drawing/2014/main" id="{B2BE2569-7663-4218-BD44-6C6330B206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2119"/>
          <a:ext cx="1588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2" name="Слайд think-cell" r:id="rId5" imgW="270" imgH="270" progId="TCLayout.ActiveDocument.1">
                  <p:embed/>
                </p:oleObj>
              </mc:Choice>
              <mc:Fallback>
                <p:oleObj name="Слайд think-cell" r:id="rId5" imgW="270" imgH="270" progId="TCLayout.ActiveDocument.1">
                  <p:embed/>
                  <p:pic>
                    <p:nvPicPr>
                      <p:cNvPr id="7" name="Объект 6" hidden="1">
                        <a:extLst>
                          <a:ext uri="{FF2B5EF4-FFF2-40B4-BE49-F238E27FC236}">
                            <a16:creationId xmlns:a16="http://schemas.microsoft.com/office/drawing/2014/main" id="{B2BE2569-7663-4218-BD44-6C6330B206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2119"/>
                        <a:ext cx="1588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McK 2. Slide Title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253320" y="260442"/>
            <a:ext cx="8532000" cy="243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defTabSz="342898" hangingPunct="0">
              <a:lnSpc>
                <a:spcPts val="1875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470992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47260221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73" name="Слайд think-cell" r:id="rId8" imgW="286" imgH="286" progId="TCLayout.ActiveDocument.1">
                  <p:embed/>
                </p:oleObj>
              </mc:Choice>
              <mc:Fallback>
                <p:oleObj name="Слайд think-cell" r:id="rId8" imgW="286" imgH="28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McK 2. Slide Title"/>
          <p:cNvSpPr>
            <a:spLocks noGrp="1" noChangeArrowheads="1"/>
          </p:cNvSpPr>
          <p:nvPr>
            <p:ph type="title"/>
            <p:custDataLst>
              <p:tags r:id="rId7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  <p:sp>
        <p:nvSpPr>
          <p:cNvPr id="6" name="Shape 233"/>
          <p:cNvSpPr>
            <a:spLocks noChangeArrowheads="1"/>
          </p:cNvSpPr>
          <p:nvPr userDrawn="1"/>
        </p:nvSpPr>
        <p:spPr bwMode="auto">
          <a:xfrm>
            <a:off x="8754110" y="6608528"/>
            <a:ext cx="288000" cy="14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742950" indent="-28575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430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6002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0574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pPr algn="ctr" eaLnBrk="1">
              <a:lnSpc>
                <a:spcPts val="1050"/>
              </a:lnSpc>
            </a:pPr>
            <a:fld id="{9341A735-39CE-4E30-A45B-8F69B017A70B}" type="slidenum">
              <a:rPr lang="ru-RU" altLang="ru-RU" sz="900" b="1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pPr algn="ctr" eaLnBrk="1">
                <a:lnSpc>
                  <a:spcPts val="1050"/>
                </a:lnSpc>
              </a:pPr>
              <a:t>‹#›</a:t>
            </a:fld>
            <a:r>
              <a:rPr lang="ru-RU" altLang="ru-RU" sz="900" b="1" dirty="0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t>￼</a:t>
            </a:r>
          </a:p>
        </p:txBody>
      </p:sp>
    </p:spTree>
    <p:extLst>
      <p:ext uri="{BB962C8B-B14F-4D97-AF65-F5344CB8AC3E}">
        <p14:creationId xmlns:p14="http://schemas.microsoft.com/office/powerpoint/2010/main" val="44106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51" r:id="rId2"/>
    <p:sldLayoutId id="2147483680" r:id="rId3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emf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chart" Target="../charts/chart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tags" Target="../tags/tag15.xml"/><Relationship Id="rId7" Type="http://schemas.openxmlformats.org/officeDocument/2006/relationships/chart" Target="../charts/char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tags" Target="../tags/tag17.xml"/><Relationship Id="rId7" Type="http://schemas.openxmlformats.org/officeDocument/2006/relationships/chart" Target="../charts/chart4.xml"/><Relationship Id="rId2" Type="http://schemas.openxmlformats.org/officeDocument/2006/relationships/tags" Target="../tags/tag1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6.png"/><Relationship Id="rId2" Type="http://schemas.openxmlformats.org/officeDocument/2006/relationships/tags" Target="../tags/tag18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073888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69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2600" b="1" dirty="0">
              <a:latin typeface="Tahoma" panose="020B0604030504040204" pitchFamily="34" charset="0"/>
              <a:ea typeface="+mj-ea"/>
              <a:cs typeface="+mj-cs"/>
              <a:sym typeface="Tahoma" panose="020B060403050404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1506" y="3028891"/>
            <a:ext cx="8418070" cy="1200329"/>
          </a:xfrm>
        </p:spPr>
        <p:txBody>
          <a:bodyPr/>
          <a:lstStyle/>
          <a:p>
            <a:r>
              <a:rPr lang="ru-RU" dirty="0"/>
              <a:t>«Зеленые» закупки 2024-2025 в группе компаний ДОМ.РФ</a:t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C5A42B41-E1F3-46FC-AD5F-8BC70DC2A801}"/>
              </a:ext>
            </a:extLst>
          </p:cNvPr>
          <p:cNvSpPr txBox="1">
            <a:spLocks/>
          </p:cNvSpPr>
          <p:nvPr/>
        </p:nvSpPr>
        <p:spPr>
          <a:xfrm>
            <a:off x="361505" y="5088075"/>
            <a:ext cx="8418069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1450" indent="-171450" algn="l" defTabSz="914400" rtl="0" eaLnBrk="1" latinLnBrk="0" hangingPunct="1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6088" indent="-171450" algn="l" defTabSz="914400" rtl="0" eaLnBrk="1" latinLnBrk="0" hangingPunct="1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9138" indent="-171450" algn="l" defTabSz="914400" rtl="0" eaLnBrk="1" latinLnBrk="0" hangingPunct="1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4250" indent="-171450" algn="l" defTabSz="914400" rtl="0" eaLnBrk="1" latinLnBrk="0" hangingPunct="1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b="1" dirty="0"/>
              <a:t>ДОКЛАДЧИК: </a:t>
            </a:r>
          </a:p>
          <a:p>
            <a:r>
              <a:rPr lang="ru-RU" sz="1500" b="1" dirty="0"/>
              <a:t>Диляра Баширова</a:t>
            </a:r>
          </a:p>
          <a:p>
            <a:r>
              <a:rPr lang="ru-RU" sz="1500" b="1" dirty="0"/>
              <a:t>директор по закупкам АО «ДОМ.РФ»</a:t>
            </a:r>
          </a:p>
          <a:p>
            <a:r>
              <a:rPr lang="ru-RU" sz="1500" b="1" dirty="0"/>
              <a:t>вице-президент АО «Банк ДОМ.РФ» </a:t>
            </a:r>
          </a:p>
        </p:txBody>
      </p:sp>
    </p:spTree>
    <p:extLst>
      <p:ext uri="{BB962C8B-B14F-4D97-AF65-F5344CB8AC3E}">
        <p14:creationId xmlns:p14="http://schemas.microsoft.com/office/powerpoint/2010/main" val="35858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85883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6" name="Слайд think-cell" r:id="rId4" imgW="286" imgH="286" progId="TCLayout.ActiveDocument.1">
                  <p:embed/>
                </p:oleObj>
              </mc:Choice>
              <mc:Fallback>
                <p:oleObj name="Слайд think-cell" r:id="rId4" imgW="286" imgH="286" progId="TCLayout.ActiveDocument.1">
                  <p:embed/>
                  <p:pic>
                    <p:nvPicPr>
                      <p:cNvPr id="8" name="Объект 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85883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Скругленный прямоугольник 37">
            <a:extLst>
              <a:ext uri="{FF2B5EF4-FFF2-40B4-BE49-F238E27FC236}">
                <a16:creationId xmlns:a16="http://schemas.microsoft.com/office/drawing/2014/main" id="{828D0A6B-5063-725E-BCEC-E0E5C662EF2B}"/>
              </a:ext>
            </a:extLst>
          </p:cNvPr>
          <p:cNvSpPr/>
          <p:nvPr/>
        </p:nvSpPr>
        <p:spPr>
          <a:xfrm>
            <a:off x="159368" y="883461"/>
            <a:ext cx="3061073" cy="5401870"/>
          </a:xfrm>
          <a:prstGeom prst="roundRect">
            <a:avLst>
              <a:gd name="adj" fmla="val 3761"/>
            </a:avLst>
          </a:prstGeom>
          <a:solidFill>
            <a:srgbClr val="F0F2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42" dirty="0">
              <a:solidFill>
                <a:srgbClr val="213734"/>
              </a:solidFill>
            </a:endParaRPr>
          </a:p>
        </p:txBody>
      </p:sp>
      <p:sp>
        <p:nvSpPr>
          <p:cNvPr id="53" name="object 58"/>
          <p:cNvSpPr txBox="1"/>
          <p:nvPr/>
        </p:nvSpPr>
        <p:spPr>
          <a:xfrm>
            <a:off x="3545386" y="1007903"/>
            <a:ext cx="2714088" cy="1988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ru-RU"/>
            </a:defPPr>
            <a:lvl1pPr marL="5777" marR="2310" defTabSz="685814">
              <a:spcBef>
                <a:spcPts val="27"/>
              </a:spcBef>
              <a:defRPr sz="1050" b="1" spc="5">
                <a:solidFill>
                  <a:srgbClr val="8FC54C"/>
                </a:solidFill>
                <a:cs typeface="Microsoft Sans Serif"/>
              </a:defRPr>
            </a:lvl1pPr>
          </a:lstStyle>
          <a:p>
            <a:pPr marL="6066" marR="2426" defTabSz="720083">
              <a:spcBef>
                <a:spcPts val="28"/>
              </a:spcBef>
              <a:defRPr/>
            </a:pPr>
            <a:r>
              <a:rPr lang="ru-RU" sz="1292" spc="0" dirty="0">
                <a:solidFill>
                  <a:schemeClr val="accent6"/>
                </a:solidFill>
              </a:rPr>
              <a:t>Зеленое строительство</a:t>
            </a:r>
          </a:p>
        </p:txBody>
      </p:sp>
      <p:sp>
        <p:nvSpPr>
          <p:cNvPr id="11" name="AutoShape 6" descr="Рейтинговое агентство «Эксперт РА» - рейтинги, исследования, обзоры,  конференции"/>
          <p:cNvSpPr>
            <a:spLocks noChangeAspect="1" noChangeArrowheads="1"/>
          </p:cNvSpPr>
          <p:nvPr/>
        </p:nvSpPr>
        <p:spPr bwMode="auto">
          <a:xfrm>
            <a:off x="155575" y="71278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TextBox 98">
            <a:extLst>
              <a:ext uri="{FF2B5EF4-FFF2-40B4-BE49-F238E27FC236}">
                <a16:creationId xmlns:a16="http://schemas.microsoft.com/office/drawing/2014/main" id="{844C45F7-576C-CB23-56F1-9825727F78DD}"/>
              </a:ext>
            </a:extLst>
          </p:cNvPr>
          <p:cNvSpPr txBox="1"/>
          <p:nvPr/>
        </p:nvSpPr>
        <p:spPr>
          <a:xfrm>
            <a:off x="331536" y="1196733"/>
            <a:ext cx="2540118" cy="6250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ru-RU"/>
            </a:defPPr>
            <a:lvl1pPr marL="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4551262">
              <a:spcAft>
                <a:spcPts val="257"/>
              </a:spcAft>
              <a:buClr>
                <a:schemeClr val="accent6"/>
              </a:buClr>
              <a:tabLst>
                <a:tab pos="304107" algn="l"/>
                <a:tab pos="608215" algn="l"/>
                <a:tab pos="912322" algn="l"/>
                <a:tab pos="1216429" algn="l"/>
                <a:tab pos="1520537" algn="l"/>
                <a:tab pos="1824645" algn="l"/>
                <a:tab pos="2128752" algn="l"/>
                <a:tab pos="2432859" algn="l"/>
                <a:tab pos="2736967" algn="l"/>
                <a:tab pos="3041074" algn="l"/>
                <a:tab pos="3345181" algn="l"/>
                <a:tab pos="3649288" algn="l"/>
              </a:tabLst>
              <a:defRPr/>
            </a:pPr>
            <a:r>
              <a:rPr lang="ru-RU" sz="1846" b="1" dirty="0">
                <a:solidFill>
                  <a:schemeClr val="accent4"/>
                </a:solidFill>
              </a:rPr>
              <a:t>ТОП-1</a:t>
            </a:r>
            <a:r>
              <a:rPr lang="ru-RU" sz="900" dirty="0">
                <a:solidFill>
                  <a:schemeClr val="accent4"/>
                </a:solidFill>
              </a:rPr>
              <a:t> </a:t>
            </a:r>
            <a:br>
              <a:rPr lang="ru-RU" sz="900" dirty="0">
                <a:solidFill>
                  <a:schemeClr val="accent4"/>
                </a:solidFill>
              </a:rPr>
            </a:br>
            <a:r>
              <a:rPr lang="ru-RU" sz="1108" dirty="0">
                <a:solidFill>
                  <a:schemeClr val="accent4"/>
                </a:solidFill>
              </a:rPr>
              <a:t>эмитент зеленых </a:t>
            </a:r>
            <a:br>
              <a:rPr lang="ru-RU" sz="1108" dirty="0">
                <a:solidFill>
                  <a:schemeClr val="accent4"/>
                </a:solidFill>
              </a:rPr>
            </a:br>
            <a:r>
              <a:rPr lang="ru-RU" sz="1108" dirty="0">
                <a:solidFill>
                  <a:schemeClr val="accent4"/>
                </a:solidFill>
              </a:rPr>
              <a:t>и социальных облигаций, ДОМ.РФ </a:t>
            </a:r>
            <a:endParaRPr lang="ru-RU" sz="900" dirty="0">
              <a:solidFill>
                <a:schemeClr val="accent4"/>
              </a:solidFill>
            </a:endParaRPr>
          </a:p>
        </p:txBody>
      </p:sp>
      <p:sp>
        <p:nvSpPr>
          <p:cNvPr id="31" name="TextBox 98">
            <a:extLst>
              <a:ext uri="{FF2B5EF4-FFF2-40B4-BE49-F238E27FC236}">
                <a16:creationId xmlns:a16="http://schemas.microsoft.com/office/drawing/2014/main" id="{ED989273-1ED5-E619-052D-65B9C051C8A2}"/>
              </a:ext>
            </a:extLst>
          </p:cNvPr>
          <p:cNvSpPr txBox="1"/>
          <p:nvPr/>
        </p:nvSpPr>
        <p:spPr>
          <a:xfrm>
            <a:off x="331536" y="3271875"/>
            <a:ext cx="2641723" cy="6250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ru-RU"/>
            </a:defPPr>
            <a:lvl1pPr marL="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8FC54C"/>
              </a:buClr>
              <a:defRPr/>
            </a:pPr>
            <a:r>
              <a:rPr lang="ru-RU" sz="1846" b="1" dirty="0">
                <a:solidFill>
                  <a:schemeClr val="accent4"/>
                </a:solidFill>
              </a:rPr>
              <a:t>30</a:t>
            </a:r>
            <a:r>
              <a:rPr lang="ru-RU" sz="1108" b="1" dirty="0">
                <a:solidFill>
                  <a:schemeClr val="accent4"/>
                </a:solidFill>
              </a:rPr>
              <a:t>% </a:t>
            </a:r>
            <a:br>
              <a:rPr lang="ru-RU" sz="1108" b="1" dirty="0">
                <a:solidFill>
                  <a:schemeClr val="accent4"/>
                </a:solidFill>
              </a:rPr>
            </a:br>
            <a:r>
              <a:rPr lang="ru-RU" sz="1108" spc="-20" dirty="0">
                <a:solidFill>
                  <a:schemeClr val="accent4"/>
                </a:solidFill>
              </a:rPr>
              <a:t>портфеля активов </a:t>
            </a:r>
            <a:r>
              <a:rPr lang="ru-RU" sz="1108" dirty="0">
                <a:solidFill>
                  <a:schemeClr val="accent4"/>
                </a:solidFill>
              </a:rPr>
              <a:t>ДОМ.РФ </a:t>
            </a:r>
            <a:br>
              <a:rPr lang="ru-RU" sz="1108" dirty="0">
                <a:solidFill>
                  <a:schemeClr val="accent4"/>
                </a:solidFill>
              </a:rPr>
            </a:br>
            <a:r>
              <a:rPr lang="ru-RU" sz="1108" dirty="0">
                <a:solidFill>
                  <a:schemeClr val="accent4"/>
                </a:solidFill>
              </a:rPr>
              <a:t>в формате устойчивого развития </a:t>
            </a:r>
          </a:p>
        </p:txBody>
      </p:sp>
      <p:sp>
        <p:nvSpPr>
          <p:cNvPr id="43" name="TextBox 98">
            <a:extLst>
              <a:ext uri="{FF2B5EF4-FFF2-40B4-BE49-F238E27FC236}">
                <a16:creationId xmlns:a16="http://schemas.microsoft.com/office/drawing/2014/main" id="{CF787442-CBC8-43DE-8A20-65EC7F742533}"/>
              </a:ext>
            </a:extLst>
          </p:cNvPr>
          <p:cNvSpPr txBox="1"/>
          <p:nvPr/>
        </p:nvSpPr>
        <p:spPr>
          <a:xfrm>
            <a:off x="331536" y="2234304"/>
            <a:ext cx="2540118" cy="6250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ru-RU"/>
            </a:defPPr>
            <a:lvl1pPr marL="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4551262">
              <a:spcAft>
                <a:spcPts val="257"/>
              </a:spcAft>
              <a:buClr>
                <a:schemeClr val="accent6"/>
              </a:buClr>
              <a:tabLst>
                <a:tab pos="304107" algn="l"/>
                <a:tab pos="608215" algn="l"/>
                <a:tab pos="912322" algn="l"/>
                <a:tab pos="1216429" algn="l"/>
                <a:tab pos="1520537" algn="l"/>
                <a:tab pos="1824645" algn="l"/>
                <a:tab pos="2128752" algn="l"/>
                <a:tab pos="2432859" algn="l"/>
                <a:tab pos="2736967" algn="l"/>
                <a:tab pos="3041074" algn="l"/>
                <a:tab pos="3345181" algn="l"/>
                <a:tab pos="3649288" algn="l"/>
              </a:tabLst>
              <a:defRPr/>
            </a:pPr>
            <a:r>
              <a:rPr lang="ru-RU" sz="1846" b="1" dirty="0">
                <a:solidFill>
                  <a:schemeClr val="accent4"/>
                </a:solidFill>
              </a:rPr>
              <a:t>ТОП-1</a:t>
            </a:r>
            <a:r>
              <a:rPr lang="ru-RU" sz="1600" b="1" dirty="0">
                <a:solidFill>
                  <a:schemeClr val="accent4"/>
                </a:solidFill>
              </a:rPr>
              <a:t> </a:t>
            </a:r>
            <a:br>
              <a:rPr lang="ru-RU" sz="1200" b="1" dirty="0">
                <a:solidFill>
                  <a:schemeClr val="accent4"/>
                </a:solidFill>
              </a:rPr>
            </a:br>
            <a:r>
              <a:rPr lang="ru-RU" sz="1108" dirty="0">
                <a:solidFill>
                  <a:schemeClr val="accent4"/>
                </a:solidFill>
              </a:rPr>
              <a:t>организатор размещения ESG-облигаций в России, Банк ДОМ.РФ</a:t>
            </a:r>
            <a:endParaRPr lang="ru-RU" sz="900" dirty="0">
              <a:solidFill>
                <a:schemeClr val="accent4"/>
              </a:solidFill>
            </a:endParaRPr>
          </a:p>
        </p:txBody>
      </p:sp>
      <p:sp>
        <p:nvSpPr>
          <p:cNvPr id="42" name="TextBox 98">
            <a:extLst>
              <a:ext uri="{FF2B5EF4-FFF2-40B4-BE49-F238E27FC236}">
                <a16:creationId xmlns:a16="http://schemas.microsoft.com/office/drawing/2014/main" id="{1FC6A14B-FA7E-4384-9A6D-87D896FAC309}"/>
              </a:ext>
            </a:extLst>
          </p:cNvPr>
          <p:cNvSpPr txBox="1"/>
          <p:nvPr/>
        </p:nvSpPr>
        <p:spPr>
          <a:xfrm>
            <a:off x="331536" y="4309446"/>
            <a:ext cx="1676478" cy="6250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ru-RU"/>
            </a:defPPr>
            <a:lvl1pPr marL="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4551262">
              <a:spcAft>
                <a:spcPts val="257"/>
              </a:spcAft>
              <a:buClr>
                <a:schemeClr val="accent6"/>
              </a:buClr>
              <a:tabLst>
                <a:tab pos="304107" algn="l"/>
                <a:tab pos="608215" algn="l"/>
                <a:tab pos="912322" algn="l"/>
                <a:tab pos="1216429" algn="l"/>
                <a:tab pos="1520537" algn="l"/>
                <a:tab pos="1824645" algn="l"/>
                <a:tab pos="2128752" algn="l"/>
                <a:tab pos="2432859" algn="l"/>
                <a:tab pos="2736967" algn="l"/>
                <a:tab pos="3041074" algn="l"/>
                <a:tab pos="3345181" algn="l"/>
                <a:tab pos="3649288" algn="l"/>
              </a:tabLst>
              <a:defRPr/>
            </a:pPr>
            <a:r>
              <a:rPr lang="ru-RU" sz="1846" b="1" dirty="0">
                <a:solidFill>
                  <a:schemeClr val="accent4"/>
                </a:solidFill>
              </a:rPr>
              <a:t>1</a:t>
            </a:r>
            <a:r>
              <a:rPr lang="ru-RU" sz="900" b="1" dirty="0">
                <a:solidFill>
                  <a:schemeClr val="accent4"/>
                </a:solidFill>
              </a:rPr>
              <a:t> </a:t>
            </a:r>
            <a:r>
              <a:rPr lang="ru-RU" sz="1108" b="1" dirty="0">
                <a:solidFill>
                  <a:schemeClr val="accent4"/>
                </a:solidFill>
              </a:rPr>
              <a:t>млн кв. м</a:t>
            </a:r>
            <a:br>
              <a:rPr lang="ru-RU" sz="1108" b="1" dirty="0">
                <a:solidFill>
                  <a:schemeClr val="accent4"/>
                </a:solidFill>
              </a:rPr>
            </a:br>
            <a:r>
              <a:rPr lang="ru-RU" sz="1108" dirty="0">
                <a:solidFill>
                  <a:schemeClr val="accent4"/>
                </a:solidFill>
              </a:rPr>
              <a:t>зеленое проектное финансирование</a:t>
            </a:r>
            <a:endParaRPr lang="en-US" sz="1108" dirty="0">
              <a:solidFill>
                <a:schemeClr val="accent4"/>
              </a:solidFill>
            </a:endParaRPr>
          </a:p>
        </p:txBody>
      </p:sp>
      <p:sp>
        <p:nvSpPr>
          <p:cNvPr id="45" name="TextBox 98">
            <a:extLst>
              <a:ext uri="{FF2B5EF4-FFF2-40B4-BE49-F238E27FC236}">
                <a16:creationId xmlns:a16="http://schemas.microsoft.com/office/drawing/2014/main" id="{A7AA597B-3A0D-43AE-A407-55AE22831893}"/>
              </a:ext>
            </a:extLst>
          </p:cNvPr>
          <p:cNvSpPr txBox="1"/>
          <p:nvPr/>
        </p:nvSpPr>
        <p:spPr>
          <a:xfrm>
            <a:off x="331536" y="5347017"/>
            <a:ext cx="1898281" cy="6250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ru-RU"/>
            </a:defPPr>
            <a:lvl1pPr marL="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algn="l" defTabSz="1280160" rtl="0" eaLnBrk="1" latinLnBrk="0" hangingPunct="1"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8FC54C"/>
              </a:buClr>
              <a:defRPr/>
            </a:pPr>
            <a:r>
              <a:rPr lang="ru-RU" sz="1108" b="1" dirty="0">
                <a:solidFill>
                  <a:schemeClr val="accent4"/>
                </a:solidFill>
              </a:rPr>
              <a:t>с </a:t>
            </a:r>
            <a:r>
              <a:rPr lang="ru-RU" sz="1846" b="1" dirty="0">
                <a:solidFill>
                  <a:schemeClr val="accent4"/>
                </a:solidFill>
              </a:rPr>
              <a:t>2021</a:t>
            </a:r>
            <a:r>
              <a:rPr lang="ru-RU" sz="1108" b="1" dirty="0">
                <a:solidFill>
                  <a:schemeClr val="accent4"/>
                </a:solidFill>
              </a:rPr>
              <a:t> г.</a:t>
            </a:r>
            <a:r>
              <a:rPr lang="ru-RU" sz="1108" dirty="0">
                <a:solidFill>
                  <a:schemeClr val="accent4"/>
                </a:solidFill>
              </a:rPr>
              <a:t> </a:t>
            </a:r>
            <a:br>
              <a:rPr lang="ru-RU" sz="900" dirty="0">
                <a:solidFill>
                  <a:schemeClr val="accent4"/>
                </a:solidFill>
              </a:rPr>
            </a:br>
            <a:r>
              <a:rPr lang="ru-RU" sz="1108" dirty="0">
                <a:solidFill>
                  <a:schemeClr val="accent4"/>
                </a:solidFill>
              </a:rPr>
              <a:t>регулярная отчетность </a:t>
            </a:r>
            <a:br>
              <a:rPr lang="ru-RU" sz="1108" dirty="0">
                <a:solidFill>
                  <a:schemeClr val="accent4"/>
                </a:solidFill>
              </a:rPr>
            </a:br>
            <a:r>
              <a:rPr lang="ru-RU" sz="1108" dirty="0">
                <a:solidFill>
                  <a:schemeClr val="accent4"/>
                </a:solidFill>
              </a:rPr>
              <a:t>по устойчивому развитию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D7B95D5-A7DE-4CEA-807A-4CF6235A74B8}"/>
              </a:ext>
            </a:extLst>
          </p:cNvPr>
          <p:cNvGrpSpPr/>
          <p:nvPr/>
        </p:nvGrpSpPr>
        <p:grpSpPr>
          <a:xfrm>
            <a:off x="3550284" y="5108387"/>
            <a:ext cx="5378264" cy="972847"/>
            <a:chOff x="3846140" y="5248335"/>
            <a:chExt cx="5826453" cy="1053917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FB7504E-ADE5-4C5E-A705-265D42C83041}"/>
                </a:ext>
              </a:extLst>
            </p:cNvPr>
            <p:cNvSpPr txBox="1"/>
            <p:nvPr/>
          </p:nvSpPr>
          <p:spPr>
            <a:xfrm>
              <a:off x="3863261" y="5905060"/>
              <a:ext cx="3123367" cy="39719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spcAft>
                  <a:spcPts val="225"/>
                </a:spcAft>
              </a:pPr>
              <a:r>
                <a:rPr lang="ru-RU" sz="1108" b="1" dirty="0"/>
                <a:t>Рейтинг «Эксперт РА» </a:t>
              </a:r>
            </a:p>
            <a:p>
              <a:pPr>
                <a:spcAft>
                  <a:spcPts val="450"/>
                </a:spcAft>
              </a:pPr>
              <a:r>
                <a:rPr lang="ru-RU" sz="1108" dirty="0"/>
                <a:t>на максимальном в России уровне </a:t>
              </a:r>
              <a:r>
                <a:rPr lang="en-US" sz="1108" dirty="0" err="1"/>
                <a:t>ESG</a:t>
              </a:r>
              <a:r>
                <a:rPr lang="en-US" sz="1108" dirty="0"/>
                <a:t>-II(a)</a:t>
              </a:r>
              <a:endParaRPr lang="ru-RU" sz="1108" dirty="0">
                <a:highlight>
                  <a:srgbClr val="FF0000"/>
                </a:highlight>
              </a:endParaRPr>
            </a:p>
          </p:txBody>
        </p:sp>
        <p:sp>
          <p:nvSpPr>
            <p:cNvPr id="64" name="object 58">
              <a:extLst>
                <a:ext uri="{FF2B5EF4-FFF2-40B4-BE49-F238E27FC236}">
                  <a16:creationId xmlns:a16="http://schemas.microsoft.com/office/drawing/2014/main" id="{13C4F514-EE5D-440F-B3D8-62997B1CBD5D}"/>
                </a:ext>
              </a:extLst>
            </p:cNvPr>
            <p:cNvSpPr txBox="1"/>
            <p:nvPr/>
          </p:nvSpPr>
          <p:spPr>
            <a:xfrm>
              <a:off x="3846140" y="5248335"/>
              <a:ext cx="2888067" cy="21540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defPPr>
                <a:defRPr lang="ru-RU"/>
              </a:defPPr>
              <a:lvl1pPr marL="5777" marR="2310" defTabSz="685814">
                <a:spcBef>
                  <a:spcPts val="27"/>
                </a:spcBef>
                <a:defRPr sz="1050" b="1" spc="5">
                  <a:solidFill>
                    <a:srgbClr val="8FC54C"/>
                  </a:solidFill>
                  <a:cs typeface="Microsoft Sans Serif"/>
                </a:defRPr>
              </a:lvl1pPr>
            </a:lstStyle>
            <a:p>
              <a:pPr marL="6066" marR="2426" defTabSz="720083">
                <a:spcBef>
                  <a:spcPts val="28"/>
                </a:spcBef>
                <a:defRPr/>
              </a:pPr>
              <a:r>
                <a:rPr lang="ru-RU" sz="1292" spc="0" dirty="0">
                  <a:solidFill>
                    <a:schemeClr val="accent6"/>
                  </a:solidFill>
                </a:rPr>
                <a:t>Рейтинги и премии</a:t>
              </a:r>
            </a:p>
          </p:txBody>
        </p:sp>
        <p:pic>
          <p:nvPicPr>
            <p:cNvPr id="93" name="Picture 248" descr="Индексы и рейтинги ESG — АФК «Система»">
              <a:extLst>
                <a:ext uri="{FF2B5EF4-FFF2-40B4-BE49-F238E27FC236}">
                  <a16:creationId xmlns:a16="http://schemas.microsoft.com/office/drawing/2014/main" id="{34017D27-03BA-4DEB-A55C-9A5F458090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3261" y="5602982"/>
              <a:ext cx="1103360" cy="253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Рисунок 96">
              <a:extLst>
                <a:ext uri="{FF2B5EF4-FFF2-40B4-BE49-F238E27FC236}">
                  <a16:creationId xmlns:a16="http://schemas.microsoft.com/office/drawing/2014/main" id="{D3AE81A3-003F-40CD-B3BC-6B3A107B7B8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9" t="32457" r="16284" b="27997"/>
            <a:stretch/>
          </p:blipFill>
          <p:spPr>
            <a:xfrm>
              <a:off x="7338652" y="5583734"/>
              <a:ext cx="835541" cy="273000"/>
            </a:xfrm>
            <a:prstGeom prst="rect">
              <a:avLst/>
            </a:prstGeom>
          </p:spPr>
        </p:pic>
        <p:sp>
          <p:nvSpPr>
            <p:cNvPr id="98" name="Прямоугольник 97">
              <a:extLst>
                <a:ext uri="{FF2B5EF4-FFF2-40B4-BE49-F238E27FC236}">
                  <a16:creationId xmlns:a16="http://schemas.microsoft.com/office/drawing/2014/main" id="{57EE6519-F539-4829-B5EF-6950F5628FEC}"/>
                </a:ext>
              </a:extLst>
            </p:cNvPr>
            <p:cNvSpPr/>
            <p:nvPr/>
          </p:nvSpPr>
          <p:spPr>
            <a:xfrm>
              <a:off x="7338652" y="5905060"/>
              <a:ext cx="2333941" cy="36940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ru-RU" sz="1108" b="1" dirty="0"/>
                <a:t>Лучший работодатель </a:t>
              </a:r>
              <a:br>
                <a:rPr lang="ru-RU" sz="1108" b="1" dirty="0"/>
              </a:br>
              <a:r>
                <a:rPr lang="ru-RU" sz="1108" dirty="0"/>
                <a:t>«Золото» рейтинга</a:t>
              </a:r>
            </a:p>
          </p:txBody>
        </p:sp>
      </p:grpSp>
      <p:sp>
        <p:nvSpPr>
          <p:cNvPr id="50" name="Заголовок 3">
            <a:extLst>
              <a:ext uri="{FF2B5EF4-FFF2-40B4-BE49-F238E27FC236}">
                <a16:creationId xmlns:a16="http://schemas.microsoft.com/office/drawing/2014/main" id="{EC974CA7-FD28-4E9A-8F31-39A85B92B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35" y="432173"/>
            <a:ext cx="7776000" cy="29841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1181739">
              <a:spcBef>
                <a:spcPts val="0"/>
              </a:spcBef>
              <a:spcAft>
                <a:spcPts val="517"/>
              </a:spcAft>
            </a:pPr>
            <a:r>
              <a:rPr lang="ru-RU" sz="1939" dirty="0"/>
              <a:t>Устойчивое развитие в группе ДОМ.РФ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ECAE2DAE-EE7E-4DD4-B449-2438C95C81CB}"/>
              </a:ext>
            </a:extLst>
          </p:cNvPr>
          <p:cNvGrpSpPr/>
          <p:nvPr/>
        </p:nvGrpSpPr>
        <p:grpSpPr>
          <a:xfrm>
            <a:off x="3545386" y="1318344"/>
            <a:ext cx="5513622" cy="1219606"/>
            <a:chOff x="4665081" y="1231214"/>
            <a:chExt cx="5973090" cy="1321240"/>
          </a:xfrm>
        </p:grpSpPr>
        <p:grpSp>
          <p:nvGrpSpPr>
            <p:cNvPr id="25" name="Группа 24">
              <a:extLst>
                <a:ext uri="{FF2B5EF4-FFF2-40B4-BE49-F238E27FC236}">
                  <a16:creationId xmlns:a16="http://schemas.microsoft.com/office/drawing/2014/main" id="{8D269689-EA9C-4D8F-B498-8459329460D0}"/>
                </a:ext>
              </a:extLst>
            </p:cNvPr>
            <p:cNvGrpSpPr/>
            <p:nvPr/>
          </p:nvGrpSpPr>
          <p:grpSpPr>
            <a:xfrm>
              <a:off x="6503149" y="1699531"/>
              <a:ext cx="1037240" cy="852923"/>
              <a:chOff x="2133249" y="3179541"/>
              <a:chExt cx="1037240" cy="852923"/>
            </a:xfrm>
          </p:grpSpPr>
          <p:grpSp>
            <p:nvGrpSpPr>
              <p:cNvPr id="21" name="Группа 20">
                <a:extLst>
                  <a:ext uri="{FF2B5EF4-FFF2-40B4-BE49-F238E27FC236}">
                    <a16:creationId xmlns:a16="http://schemas.microsoft.com/office/drawing/2014/main" id="{F7FE57C0-36F7-44A5-BC0A-1775F539BDA9}"/>
                  </a:ext>
                </a:extLst>
              </p:cNvPr>
              <p:cNvGrpSpPr/>
              <p:nvPr/>
            </p:nvGrpSpPr>
            <p:grpSpPr>
              <a:xfrm>
                <a:off x="2133249" y="3743868"/>
                <a:ext cx="1037240" cy="288596"/>
                <a:chOff x="2034149" y="3743868"/>
                <a:chExt cx="1037240" cy="288596"/>
              </a:xfrm>
            </p:grpSpPr>
            <p:sp>
              <p:nvSpPr>
                <p:cNvPr id="71" name="Google Shape;73;p17">
                  <a:extLst>
                    <a:ext uri="{FF2B5EF4-FFF2-40B4-BE49-F238E27FC236}">
                      <a16:creationId xmlns:a16="http://schemas.microsoft.com/office/drawing/2014/main" id="{0E9E4FF3-DE1B-43BC-B393-A4DA8FF0E0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03389" y="3795815"/>
                  <a:ext cx="468000" cy="1847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>
                  <a:lvl1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18288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2860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27432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2004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buSzPts val="1000"/>
                  </a:pPr>
                  <a:r>
                    <a:rPr lang="en-US" altLang="ru-RU" sz="1108" dirty="0" err="1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Инди</a:t>
                  </a:r>
                  <a:r>
                    <a:rPr lang="ru-RU" altLang="ru-RU" sz="1108" dirty="0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и</a:t>
                  </a:r>
                  <a:endParaRPr lang="ru-RU" altLang="ru-RU" sz="1108" dirty="0">
                    <a:latin typeface="+mn-lt"/>
                    <a:cs typeface="Tahoma" panose="020B0604030504040204" pitchFamily="34" charset="0"/>
                  </a:endParaRPr>
                </a:p>
              </p:txBody>
            </p:sp>
            <p:pic>
              <p:nvPicPr>
                <p:cNvPr id="72" name="Рисунок 52">
                  <a:extLst>
                    <a:ext uri="{FF2B5EF4-FFF2-40B4-BE49-F238E27FC236}">
                      <a16:creationId xmlns:a16="http://schemas.microsoft.com/office/drawing/2014/main" id="{AB40B6F5-7692-4785-BFAB-151F2F2786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818" t="18538" r="3278" b="22101"/>
                <a:stretch>
                  <a:fillRect/>
                </a:stretch>
              </p:blipFill>
              <p:spPr bwMode="auto">
                <a:xfrm>
                  <a:off x="2034149" y="3743868"/>
                  <a:ext cx="505770" cy="28859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0" name="Группа 19">
                <a:extLst>
                  <a:ext uri="{FF2B5EF4-FFF2-40B4-BE49-F238E27FC236}">
                    <a16:creationId xmlns:a16="http://schemas.microsoft.com/office/drawing/2014/main" id="{69B0F762-A35C-46F2-BE1E-1AC73ABC5D62}"/>
                  </a:ext>
                </a:extLst>
              </p:cNvPr>
              <p:cNvGrpSpPr/>
              <p:nvPr/>
            </p:nvGrpSpPr>
            <p:grpSpPr>
              <a:xfrm>
                <a:off x="2133249" y="3179541"/>
                <a:ext cx="903453" cy="288596"/>
                <a:chOff x="2045213" y="3179541"/>
                <a:chExt cx="903453" cy="288596"/>
              </a:xfrm>
            </p:grpSpPr>
            <p:sp>
              <p:nvSpPr>
                <p:cNvPr id="60" name="Google Shape;73;p17">
                  <a:extLst>
                    <a:ext uri="{FF2B5EF4-FFF2-40B4-BE49-F238E27FC236}">
                      <a16:creationId xmlns:a16="http://schemas.microsoft.com/office/drawing/2014/main" id="{2548386F-22D6-414D-8D6D-2F6B37A336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03389" y="3231488"/>
                  <a:ext cx="345277" cy="1847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>
                  <a:lvl1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18288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2860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27432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2004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buSzPts val="1000"/>
                  </a:pPr>
                  <a:r>
                    <a:rPr lang="en-US" altLang="ru-RU" sz="1108" dirty="0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ОАЭ</a:t>
                  </a:r>
                  <a:endParaRPr lang="ru-RU" altLang="ru-RU" sz="1108" dirty="0">
                    <a:latin typeface="+mn-lt"/>
                    <a:cs typeface="Tahoma" panose="020B0604030504040204" pitchFamily="34" charset="0"/>
                  </a:endParaRPr>
                </a:p>
              </p:txBody>
            </p:sp>
            <p:pic>
              <p:nvPicPr>
                <p:cNvPr id="73" name="Picture 2" descr="Флаг Объединённых Арабских Эмиратов — Википедия">
                  <a:extLst>
                    <a:ext uri="{FF2B5EF4-FFF2-40B4-BE49-F238E27FC236}">
                      <a16:creationId xmlns:a16="http://schemas.microsoft.com/office/drawing/2014/main" id="{FDDB2C9B-7795-42F5-B4E4-999DBDD54A5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45213" y="3179541"/>
                  <a:ext cx="494706" cy="28859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grpSp>
          <p:nvGrpSpPr>
            <p:cNvPr id="24" name="Группа 23">
              <a:extLst>
                <a:ext uri="{FF2B5EF4-FFF2-40B4-BE49-F238E27FC236}">
                  <a16:creationId xmlns:a16="http://schemas.microsoft.com/office/drawing/2014/main" id="{BCDB17AF-54D7-4E59-93E7-D7A693A40F50}"/>
                </a:ext>
              </a:extLst>
            </p:cNvPr>
            <p:cNvGrpSpPr/>
            <p:nvPr/>
          </p:nvGrpSpPr>
          <p:grpSpPr>
            <a:xfrm>
              <a:off x="5010585" y="1699531"/>
              <a:ext cx="1185756" cy="852923"/>
              <a:chOff x="704667" y="3179541"/>
              <a:chExt cx="1185756" cy="852923"/>
            </a:xfrm>
          </p:grpSpPr>
          <p:grpSp>
            <p:nvGrpSpPr>
              <p:cNvPr id="23" name="Группа 22">
                <a:extLst>
                  <a:ext uri="{FF2B5EF4-FFF2-40B4-BE49-F238E27FC236}">
                    <a16:creationId xmlns:a16="http://schemas.microsoft.com/office/drawing/2014/main" id="{9E20142B-73D5-41FE-8DCE-4F848ECA30AE}"/>
                  </a:ext>
                </a:extLst>
              </p:cNvPr>
              <p:cNvGrpSpPr/>
              <p:nvPr/>
            </p:nvGrpSpPr>
            <p:grpSpPr>
              <a:xfrm>
                <a:off x="704667" y="3743868"/>
                <a:ext cx="1185756" cy="288596"/>
                <a:chOff x="704667" y="3743868"/>
                <a:chExt cx="1185756" cy="288596"/>
              </a:xfrm>
            </p:grpSpPr>
            <p:pic>
              <p:nvPicPr>
                <p:cNvPr id="78" name="Рисунок 62">
                  <a:extLst>
                    <a:ext uri="{FF2B5EF4-FFF2-40B4-BE49-F238E27FC236}">
                      <a16:creationId xmlns:a16="http://schemas.microsoft.com/office/drawing/2014/main" id="{5356995A-FED8-4F01-9C06-C633FDE7D2B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04667" y="3743868"/>
                  <a:ext cx="438286" cy="28859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76" name="Google Shape;73;p17">
                  <a:extLst>
                    <a:ext uri="{FF2B5EF4-FFF2-40B4-BE49-F238E27FC236}">
                      <a16:creationId xmlns:a16="http://schemas.microsoft.com/office/drawing/2014/main" id="{5BFC870B-1C25-4ECE-99E5-2663D4ADB0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06423" y="3795815"/>
                  <a:ext cx="684000" cy="1847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>
                  <a:lvl1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18288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2860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27432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2004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buSzPts val="1000"/>
                  </a:pPr>
                  <a:r>
                    <a:rPr lang="en-US" altLang="ru-RU" sz="1108" dirty="0" err="1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Бразили</a:t>
                  </a:r>
                  <a:r>
                    <a:rPr lang="ru-RU" altLang="ru-RU" sz="1108" dirty="0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и</a:t>
                  </a:r>
                  <a:endParaRPr lang="ru-RU" altLang="ru-RU" sz="1108" dirty="0">
                    <a:latin typeface="+mn-lt"/>
                    <a:cs typeface="Tahoma" panose="020B0604030504040204" pitchFamily="34" charset="0"/>
                  </a:endParaRPr>
                </a:p>
              </p:txBody>
            </p:sp>
          </p:grpSp>
          <p:grpSp>
            <p:nvGrpSpPr>
              <p:cNvPr id="22" name="Группа 21">
                <a:extLst>
                  <a:ext uri="{FF2B5EF4-FFF2-40B4-BE49-F238E27FC236}">
                    <a16:creationId xmlns:a16="http://schemas.microsoft.com/office/drawing/2014/main" id="{6D64BCA0-B4D5-45B5-9969-E6746CB162A8}"/>
                  </a:ext>
                </a:extLst>
              </p:cNvPr>
              <p:cNvGrpSpPr/>
              <p:nvPr/>
            </p:nvGrpSpPr>
            <p:grpSpPr>
              <a:xfrm>
                <a:off x="704667" y="3179541"/>
                <a:ext cx="845488" cy="288596"/>
                <a:chOff x="704667" y="3179541"/>
                <a:chExt cx="845488" cy="288596"/>
              </a:xfrm>
            </p:grpSpPr>
            <p:sp>
              <p:nvSpPr>
                <p:cNvPr id="75" name="Google Shape;73;p17">
                  <a:extLst>
                    <a:ext uri="{FF2B5EF4-FFF2-40B4-BE49-F238E27FC236}">
                      <a16:creationId xmlns:a16="http://schemas.microsoft.com/office/drawing/2014/main" id="{92F751A8-C05B-41CB-9101-ACC4FA1954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06423" y="3231488"/>
                  <a:ext cx="343732" cy="1847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>
                  <a:lvl1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18288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2860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27432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2004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buSzPts val="1000"/>
                  </a:pPr>
                  <a:r>
                    <a:rPr lang="en-US" altLang="ru-RU" sz="1108" dirty="0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КНР</a:t>
                  </a:r>
                  <a:endParaRPr lang="ru-RU" altLang="ru-RU" sz="1108" dirty="0">
                    <a:latin typeface="+mn-lt"/>
                    <a:cs typeface="Tahoma" panose="020B0604030504040204" pitchFamily="34" charset="0"/>
                  </a:endParaRPr>
                </a:p>
              </p:txBody>
            </p:sp>
            <p:pic>
              <p:nvPicPr>
                <p:cNvPr id="77" name="Picture 10" descr="Файл:China Flag - Alternative.svg — Википедия">
                  <a:extLst>
                    <a:ext uri="{FF2B5EF4-FFF2-40B4-BE49-F238E27FC236}">
                      <a16:creationId xmlns:a16="http://schemas.microsoft.com/office/drawing/2014/main" id="{3D1ADA29-1625-4A50-A40C-95053226C33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4809"/>
                <a:stretch/>
              </p:blipFill>
              <p:spPr bwMode="auto">
                <a:xfrm>
                  <a:off x="704667" y="3179541"/>
                  <a:ext cx="438286" cy="28859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grpSp>
          <p:nvGrpSpPr>
            <p:cNvPr id="26" name="Группа 25">
              <a:extLst>
                <a:ext uri="{FF2B5EF4-FFF2-40B4-BE49-F238E27FC236}">
                  <a16:creationId xmlns:a16="http://schemas.microsoft.com/office/drawing/2014/main" id="{F3FB8339-E59D-4294-AA6E-5709FD0F4861}"/>
                </a:ext>
              </a:extLst>
            </p:cNvPr>
            <p:cNvGrpSpPr/>
            <p:nvPr/>
          </p:nvGrpSpPr>
          <p:grpSpPr>
            <a:xfrm>
              <a:off x="7847197" y="1699531"/>
              <a:ext cx="1362968" cy="852923"/>
              <a:chOff x="3541279" y="3179541"/>
              <a:chExt cx="1362968" cy="852923"/>
            </a:xfrm>
          </p:grpSpPr>
          <p:grpSp>
            <p:nvGrpSpPr>
              <p:cNvPr id="15" name="Группа 14">
                <a:extLst>
                  <a:ext uri="{FF2B5EF4-FFF2-40B4-BE49-F238E27FC236}">
                    <a16:creationId xmlns:a16="http://schemas.microsoft.com/office/drawing/2014/main" id="{02E6284C-2DE6-4576-91D6-F47F1C243DDB}"/>
                  </a:ext>
                </a:extLst>
              </p:cNvPr>
              <p:cNvGrpSpPr/>
              <p:nvPr/>
            </p:nvGrpSpPr>
            <p:grpSpPr>
              <a:xfrm>
                <a:off x="3541279" y="3179541"/>
                <a:ext cx="1362968" cy="288596"/>
                <a:chOff x="3442179" y="3179541"/>
                <a:chExt cx="1362968" cy="288596"/>
              </a:xfrm>
            </p:grpSpPr>
            <p:sp>
              <p:nvSpPr>
                <p:cNvPr id="84" name="Google Shape;73;p17">
                  <a:extLst>
                    <a:ext uri="{FF2B5EF4-FFF2-40B4-BE49-F238E27FC236}">
                      <a16:creationId xmlns:a16="http://schemas.microsoft.com/office/drawing/2014/main" id="{A46F4D76-646C-4A81-A071-75DF53DA26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3147" y="3231488"/>
                  <a:ext cx="792000" cy="1847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>
                  <a:lvl1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18288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2860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27432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2004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buSzPts val="1000"/>
                  </a:pPr>
                  <a:r>
                    <a:rPr lang="en-US" altLang="ru-RU" sz="1108" dirty="0" err="1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Казахстан</a:t>
                  </a:r>
                  <a:r>
                    <a:rPr lang="ru-RU" altLang="ru-RU" sz="1108" dirty="0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а</a:t>
                  </a:r>
                  <a:endParaRPr lang="ru-RU" altLang="ru-RU" sz="1108" dirty="0">
                    <a:latin typeface="+mn-lt"/>
                    <a:cs typeface="Tahoma" panose="020B0604030504040204" pitchFamily="34" charset="0"/>
                  </a:endParaRPr>
                </a:p>
              </p:txBody>
            </p:sp>
            <p:pic>
              <p:nvPicPr>
                <p:cNvPr id="91" name="Рисунок 73">
                  <a:extLst>
                    <a:ext uri="{FF2B5EF4-FFF2-40B4-BE49-F238E27FC236}">
                      <a16:creationId xmlns:a16="http://schemas.microsoft.com/office/drawing/2014/main" id="{7944FAAF-2801-4CDE-AEC0-A2657524DE6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42179" y="3179541"/>
                  <a:ext cx="507498" cy="28859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3" name="Группа 12">
                <a:extLst>
                  <a:ext uri="{FF2B5EF4-FFF2-40B4-BE49-F238E27FC236}">
                    <a16:creationId xmlns:a16="http://schemas.microsoft.com/office/drawing/2014/main" id="{6F657FEE-38CA-4317-9DFB-602B7AF0A88D}"/>
                  </a:ext>
                </a:extLst>
              </p:cNvPr>
              <p:cNvGrpSpPr/>
              <p:nvPr/>
            </p:nvGrpSpPr>
            <p:grpSpPr>
              <a:xfrm>
                <a:off x="3541279" y="3743868"/>
                <a:ext cx="986922" cy="288596"/>
                <a:chOff x="3474742" y="3743868"/>
                <a:chExt cx="986922" cy="288596"/>
              </a:xfrm>
            </p:grpSpPr>
            <p:sp>
              <p:nvSpPr>
                <p:cNvPr id="86" name="Google Shape;73;p17">
                  <a:extLst>
                    <a:ext uri="{FF2B5EF4-FFF2-40B4-BE49-F238E27FC236}">
                      <a16:creationId xmlns:a16="http://schemas.microsoft.com/office/drawing/2014/main" id="{2FD45BAA-4DF5-4507-94F6-3290AC64C8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47386" y="3795815"/>
                  <a:ext cx="414278" cy="18470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>
                  <a:lvl1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defTabSz="1068388"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18288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2860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27432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200400" indent="457200" defTabSz="10683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3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>
                    <a:buSzPts val="1000"/>
                  </a:pPr>
                  <a:r>
                    <a:rPr lang="en-US" altLang="ru-RU" sz="1108" dirty="0">
                      <a:latin typeface="+mn-lt"/>
                      <a:cs typeface="Tahoma" panose="020B0604030504040204" pitchFamily="34" charset="0"/>
                      <a:sym typeface="Tahoma" panose="020B0604030504040204" pitchFamily="34" charset="0"/>
                    </a:rPr>
                    <a:t>ЮАР</a:t>
                  </a:r>
                  <a:endParaRPr lang="ru-RU" altLang="ru-RU" sz="1108" dirty="0">
                    <a:latin typeface="+mn-lt"/>
                    <a:cs typeface="Tahoma" panose="020B0604030504040204" pitchFamily="34" charset="0"/>
                  </a:endParaRPr>
                </a:p>
              </p:txBody>
            </p:sp>
            <p:pic>
              <p:nvPicPr>
                <p:cNvPr id="92" name="Рисунок 76">
                  <a:extLst>
                    <a:ext uri="{FF2B5EF4-FFF2-40B4-BE49-F238E27FC236}">
                      <a16:creationId xmlns:a16="http://schemas.microsoft.com/office/drawing/2014/main" id="{BE6A74CF-C974-4937-A297-3B4D2CCB99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74742" y="3743868"/>
                  <a:ext cx="509174" cy="28859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grpSp>
          <p:nvGrpSpPr>
            <p:cNvPr id="30" name="Группа 29">
              <a:extLst>
                <a:ext uri="{FF2B5EF4-FFF2-40B4-BE49-F238E27FC236}">
                  <a16:creationId xmlns:a16="http://schemas.microsoft.com/office/drawing/2014/main" id="{FF9CC183-EA23-4055-801C-07F4D06AA7DF}"/>
                </a:ext>
              </a:extLst>
            </p:cNvPr>
            <p:cNvGrpSpPr/>
            <p:nvPr/>
          </p:nvGrpSpPr>
          <p:grpSpPr>
            <a:xfrm>
              <a:off x="4665081" y="1231214"/>
              <a:ext cx="5973090" cy="369407"/>
              <a:chOff x="359163" y="2508024"/>
              <a:chExt cx="5973090" cy="369407"/>
            </a:xfrm>
          </p:grpSpPr>
          <p:sp>
            <p:nvSpPr>
              <p:cNvPr id="10" name="TextBox 98">
                <a:extLst>
                  <a:ext uri="{FF2B5EF4-FFF2-40B4-BE49-F238E27FC236}">
                    <a16:creationId xmlns:a16="http://schemas.microsoft.com/office/drawing/2014/main" id="{1F6E72E4-1A99-E654-446F-FC80F1E226EC}"/>
                  </a:ext>
                </a:extLst>
              </p:cNvPr>
              <p:cNvSpPr txBox="1"/>
              <p:nvPr/>
            </p:nvSpPr>
            <p:spPr>
              <a:xfrm>
                <a:off x="704667" y="2508024"/>
                <a:ext cx="5627586" cy="369407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spAutoFit/>
              </a:bodyPr>
              <a:lstStyle>
                <a:defPPr>
                  <a:defRPr lang="ru-RU"/>
                </a:defPPr>
                <a:lvl1pPr marL="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8FC54C"/>
                  </a:buClr>
                  <a:defRPr/>
                </a:pPr>
                <a:r>
                  <a:rPr lang="ru-RU" sz="1108" dirty="0">
                    <a:solidFill>
                      <a:schemeClr val="accent4"/>
                    </a:solidFill>
                  </a:rPr>
                  <a:t>Национальный и межгосударственный (проект) стандарты для зеленых многоквартирных домов (МКД) с учетом опыта (</a:t>
                </a:r>
                <a:r>
                  <a:rPr lang="en-US" sz="1108" dirty="0">
                    <a:solidFill>
                      <a:schemeClr val="accent4"/>
                    </a:solidFill>
                  </a:rPr>
                  <a:t>~2026 </a:t>
                </a:r>
                <a:r>
                  <a:rPr lang="ru-RU" sz="1108" dirty="0">
                    <a:solidFill>
                      <a:schemeClr val="accent4"/>
                    </a:solidFill>
                  </a:rPr>
                  <a:t>год)</a:t>
                </a:r>
              </a:p>
            </p:txBody>
          </p:sp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46EFADD7-FFA9-4DDF-BCC6-62DB1025A4E1}"/>
                  </a:ext>
                </a:extLst>
              </p:cNvPr>
              <p:cNvSpPr/>
              <p:nvPr/>
            </p:nvSpPr>
            <p:spPr>
              <a:xfrm>
                <a:off x="359163" y="2508062"/>
                <a:ext cx="228294" cy="2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108" b="1" dirty="0"/>
                  <a:t>1</a:t>
                </a:r>
                <a:endParaRPr lang="ru-RU" sz="1108" b="1" dirty="0"/>
              </a:p>
            </p:txBody>
          </p:sp>
        </p:grpSp>
      </p:grp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CA3A8BE2-8E1A-43B0-8103-B8504FCB25A9}"/>
              </a:ext>
            </a:extLst>
          </p:cNvPr>
          <p:cNvGrpSpPr/>
          <p:nvPr/>
        </p:nvGrpSpPr>
        <p:grpSpPr>
          <a:xfrm>
            <a:off x="3545386" y="2793877"/>
            <a:ext cx="5194694" cy="232615"/>
            <a:chOff x="359163" y="4438460"/>
            <a:chExt cx="4950866" cy="252000"/>
          </a:xfrm>
        </p:grpSpPr>
        <p:sp>
          <p:nvSpPr>
            <p:cNvPr id="55" name="TextBox 98">
              <a:extLst>
                <a:ext uri="{FF2B5EF4-FFF2-40B4-BE49-F238E27FC236}">
                  <a16:creationId xmlns:a16="http://schemas.microsoft.com/office/drawing/2014/main" id="{17BD68C9-EA2E-4539-89D2-A82F72A8D63B}"/>
                </a:ext>
              </a:extLst>
            </p:cNvPr>
            <p:cNvSpPr txBox="1"/>
            <p:nvPr/>
          </p:nvSpPr>
          <p:spPr>
            <a:xfrm>
              <a:off x="704667" y="4472108"/>
              <a:ext cx="4605362" cy="18470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>
              <a:defPPr>
                <a:defRPr lang="ru-RU"/>
              </a:defPPr>
              <a:lvl1pPr marL="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rgbClr val="8FC54C"/>
                </a:buClr>
                <a:defRPr/>
              </a:pPr>
              <a:r>
                <a:rPr lang="ru-RU" sz="1108" dirty="0">
                  <a:solidFill>
                    <a:schemeClr val="accent4"/>
                  </a:solidFill>
                </a:rPr>
                <a:t>Национальный зеленый стандарт для индивидуального жилья (2024)</a:t>
              </a:r>
            </a:p>
          </p:txBody>
        </p:sp>
        <p:sp>
          <p:nvSpPr>
            <p:cNvPr id="66" name="Прямоугольник 65">
              <a:extLst>
                <a:ext uri="{FF2B5EF4-FFF2-40B4-BE49-F238E27FC236}">
                  <a16:creationId xmlns:a16="http://schemas.microsoft.com/office/drawing/2014/main" id="{F9F0692A-2AFD-488E-919E-4D4256BEFA4B}"/>
                </a:ext>
              </a:extLst>
            </p:cNvPr>
            <p:cNvSpPr/>
            <p:nvPr/>
          </p:nvSpPr>
          <p:spPr>
            <a:xfrm>
              <a:off x="359163" y="4438460"/>
              <a:ext cx="228294" cy="252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8" b="1" dirty="0"/>
                <a:t>2</a:t>
              </a:r>
              <a:endParaRPr lang="ru-RU" sz="1108" b="1" dirty="0"/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18E6B39B-028F-4479-A3BE-F42110D6020D}"/>
              </a:ext>
            </a:extLst>
          </p:cNvPr>
          <p:cNvGrpSpPr/>
          <p:nvPr/>
        </p:nvGrpSpPr>
        <p:grpSpPr>
          <a:xfrm>
            <a:off x="3545386" y="3282419"/>
            <a:ext cx="4570030" cy="232615"/>
            <a:chOff x="359163" y="5555296"/>
            <a:chExt cx="4950866" cy="252000"/>
          </a:xfrm>
        </p:grpSpPr>
        <p:sp>
          <p:nvSpPr>
            <p:cNvPr id="54" name="TextBox 98">
              <a:extLst>
                <a:ext uri="{FF2B5EF4-FFF2-40B4-BE49-F238E27FC236}">
                  <a16:creationId xmlns:a16="http://schemas.microsoft.com/office/drawing/2014/main" id="{2F718C9F-08F4-4075-AB72-050AE9E2966B}"/>
                </a:ext>
              </a:extLst>
            </p:cNvPr>
            <p:cNvSpPr txBox="1"/>
            <p:nvPr/>
          </p:nvSpPr>
          <p:spPr>
            <a:xfrm>
              <a:off x="704667" y="5588944"/>
              <a:ext cx="4605362" cy="18470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>
              <a:defPPr>
                <a:defRPr lang="ru-RU"/>
              </a:defPPr>
              <a:lvl1pPr marL="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algn="l" defTabSz="1280160" rtl="0" eaLnBrk="1" latinLnBrk="0" hangingPunct="1"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>
                  <a:srgbClr val="8FC54C"/>
                </a:buClr>
                <a:defRPr/>
              </a:pPr>
              <a:r>
                <a:rPr lang="ru-RU" sz="1108" dirty="0">
                  <a:solidFill>
                    <a:schemeClr val="accent4"/>
                  </a:solidFill>
                </a:rPr>
                <a:t>Обучающий курс по зеленым МКД</a:t>
              </a:r>
            </a:p>
          </p:txBody>
        </p:sp>
        <p:sp>
          <p:nvSpPr>
            <p:cNvPr id="67" name="Прямоугольник 66">
              <a:extLst>
                <a:ext uri="{FF2B5EF4-FFF2-40B4-BE49-F238E27FC236}">
                  <a16:creationId xmlns:a16="http://schemas.microsoft.com/office/drawing/2014/main" id="{69E8FA45-8617-4439-AFF9-600517070EE0}"/>
                </a:ext>
              </a:extLst>
            </p:cNvPr>
            <p:cNvSpPr/>
            <p:nvPr/>
          </p:nvSpPr>
          <p:spPr>
            <a:xfrm>
              <a:off x="359163" y="5555296"/>
              <a:ext cx="228294" cy="252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8" b="1" dirty="0"/>
                <a:t>3</a:t>
              </a:r>
              <a:endParaRPr lang="ru-RU" sz="1108" b="1" dirty="0"/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6CDAEE18-B09A-44FE-BC4B-86BB3644AD4C}"/>
              </a:ext>
            </a:extLst>
          </p:cNvPr>
          <p:cNvGrpSpPr/>
          <p:nvPr/>
        </p:nvGrpSpPr>
        <p:grpSpPr>
          <a:xfrm>
            <a:off x="3545386" y="3770927"/>
            <a:ext cx="5513622" cy="963586"/>
            <a:chOff x="3840835" y="3340720"/>
            <a:chExt cx="5973090" cy="1043885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AA360D68-AF7F-4F61-B81E-8465B53C1150}"/>
                </a:ext>
              </a:extLst>
            </p:cNvPr>
            <p:cNvSpPr txBox="1"/>
            <p:nvPr/>
          </p:nvSpPr>
          <p:spPr>
            <a:xfrm>
              <a:off x="4186339" y="3830494"/>
              <a:ext cx="1554516" cy="55411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>
                <a:buClr>
                  <a:schemeClr val="accent6"/>
                </a:buClr>
              </a:pPr>
              <a:r>
                <a:rPr lang="ru-RU" sz="1108" b="1" dirty="0">
                  <a:solidFill>
                    <a:srgbClr val="3E5057"/>
                  </a:solidFill>
                  <a:latin typeface="+mj-lt"/>
                  <a:cs typeface="Times New Roman" panose="02020603050405020304" pitchFamily="18" charset="0"/>
                </a:rPr>
                <a:t>24% </a:t>
              </a:r>
              <a:r>
                <a:rPr lang="ru-RU" sz="1108" b="1" dirty="0">
                  <a:solidFill>
                    <a:srgbClr val="3E5057"/>
                  </a:solidFill>
                  <a:latin typeface="+mj-lt"/>
                  <a:cs typeface="Tahoma" panose="020B0604030504040204" pitchFamily="34" charset="0"/>
                </a:rPr>
                <a:t>домов </a:t>
              </a:r>
              <a:br>
                <a:rPr lang="ru-RU" sz="1108" dirty="0">
                  <a:solidFill>
                    <a:srgbClr val="3E5057"/>
                  </a:solidFill>
                  <a:latin typeface="+mj-lt"/>
                  <a:cs typeface="Tahoma" panose="020B0604030504040204" pitchFamily="34" charset="0"/>
                </a:rPr>
              </a:br>
              <a:r>
                <a:rPr lang="ru-RU" sz="1108" dirty="0">
                  <a:solidFill>
                    <a:srgbClr val="3E5057"/>
                  </a:solidFill>
                  <a:latin typeface="+mj-lt"/>
                  <a:cs typeface="Tahoma" panose="020B0604030504040204" pitchFamily="34" charset="0"/>
                </a:rPr>
                <a:t>в ЕИСЖС </a:t>
              </a:r>
              <a:r>
                <a:rPr lang="ru-RU" sz="1108" dirty="0" err="1">
                  <a:solidFill>
                    <a:srgbClr val="3E5057"/>
                  </a:solidFill>
                  <a:latin typeface="+mj-lt"/>
                  <a:cs typeface="Tahoma" panose="020B0604030504040204" pitchFamily="34" charset="0"/>
                </a:rPr>
                <a:t>энергоэффективны</a:t>
              </a:r>
              <a:endParaRPr lang="ru-RU" sz="1108" dirty="0">
                <a:latin typeface="+mj-lt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AB90CA2B-F964-4514-BE61-6F0AFCFB43C3}"/>
                </a:ext>
              </a:extLst>
            </p:cNvPr>
            <p:cNvSpPr txBox="1"/>
            <p:nvPr/>
          </p:nvSpPr>
          <p:spPr>
            <a:xfrm>
              <a:off x="6986628" y="3830494"/>
              <a:ext cx="2278629" cy="554111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>
                <a:buClr>
                  <a:schemeClr val="accent6"/>
                </a:buClr>
              </a:pPr>
              <a:r>
                <a:rPr lang="ru-RU" sz="1108" b="1" dirty="0">
                  <a:solidFill>
                    <a:srgbClr val="3E5057"/>
                  </a:solidFill>
                  <a:latin typeface="+mj-lt"/>
                  <a:cs typeface="Times New Roman" panose="02020603050405020304" pitchFamily="18" charset="0"/>
                </a:rPr>
                <a:t>490 домов </a:t>
              </a:r>
              <a:br>
                <a:rPr lang="ru-RU" sz="1108" b="1" dirty="0">
                  <a:solidFill>
                    <a:srgbClr val="3E5057"/>
                  </a:solidFill>
                  <a:latin typeface="+mj-lt"/>
                  <a:cs typeface="Times New Roman" panose="02020603050405020304" pitchFamily="18" charset="0"/>
                </a:rPr>
              </a:br>
              <a:r>
                <a:rPr lang="ru-RU" sz="1108" dirty="0">
                  <a:latin typeface="+mj-lt"/>
                  <a:cs typeface="Times New Roman" panose="02020603050405020304" pitchFamily="18" charset="0"/>
                </a:rPr>
                <a:t>получили индикатор «Зеленый дом» на строим.дом.рф</a:t>
              </a:r>
            </a:p>
          </p:txBody>
        </p:sp>
        <p:pic>
          <p:nvPicPr>
            <p:cNvPr id="89" name="Рисунок 88">
              <a:extLst>
                <a:ext uri="{FF2B5EF4-FFF2-40B4-BE49-F238E27FC236}">
                  <a16:creationId xmlns:a16="http://schemas.microsoft.com/office/drawing/2014/main" id="{7C00CF1D-1B1C-4325-94BC-FAD183D8BA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46297" y="3830494"/>
              <a:ext cx="715463" cy="524443"/>
            </a:xfrm>
            <a:prstGeom prst="rect">
              <a:avLst/>
            </a:prstGeom>
          </p:spPr>
        </p:pic>
        <p:pic>
          <p:nvPicPr>
            <p:cNvPr id="90" name="Рисунок 89">
              <a:extLst>
                <a:ext uri="{FF2B5EF4-FFF2-40B4-BE49-F238E27FC236}">
                  <a16:creationId xmlns:a16="http://schemas.microsoft.com/office/drawing/2014/main" id="{CCC0BC23-C500-405C-8400-5C500D377CC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5"/>
            <a:srcRect l="6575" t="17540" r="78311" b="12967"/>
            <a:stretch/>
          </p:blipFill>
          <p:spPr>
            <a:xfrm>
              <a:off x="9301861" y="3830494"/>
              <a:ext cx="269835" cy="390000"/>
            </a:xfrm>
            <a:prstGeom prst="rect">
              <a:avLst/>
            </a:prstGeom>
          </p:spPr>
        </p:pic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C9B90FF4-56B9-475F-842B-00C88C839D16}"/>
                </a:ext>
              </a:extLst>
            </p:cNvPr>
            <p:cNvGrpSpPr/>
            <p:nvPr/>
          </p:nvGrpSpPr>
          <p:grpSpPr>
            <a:xfrm>
              <a:off x="3840835" y="3340720"/>
              <a:ext cx="5973090" cy="369407"/>
              <a:chOff x="3840835" y="3660035"/>
              <a:chExt cx="5973090" cy="369407"/>
            </a:xfrm>
          </p:grpSpPr>
          <p:sp>
            <p:nvSpPr>
              <p:cNvPr id="62" name="TextBox 98">
                <a:extLst>
                  <a:ext uri="{FF2B5EF4-FFF2-40B4-BE49-F238E27FC236}">
                    <a16:creationId xmlns:a16="http://schemas.microsoft.com/office/drawing/2014/main" id="{7DD4BA62-7C0A-42D0-B0F5-D6BFE3AD38A3}"/>
                  </a:ext>
                </a:extLst>
              </p:cNvPr>
              <p:cNvSpPr txBox="1"/>
              <p:nvPr/>
            </p:nvSpPr>
            <p:spPr>
              <a:xfrm>
                <a:off x="4186339" y="3660035"/>
                <a:ext cx="5627586" cy="369407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spAutoFit/>
              </a:bodyPr>
              <a:lstStyle>
                <a:defPPr>
                  <a:defRPr lang="ru-RU"/>
                </a:defPPr>
                <a:lvl1pPr marL="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algn="l" defTabSz="1280160" rtl="0" eaLnBrk="1" latinLnBrk="0" hangingPunct="1"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8FC54C"/>
                  </a:buClr>
                  <a:defRPr/>
                </a:pPr>
                <a:r>
                  <a:rPr lang="ru-RU" sz="1108" dirty="0">
                    <a:solidFill>
                      <a:schemeClr val="accent4"/>
                    </a:solidFill>
                  </a:rPr>
                  <a:t>Цифровая система подтверждения соответствия </a:t>
                </a:r>
                <a:br>
                  <a:rPr lang="ru-RU" sz="1108" dirty="0">
                    <a:solidFill>
                      <a:schemeClr val="accent4"/>
                    </a:solidFill>
                  </a:rPr>
                </a:br>
                <a:r>
                  <a:rPr lang="ru-RU" sz="1108" dirty="0">
                    <a:solidFill>
                      <a:schemeClr val="accent4"/>
                    </a:solidFill>
                  </a:rPr>
                  <a:t>на основе критериев стандартов</a:t>
                </a:r>
              </a:p>
            </p:txBody>
          </p:sp>
          <p:sp>
            <p:nvSpPr>
              <p:cNvPr id="63" name="Прямоугольник 62">
                <a:extLst>
                  <a:ext uri="{FF2B5EF4-FFF2-40B4-BE49-F238E27FC236}">
                    <a16:creationId xmlns:a16="http://schemas.microsoft.com/office/drawing/2014/main" id="{0C9B9EBB-30C0-4FED-BE01-F85C5911EEBB}"/>
                  </a:ext>
                </a:extLst>
              </p:cNvPr>
              <p:cNvSpPr/>
              <p:nvPr/>
            </p:nvSpPr>
            <p:spPr>
              <a:xfrm>
                <a:off x="3840835" y="3660073"/>
                <a:ext cx="228294" cy="2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ru-RU" sz="1108" b="1" dirty="0"/>
                  <a:t>4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19097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5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latin typeface="Tahoma" panose="020B0604030504040204" pitchFamily="34" charset="0"/>
              <a:ea typeface="+mj-ea"/>
              <a:cs typeface="+mj-cs"/>
              <a:sym typeface="Tahoma" panose="020B060403050404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60000" y="178356"/>
            <a:ext cx="8706362" cy="553998"/>
          </a:xfrm>
        </p:spPr>
        <p:txBody>
          <a:bodyPr/>
          <a:lstStyle/>
          <a:p>
            <a:r>
              <a:rPr lang="ru-RU" dirty="0"/>
              <a:t>Доля закупок у субъектов МСП</a:t>
            </a:r>
            <a:br>
              <a:rPr lang="ru-RU" dirty="0"/>
            </a:br>
            <a:r>
              <a:rPr lang="ru-RU" sz="1600" b="0" dirty="0">
                <a:solidFill>
                  <a:schemeClr val="tx1"/>
                </a:solidFill>
              </a:rPr>
              <a:t>(постановление 1352)</a:t>
            </a:r>
            <a:endParaRPr lang="ru-RU" b="0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623FC034-0C65-4917-89A2-C0D50DBE02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4615050"/>
              </p:ext>
            </p:extLst>
          </p:nvPr>
        </p:nvGraphicFramePr>
        <p:xfrm>
          <a:off x="623977" y="1020461"/>
          <a:ext cx="7896045" cy="2914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C5C7BA8-181E-43D3-BA71-1D2DC595C20B}"/>
              </a:ext>
            </a:extLst>
          </p:cNvPr>
          <p:cNvSpPr txBox="1"/>
          <p:nvPr/>
        </p:nvSpPr>
        <p:spPr>
          <a:xfrm>
            <a:off x="2751822" y="2490655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FED156-17F4-4956-94EA-9C23436BAAAE}"/>
              </a:ext>
            </a:extLst>
          </p:cNvPr>
          <p:cNvSpPr txBox="1"/>
          <p:nvPr/>
        </p:nvSpPr>
        <p:spPr>
          <a:xfrm>
            <a:off x="2609486" y="1619754"/>
            <a:ext cx="1000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63,35%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43C8704-DE16-4A0D-B6C4-893A2E44F1F0}"/>
              </a:ext>
            </a:extLst>
          </p:cNvPr>
          <p:cNvSpPr txBox="1"/>
          <p:nvPr/>
        </p:nvSpPr>
        <p:spPr>
          <a:xfrm>
            <a:off x="6203826" y="1895073"/>
            <a:ext cx="1000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49,65%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2B02B4-DBEF-4BC6-A3D6-46D77F738245}"/>
              </a:ext>
            </a:extLst>
          </p:cNvPr>
          <p:cNvSpPr txBox="1"/>
          <p:nvPr/>
        </p:nvSpPr>
        <p:spPr>
          <a:xfrm>
            <a:off x="6346162" y="2549124"/>
            <a:ext cx="7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20%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929C98EE-7645-46A7-A0A5-29B1BD2096EF}"/>
              </a:ext>
            </a:extLst>
          </p:cNvPr>
          <p:cNvSpPr/>
          <p:nvPr/>
        </p:nvSpPr>
        <p:spPr>
          <a:xfrm>
            <a:off x="360000" y="4122556"/>
            <a:ext cx="8225815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chemeClr val="accent6"/>
              </a:buClr>
            </a:pPr>
            <a:r>
              <a:rPr lang="ru-RU" sz="1200" dirty="0"/>
              <a:t>Мероприятия:</a:t>
            </a:r>
          </a:p>
          <a:p>
            <a:pPr marL="171450" lvl="0" indent="-171450">
              <a:spcBef>
                <a:spcPts val="6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ru-RU" sz="1200" dirty="0"/>
              <a:t>Проведение закупок:</a:t>
            </a:r>
          </a:p>
          <a:p>
            <a:pPr marL="800100" lvl="1" indent="-342900">
              <a:spcBef>
                <a:spcPts val="600"/>
              </a:spcBef>
              <a:buClr>
                <a:schemeClr val="accent6"/>
              </a:buClr>
              <a:buFont typeface="Tahoma" panose="020B0604030504040204" pitchFamily="34" charset="0"/>
              <a:buChar char="−"/>
            </a:pPr>
            <a:r>
              <a:rPr lang="ru-RU" sz="1200" dirty="0"/>
              <a:t>на единой электронной площадке;</a:t>
            </a:r>
          </a:p>
          <a:p>
            <a:pPr marL="800100" lvl="1" indent="-342900">
              <a:spcBef>
                <a:spcPts val="600"/>
              </a:spcBef>
              <a:buClr>
                <a:schemeClr val="accent6"/>
              </a:buClr>
              <a:buFont typeface="Tahoma" panose="020B0604030504040204" pitchFamily="34" charset="0"/>
              <a:buChar char="−"/>
            </a:pPr>
            <a:r>
              <a:rPr lang="ru-RU" sz="1200" dirty="0"/>
              <a:t>преимущественно конкурентными способами;</a:t>
            </a:r>
          </a:p>
          <a:p>
            <a:pPr marL="800100" lvl="1" indent="-342900">
              <a:spcBef>
                <a:spcPts val="600"/>
              </a:spcBef>
              <a:buClr>
                <a:schemeClr val="accent6"/>
              </a:buClr>
              <a:buFont typeface="Tahoma" panose="020B0604030504040204" pitchFamily="34" charset="0"/>
              <a:buChar char="−"/>
            </a:pPr>
            <a:r>
              <a:rPr lang="ru-RU" sz="1200" dirty="0"/>
              <a:t>с выделением лотов в зависимости от места поставки.</a:t>
            </a:r>
          </a:p>
          <a:p>
            <a:pPr marL="171450" lvl="0" indent="-171450">
              <a:spcBef>
                <a:spcPts val="6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ru-RU" sz="1200" dirty="0"/>
              <a:t>Участие в мероприятиях, проводимых Корпорацией МСП;</a:t>
            </a:r>
          </a:p>
          <a:p>
            <a:pPr marL="171450" lvl="0" indent="-171450">
              <a:spcBef>
                <a:spcPts val="6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ru-RU" sz="1200" dirty="0"/>
              <a:t>Программа развития субъектов МСП;</a:t>
            </a:r>
          </a:p>
          <a:p>
            <a:pPr marL="171450" lvl="0" indent="-171450">
              <a:spcBef>
                <a:spcPts val="6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ru-RU" sz="1200" dirty="0"/>
              <a:t>Оптимизация процедуры малых закупок.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798DE6-2EB0-4338-9EFE-6BABDAEE4B42}"/>
              </a:ext>
            </a:extLst>
          </p:cNvPr>
          <p:cNvSpPr txBox="1"/>
          <p:nvPr/>
        </p:nvSpPr>
        <p:spPr>
          <a:xfrm>
            <a:off x="4472907" y="1795019"/>
            <a:ext cx="781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х </a:t>
            </a:r>
            <a:r>
              <a:rPr lang="ru-RU" sz="2000" dirty="0">
                <a:solidFill>
                  <a:srgbClr val="FF0000"/>
                </a:solidFill>
              </a:rPr>
              <a:t>2,5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804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0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latin typeface="Tahoma" panose="020B0604030504040204" pitchFamily="34" charset="0"/>
              <a:ea typeface="+mj-ea"/>
              <a:cs typeface="+mj-cs"/>
              <a:sym typeface="Tahoma" panose="020B060403050404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43259" y="230694"/>
            <a:ext cx="8784000" cy="553998"/>
          </a:xfrm>
        </p:spPr>
        <p:txBody>
          <a:bodyPr/>
          <a:lstStyle/>
          <a:p>
            <a:r>
              <a:rPr lang="ru-RU" dirty="0"/>
              <a:t>Доля товаров российского происхождения </a:t>
            </a:r>
            <a:br>
              <a:rPr lang="ru-RU" dirty="0"/>
            </a:br>
            <a:r>
              <a:rPr lang="ru-RU" sz="1600" b="0" dirty="0">
                <a:solidFill>
                  <a:schemeClr val="tx1"/>
                </a:solidFill>
              </a:rPr>
              <a:t>(постановление 2013 =</a:t>
            </a:r>
            <a:r>
              <a:rPr lang="en-US" sz="1600" b="0" dirty="0">
                <a:solidFill>
                  <a:schemeClr val="tx1"/>
                </a:solidFill>
              </a:rPr>
              <a:t>&gt;</a:t>
            </a:r>
            <a:r>
              <a:rPr lang="ru-RU" sz="1600" b="0" dirty="0">
                <a:solidFill>
                  <a:schemeClr val="tx1"/>
                </a:solidFill>
              </a:rPr>
              <a:t>1875)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623FC034-0C65-4917-89A2-C0D50DBE02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1091575"/>
              </p:ext>
            </p:extLst>
          </p:nvPr>
        </p:nvGraphicFramePr>
        <p:xfrm>
          <a:off x="357467" y="836282"/>
          <a:ext cx="8225816" cy="401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929C98EE-7645-46A7-A0A5-29B1BD2096EF}"/>
              </a:ext>
            </a:extLst>
          </p:cNvPr>
          <p:cNvSpPr/>
          <p:nvPr/>
        </p:nvSpPr>
        <p:spPr>
          <a:xfrm>
            <a:off x="344747" y="4848045"/>
            <a:ext cx="822581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chemeClr val="accent6"/>
              </a:buClr>
            </a:pPr>
            <a:r>
              <a:rPr lang="ru-RU" sz="1200" dirty="0"/>
              <a:t>Мероприятия:</a:t>
            </a:r>
          </a:p>
          <a:p>
            <a:pPr marL="171450" lvl="0" indent="-171450">
              <a:spcBef>
                <a:spcPts val="6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ru-RU" sz="1200" dirty="0"/>
              <a:t>Исследование рынка и технологических решений с целью уточнения параметров закупки, установления факта соответствия требований, предъявляемых в техническом задании, функционирующему рынку, в том числе: </a:t>
            </a:r>
          </a:p>
          <a:p>
            <a:pPr marL="628650" lvl="1" indent="-171450">
              <a:spcBef>
                <a:spcPts val="600"/>
              </a:spcBef>
              <a:buClr>
                <a:schemeClr val="accent6"/>
              </a:buClr>
              <a:buFont typeface="Tahoma" panose="020B0604030504040204" pitchFamily="34" charset="0"/>
              <a:buChar char="−"/>
            </a:pPr>
            <a:r>
              <a:rPr lang="ru-RU" sz="1200" dirty="0"/>
              <a:t>подбор более выгодных аналогичных решений на рынке. </a:t>
            </a:r>
          </a:p>
          <a:p>
            <a:pPr marL="628650" lvl="1" indent="-171450">
              <a:spcBef>
                <a:spcPts val="600"/>
              </a:spcBef>
              <a:buClr>
                <a:schemeClr val="accent6"/>
              </a:buClr>
              <a:buFont typeface="Tahoma" panose="020B0604030504040204" pitchFamily="34" charset="0"/>
              <a:buChar char="−"/>
            </a:pPr>
            <a:r>
              <a:rPr lang="ru-RU" sz="1200" dirty="0"/>
              <a:t>оптимизация требований технического задания без снижения качественных характеристик.</a:t>
            </a:r>
          </a:p>
          <a:p>
            <a:pPr marL="628650" lvl="1" indent="-171450">
              <a:spcBef>
                <a:spcPts val="600"/>
              </a:spcBef>
              <a:buClr>
                <a:schemeClr val="accent6"/>
              </a:buClr>
              <a:buFont typeface="Tahoma" panose="020B0604030504040204" pitchFamily="34" charset="0"/>
              <a:buChar char="−"/>
            </a:pPr>
            <a:r>
              <a:rPr lang="ru-RU" sz="1200" dirty="0"/>
              <a:t>получение скидок за изменение финансовых условий и/или сроков поставки без ущерба интересам компании</a:t>
            </a:r>
            <a:r>
              <a:rPr lang="ru-RU" sz="1100" dirty="0"/>
              <a:t>.</a:t>
            </a:r>
          </a:p>
          <a:p>
            <a:pPr marL="171450" lvl="0" indent="-171450">
              <a:spcBef>
                <a:spcPts val="6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endParaRPr lang="ru-RU" sz="1100" dirty="0"/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0DA7BB00-EA98-4C42-A0A4-9F1D543789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7456675"/>
              </p:ext>
            </p:extLst>
          </p:nvPr>
        </p:nvGraphicFramePr>
        <p:xfrm>
          <a:off x="509867" y="988682"/>
          <a:ext cx="8225816" cy="401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27741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0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latin typeface="Tahoma" panose="020B0604030504040204" pitchFamily="34" charset="0"/>
              <a:ea typeface="+mj-ea"/>
              <a:cs typeface="+mj-cs"/>
              <a:sym typeface="Tahoma" panose="020B060403050404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43259" y="230694"/>
            <a:ext cx="8784000" cy="307777"/>
          </a:xfrm>
        </p:spPr>
        <p:txBody>
          <a:bodyPr/>
          <a:lstStyle/>
          <a:p>
            <a:r>
              <a:rPr lang="ru-RU" dirty="0"/>
              <a:t>ЭКГ-рейтинг. Доля местных поставщиков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929C98EE-7645-46A7-A0A5-29B1BD2096EF}"/>
              </a:ext>
            </a:extLst>
          </p:cNvPr>
          <p:cNvSpPr/>
          <p:nvPr/>
        </p:nvSpPr>
        <p:spPr>
          <a:xfrm>
            <a:off x="522351" y="4540250"/>
            <a:ext cx="82258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chemeClr val="accent6"/>
              </a:buClr>
            </a:pPr>
            <a:r>
              <a:rPr lang="ru-RU" sz="1200" dirty="0"/>
              <a:t>Мероприятия:</a:t>
            </a:r>
          </a:p>
          <a:p>
            <a:pPr marL="171450" lvl="0" indent="-171450">
              <a:spcBef>
                <a:spcPts val="600"/>
              </a:spcBef>
              <a:buClr>
                <a:srgbClr val="8FC54C"/>
              </a:buClr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srgbClr val="3E5057"/>
                </a:solidFill>
              </a:rPr>
              <a:t>Автоматизированная система проверки поставщиков; </a:t>
            </a:r>
          </a:p>
          <a:p>
            <a:pPr marL="171450" lvl="0" indent="-171450">
              <a:spcBef>
                <a:spcPts val="600"/>
              </a:spcBef>
              <a:buClr>
                <a:srgbClr val="8FC54C"/>
              </a:buClr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srgbClr val="3E5057"/>
                </a:solidFill>
              </a:rPr>
              <a:t>Единые требования и критерии оценки для участников закупок;</a:t>
            </a:r>
          </a:p>
          <a:p>
            <a:pPr marL="171450" lvl="0" indent="-171450">
              <a:spcBef>
                <a:spcPts val="600"/>
              </a:spcBef>
              <a:buClr>
                <a:srgbClr val="8FC54C"/>
              </a:buClr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srgbClr val="3E5057"/>
                </a:solidFill>
              </a:rPr>
              <a:t>ESG-оценка текущих поставщиков группы компаний.</a:t>
            </a:r>
          </a:p>
          <a:p>
            <a:pPr lvl="0">
              <a:spcBef>
                <a:spcPts val="600"/>
              </a:spcBef>
              <a:buClr>
                <a:schemeClr val="accent6"/>
              </a:buClr>
            </a:pPr>
            <a:endParaRPr lang="ru-RU" sz="1200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95E0336-1E4E-4D1A-95A1-0DF90FD412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7038572"/>
              </p:ext>
            </p:extLst>
          </p:nvPr>
        </p:nvGraphicFramePr>
        <p:xfrm>
          <a:off x="357467" y="836283"/>
          <a:ext cx="4214533" cy="3413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17189104-D5AC-49E6-83F0-8D4E295D22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593238"/>
              </p:ext>
            </p:extLst>
          </p:nvPr>
        </p:nvGraphicFramePr>
        <p:xfrm>
          <a:off x="4470374" y="828692"/>
          <a:ext cx="4455259" cy="342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258873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05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Заголовок 3">
            <a:extLst>
              <a:ext uri="{FF2B5EF4-FFF2-40B4-BE49-F238E27FC236}">
                <a16:creationId xmlns:a16="http://schemas.microsoft.com/office/drawing/2014/main" id="{8DC3BC56-EE65-9D4C-AD79-E1B600FA14DE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ESG-</a:t>
            </a:r>
            <a:r>
              <a:rPr lang="ru-RU" dirty="0"/>
              <a:t>трансформация закупок</a:t>
            </a:r>
          </a:p>
        </p:txBody>
      </p:sp>
      <p:pic>
        <p:nvPicPr>
          <p:cNvPr id="32" name="Изображение 14" descr="1_Визитная карточка-04.png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0441"/>
          <a:stretch/>
        </p:blipFill>
        <p:spPr>
          <a:xfrm>
            <a:off x="8671770" y="150204"/>
            <a:ext cx="325008" cy="339192"/>
          </a:xfrm>
          <a:prstGeom prst="rect">
            <a:avLst/>
          </a:prstGeom>
        </p:spPr>
      </p:pic>
      <p:grpSp>
        <p:nvGrpSpPr>
          <p:cNvPr id="58" name="Группа 57">
            <a:extLst>
              <a:ext uri="{FF2B5EF4-FFF2-40B4-BE49-F238E27FC236}">
                <a16:creationId xmlns:a16="http://schemas.microsoft.com/office/drawing/2014/main" id="{CDAC8758-7E51-4CBD-86BA-3D6F81BE70DF}"/>
              </a:ext>
            </a:extLst>
          </p:cNvPr>
          <p:cNvGrpSpPr/>
          <p:nvPr/>
        </p:nvGrpSpPr>
        <p:grpSpPr>
          <a:xfrm>
            <a:off x="353124" y="979856"/>
            <a:ext cx="8424001" cy="1503930"/>
            <a:chOff x="-1" y="2224454"/>
            <a:chExt cx="12241213" cy="1902568"/>
          </a:xfrm>
        </p:grpSpPr>
        <p:sp>
          <p:nvSpPr>
            <p:cNvPr id="59" name="Google Shape;515;p28">
              <a:extLst>
                <a:ext uri="{FF2B5EF4-FFF2-40B4-BE49-F238E27FC236}">
                  <a16:creationId xmlns:a16="http://schemas.microsoft.com/office/drawing/2014/main" id="{07D10B98-1FDF-4A08-89DF-389656B07A6E}"/>
                </a:ext>
              </a:extLst>
            </p:cNvPr>
            <p:cNvSpPr/>
            <p:nvPr/>
          </p:nvSpPr>
          <p:spPr>
            <a:xfrm>
              <a:off x="-1" y="3923402"/>
              <a:ext cx="12241213" cy="114120"/>
            </a:xfrm>
            <a:prstGeom prst="roundRect">
              <a:avLst>
                <a:gd name="adj" fmla="val 0"/>
              </a:avLst>
            </a:prstGeom>
            <a:solidFill>
              <a:srgbClr val="CDD6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518;p28">
              <a:extLst>
                <a:ext uri="{FF2B5EF4-FFF2-40B4-BE49-F238E27FC236}">
                  <a16:creationId xmlns:a16="http://schemas.microsoft.com/office/drawing/2014/main" id="{4DD32796-CCF8-4FFD-943C-48D6B15E8A5F}"/>
                </a:ext>
              </a:extLst>
            </p:cNvPr>
            <p:cNvSpPr/>
            <p:nvPr/>
          </p:nvSpPr>
          <p:spPr>
            <a:xfrm>
              <a:off x="8992443" y="3818044"/>
              <a:ext cx="309885" cy="308978"/>
            </a:xfrm>
            <a:custGeom>
              <a:avLst/>
              <a:gdLst/>
              <a:ahLst/>
              <a:cxnLst/>
              <a:rect l="l" t="t" r="r" b="b"/>
              <a:pathLst>
                <a:path w="4437" h="4424" extrusionOk="0">
                  <a:moveTo>
                    <a:pt x="2219" y="1"/>
                  </a:moveTo>
                  <a:cubicBezTo>
                    <a:pt x="991" y="1"/>
                    <a:pt x="1" y="991"/>
                    <a:pt x="1" y="2205"/>
                  </a:cubicBezTo>
                  <a:cubicBezTo>
                    <a:pt x="1" y="3433"/>
                    <a:pt x="991" y="4423"/>
                    <a:pt x="2219" y="4423"/>
                  </a:cubicBezTo>
                  <a:cubicBezTo>
                    <a:pt x="3433" y="4423"/>
                    <a:pt x="4437" y="3433"/>
                    <a:pt x="4437" y="2205"/>
                  </a:cubicBezTo>
                  <a:cubicBezTo>
                    <a:pt x="4437" y="991"/>
                    <a:pt x="3433" y="1"/>
                    <a:pt x="22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66" name="Группа 65">
              <a:extLst>
                <a:ext uri="{FF2B5EF4-FFF2-40B4-BE49-F238E27FC236}">
                  <a16:creationId xmlns:a16="http://schemas.microsoft.com/office/drawing/2014/main" id="{31821B69-08C5-4BA4-B442-1ADC3CCC5258}"/>
                </a:ext>
              </a:extLst>
            </p:cNvPr>
            <p:cNvGrpSpPr/>
            <p:nvPr/>
          </p:nvGrpSpPr>
          <p:grpSpPr>
            <a:xfrm>
              <a:off x="1770098" y="2234431"/>
              <a:ext cx="2051316" cy="1821108"/>
              <a:chOff x="4761974" y="3098527"/>
              <a:chExt cx="2051316" cy="1821108"/>
            </a:xfrm>
          </p:grpSpPr>
          <p:sp>
            <p:nvSpPr>
              <p:cNvPr id="71" name="Равнобедренный треугольник 70">
                <a:extLst>
                  <a:ext uri="{FF2B5EF4-FFF2-40B4-BE49-F238E27FC236}">
                    <a16:creationId xmlns:a16="http://schemas.microsoft.com/office/drawing/2014/main" id="{8DC5F0D6-8D9E-4237-B6CA-0286850B19F2}"/>
                  </a:ext>
                </a:extLst>
              </p:cNvPr>
              <p:cNvSpPr/>
              <p:nvPr/>
            </p:nvSpPr>
            <p:spPr>
              <a:xfrm flipV="1">
                <a:off x="5715625" y="3592605"/>
                <a:ext cx="144016" cy="1224136"/>
              </a:xfrm>
              <a:prstGeom prst="triangle">
                <a:avLst/>
              </a:prstGeom>
              <a:solidFill>
                <a:srgbClr val="82BF00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2" name="Google Shape;519;p28">
                <a:extLst>
                  <a:ext uri="{FF2B5EF4-FFF2-40B4-BE49-F238E27FC236}">
                    <a16:creationId xmlns:a16="http://schemas.microsoft.com/office/drawing/2014/main" id="{F28329E4-F15C-4678-9CAB-0600C7423DEF}"/>
                  </a:ext>
                </a:extLst>
              </p:cNvPr>
              <p:cNvSpPr/>
              <p:nvPr/>
            </p:nvSpPr>
            <p:spPr>
              <a:xfrm>
                <a:off x="5705947" y="4753623"/>
                <a:ext cx="166013" cy="166012"/>
              </a:xfrm>
              <a:custGeom>
                <a:avLst/>
                <a:gdLst/>
                <a:ahLst/>
                <a:cxnLst/>
                <a:rect l="l" t="t" r="r" b="b"/>
                <a:pathLst>
                  <a:path w="2377" h="2377" extrusionOk="0">
                    <a:moveTo>
                      <a:pt x="2377" y="1188"/>
                    </a:moveTo>
                    <a:cubicBezTo>
                      <a:pt x="2377" y="1848"/>
                      <a:pt x="1849" y="2376"/>
                      <a:pt x="1189" y="2376"/>
                    </a:cubicBezTo>
                    <a:cubicBezTo>
                      <a:pt x="529" y="2376"/>
                      <a:pt x="1" y="1848"/>
                      <a:pt x="1" y="1188"/>
                    </a:cubicBezTo>
                    <a:cubicBezTo>
                      <a:pt x="1" y="528"/>
                      <a:pt x="529" y="0"/>
                      <a:pt x="1189" y="0"/>
                    </a:cubicBezTo>
                    <a:cubicBezTo>
                      <a:pt x="1849" y="0"/>
                      <a:pt x="2377" y="528"/>
                      <a:pt x="2377" y="1188"/>
                    </a:cubicBezTo>
                    <a:close/>
                  </a:path>
                </a:pathLst>
              </a:custGeom>
              <a:solidFill>
                <a:srgbClr val="82B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3" name="Скругленный прямоугольник 51">
                <a:extLst>
                  <a:ext uri="{FF2B5EF4-FFF2-40B4-BE49-F238E27FC236}">
                    <a16:creationId xmlns:a16="http://schemas.microsoft.com/office/drawing/2014/main" id="{8E0736B2-91B1-45CD-956F-C7653C77E2F6}"/>
                  </a:ext>
                </a:extLst>
              </p:cNvPr>
              <p:cNvSpPr/>
              <p:nvPr/>
            </p:nvSpPr>
            <p:spPr>
              <a:xfrm>
                <a:off x="4761974" y="3098527"/>
                <a:ext cx="2051316" cy="504056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82BF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82BF00"/>
                  </a:solidFill>
                  <a:effectLst/>
                  <a:uLnTx/>
                  <a:uFillTx/>
                  <a:latin typeface="DIN Pro Bold" panose="020B0804020101020102" pitchFamily="34" charset="0"/>
                  <a:ea typeface="+mn-ea"/>
                  <a:cs typeface="DIN Pro Bold" panose="020B0804020101020102" pitchFamily="34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82BF00"/>
                    </a:solidFill>
                    <a:effectLst/>
                    <a:uLnTx/>
                    <a:uFillTx/>
                    <a:latin typeface="DIN Pro Bold" panose="020B0804020101020102" pitchFamily="34" charset="0"/>
                    <a:ea typeface="+mn-ea"/>
                    <a:cs typeface="DIN Pro Bold" panose="020B0804020101020102" pitchFamily="34" charset="0"/>
                  </a:rPr>
                  <a:t>Реализовано</a:t>
                </a:r>
                <a:endParaRPr kumimoji="0" lang="ru-RU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82BF00"/>
                  </a:solidFill>
                  <a:effectLst/>
                  <a:uLnTx/>
                  <a:uFillTx/>
                  <a:latin typeface="DIN Pro Bold" panose="020B0804020101020102" pitchFamily="34" charset="0"/>
                  <a:ea typeface="+mn-ea"/>
                  <a:cs typeface="DIN Pro Bold" panose="020B0804020101020102" pitchFamily="34" charset="0"/>
                </a:endParaRPr>
              </a:p>
            </p:txBody>
          </p:sp>
        </p:grpSp>
        <p:grpSp>
          <p:nvGrpSpPr>
            <p:cNvPr id="67" name="Группа 66">
              <a:extLst>
                <a:ext uri="{FF2B5EF4-FFF2-40B4-BE49-F238E27FC236}">
                  <a16:creationId xmlns:a16="http://schemas.microsoft.com/office/drawing/2014/main" id="{CAB4363C-947C-4C2F-BC4B-E4CD16E86D9B}"/>
                </a:ext>
              </a:extLst>
            </p:cNvPr>
            <p:cNvGrpSpPr/>
            <p:nvPr/>
          </p:nvGrpSpPr>
          <p:grpSpPr>
            <a:xfrm>
              <a:off x="8121726" y="2224454"/>
              <a:ext cx="2051316" cy="1831086"/>
              <a:chOff x="6212683" y="2472171"/>
              <a:chExt cx="2051316" cy="1831086"/>
            </a:xfrm>
          </p:grpSpPr>
          <p:sp>
            <p:nvSpPr>
              <p:cNvPr id="68" name="Равнобедренный треугольник 67">
                <a:extLst>
                  <a:ext uri="{FF2B5EF4-FFF2-40B4-BE49-F238E27FC236}">
                    <a16:creationId xmlns:a16="http://schemas.microsoft.com/office/drawing/2014/main" id="{6EA04340-704C-458F-8E1F-B7597080C2E7}"/>
                  </a:ext>
                </a:extLst>
              </p:cNvPr>
              <p:cNvSpPr/>
              <p:nvPr/>
            </p:nvSpPr>
            <p:spPr>
              <a:xfrm flipV="1">
                <a:off x="7166334" y="2976227"/>
                <a:ext cx="144016" cy="1327030"/>
              </a:xfrm>
              <a:prstGeom prst="triangle">
                <a:avLst/>
              </a:prstGeom>
              <a:solidFill>
                <a:srgbClr val="CDD6E3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9" name="Google Shape;522;p28">
                <a:extLst>
                  <a:ext uri="{FF2B5EF4-FFF2-40B4-BE49-F238E27FC236}">
                    <a16:creationId xmlns:a16="http://schemas.microsoft.com/office/drawing/2014/main" id="{529C2207-B144-4B90-93FA-576323197436}"/>
                  </a:ext>
                </a:extLst>
              </p:cNvPr>
              <p:cNvSpPr/>
              <p:nvPr/>
            </p:nvSpPr>
            <p:spPr>
              <a:xfrm>
                <a:off x="7157001" y="4137245"/>
                <a:ext cx="166013" cy="166012"/>
              </a:xfrm>
              <a:custGeom>
                <a:avLst/>
                <a:gdLst/>
                <a:ahLst/>
                <a:cxnLst/>
                <a:rect l="l" t="t" r="r" b="b"/>
                <a:pathLst>
                  <a:path w="2377" h="2377" extrusionOk="0">
                    <a:moveTo>
                      <a:pt x="2377" y="1188"/>
                    </a:moveTo>
                    <a:cubicBezTo>
                      <a:pt x="2377" y="1848"/>
                      <a:pt x="1849" y="2376"/>
                      <a:pt x="1189" y="2376"/>
                    </a:cubicBezTo>
                    <a:cubicBezTo>
                      <a:pt x="529" y="2376"/>
                      <a:pt x="1" y="1848"/>
                      <a:pt x="1" y="1188"/>
                    </a:cubicBezTo>
                    <a:cubicBezTo>
                      <a:pt x="1" y="528"/>
                      <a:pt x="529" y="0"/>
                      <a:pt x="1189" y="0"/>
                    </a:cubicBezTo>
                    <a:cubicBezTo>
                      <a:pt x="1849" y="0"/>
                      <a:pt x="2377" y="528"/>
                      <a:pt x="2377" y="1188"/>
                    </a:cubicBezTo>
                    <a:close/>
                  </a:path>
                </a:pathLst>
              </a:custGeom>
              <a:solidFill>
                <a:srgbClr val="CDD6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0" name="Скругленный прямоугольник 50">
                <a:extLst>
                  <a:ext uri="{FF2B5EF4-FFF2-40B4-BE49-F238E27FC236}">
                    <a16:creationId xmlns:a16="http://schemas.microsoft.com/office/drawing/2014/main" id="{04A9ED96-D574-440C-9A0F-4A1213C93184}"/>
                  </a:ext>
                </a:extLst>
              </p:cNvPr>
              <p:cNvSpPr/>
              <p:nvPr/>
            </p:nvSpPr>
            <p:spPr>
              <a:xfrm>
                <a:off x="6212683" y="2472171"/>
                <a:ext cx="2051316" cy="504056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CDD6E3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DD6E3"/>
                    </a:solidFill>
                    <a:effectLst/>
                    <a:uLnTx/>
                    <a:uFillTx/>
                    <a:latin typeface="DIN Pro Bold" panose="020B0804020101020102" pitchFamily="34" charset="0"/>
                    <a:ea typeface="+mn-ea"/>
                    <a:cs typeface="DIN Pro Bold" panose="020B0804020101020102" pitchFamily="34" charset="0"/>
                  </a:rPr>
                  <a:t>Планы</a:t>
                </a:r>
                <a:endParaRPr kumimoji="0" lang="ru-RU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CDD6E3"/>
                  </a:solidFill>
                  <a:effectLst/>
                  <a:uLnTx/>
                  <a:uFillTx/>
                  <a:latin typeface="DIN Pro Bold" panose="020B0804020101020102" pitchFamily="34" charset="0"/>
                  <a:ea typeface="+mn-ea"/>
                  <a:cs typeface="DIN Pro Bold" panose="020B0804020101020102" pitchFamily="34" charset="0"/>
                </a:endParaRPr>
              </a:p>
            </p:txBody>
          </p:sp>
        </p:grpSp>
      </p:grpSp>
      <p:sp>
        <p:nvSpPr>
          <p:cNvPr id="75" name="Google Shape;532;p28">
            <a:extLst>
              <a:ext uri="{FF2B5EF4-FFF2-40B4-BE49-F238E27FC236}">
                <a16:creationId xmlns:a16="http://schemas.microsoft.com/office/drawing/2014/main" id="{429C8687-F28C-4E80-9033-477E93A0FCAD}"/>
              </a:ext>
            </a:extLst>
          </p:cNvPr>
          <p:cNvSpPr txBox="1"/>
          <p:nvPr/>
        </p:nvSpPr>
        <p:spPr>
          <a:xfrm>
            <a:off x="1353795" y="2598513"/>
            <a:ext cx="2876437" cy="3238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82BF00"/>
              </a:buClr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Утверждение</a:t>
            </a:r>
            <a:r>
              <a:rPr lang="ru-RU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 Кодекса деловой этики 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поставщиков</a:t>
            </a:r>
          </a:p>
          <a:p>
            <a:pPr>
              <a:buClr>
                <a:srgbClr val="82BF00"/>
              </a:buClr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- внешний контур</a:t>
            </a:r>
          </a:p>
          <a:p>
            <a:pPr>
              <a:buClr>
                <a:srgbClr val="82BF00"/>
              </a:buClr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- подтверждение соблюдения </a:t>
            </a:r>
            <a:r>
              <a:rPr lang="en-US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ESG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-    принципов поставщиками - Декларация</a:t>
            </a:r>
          </a:p>
          <a:p>
            <a:pPr>
              <a:buClr>
                <a:srgbClr val="82BF00"/>
              </a:buClr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>
              <a:buClr>
                <a:srgbClr val="82BF00"/>
              </a:buClr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Включение в Положение о закупках </a:t>
            </a:r>
            <a:r>
              <a:rPr lang="ru-RU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ESG-критериев для оценки поставщиков г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руппы компаний.</a:t>
            </a:r>
          </a:p>
          <a:p>
            <a:pPr>
              <a:buClr>
                <a:srgbClr val="82BF00"/>
              </a:buClr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>
              <a:buClr>
                <a:srgbClr val="82BF00"/>
              </a:buClr>
            </a:pPr>
            <a:r>
              <a:rPr lang="ru-RU" sz="1100" dirty="0">
                <a:solidFill>
                  <a:srgbClr val="191A1C"/>
                </a:solidFill>
              </a:rPr>
              <a:t>Проверка показателей доли МСП и доли МСП аудиторской организацией в соответствии с Международным стандартом заданий, обеспечивающих уверенность (ISAE) 3000</a:t>
            </a:r>
            <a:endParaRPr lang="ru-RU" sz="1100" dirty="0">
              <a:solidFill>
                <a:srgbClr val="191A1C"/>
              </a:solidFill>
              <a:sym typeface="Roboto"/>
            </a:endParaRPr>
          </a:p>
          <a:p>
            <a:pPr>
              <a:buClr>
                <a:srgbClr val="82BF00"/>
              </a:buClr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>
              <a:buClr>
                <a:srgbClr val="82BF00"/>
              </a:buClr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Проведение </a:t>
            </a:r>
            <a:r>
              <a:rPr lang="en-US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ESG-</a:t>
            </a:r>
            <a:r>
              <a:rPr lang="ru-RU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оценки текущих поставщиков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 группы компаний</a:t>
            </a:r>
          </a:p>
          <a:p>
            <a:pPr>
              <a:buClr>
                <a:srgbClr val="82BF00"/>
              </a:buClr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>
              <a:buClr>
                <a:srgbClr val="82BF00"/>
              </a:buClr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Внедрение </a:t>
            </a:r>
            <a:r>
              <a:rPr lang="ru-RU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автоматизации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 в закупочный процесс</a:t>
            </a:r>
          </a:p>
          <a:p>
            <a:pPr>
              <a:buClr>
                <a:srgbClr val="82BF00"/>
              </a:buClr>
            </a:pPr>
            <a:endParaRPr lang="en-US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>
              <a:buClr>
                <a:srgbClr val="82BF00"/>
              </a:buClr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</p:txBody>
      </p:sp>
      <p:sp>
        <p:nvSpPr>
          <p:cNvPr id="77" name="Freeform 184">
            <a:extLst>
              <a:ext uri="{FF2B5EF4-FFF2-40B4-BE49-F238E27FC236}">
                <a16:creationId xmlns:a16="http://schemas.microsoft.com/office/drawing/2014/main" id="{EAFFC0E8-C20A-4911-87CF-F9B0279F3E10}"/>
              </a:ext>
            </a:extLst>
          </p:cNvPr>
          <p:cNvSpPr>
            <a:spLocks/>
          </p:cNvSpPr>
          <p:nvPr/>
        </p:nvSpPr>
        <p:spPr bwMode="auto">
          <a:xfrm>
            <a:off x="919016" y="3841485"/>
            <a:ext cx="290651" cy="280644"/>
          </a:xfrm>
          <a:custGeom>
            <a:avLst/>
            <a:gdLst/>
            <a:ahLst/>
            <a:cxnLst/>
            <a:rect l="l" t="t" r="r" b="b"/>
            <a:pathLst>
              <a:path w="501650" h="477838">
                <a:moveTo>
                  <a:pt x="181499" y="293675"/>
                </a:moveTo>
                <a:cubicBezTo>
                  <a:pt x="181564" y="293705"/>
                  <a:pt x="224625" y="313375"/>
                  <a:pt x="242176" y="321885"/>
                </a:cubicBezTo>
                <a:cubicBezTo>
                  <a:pt x="208777" y="373648"/>
                  <a:pt x="184693" y="425144"/>
                  <a:pt x="184693" y="425144"/>
                </a:cubicBezTo>
                <a:cubicBezTo>
                  <a:pt x="164733" y="437652"/>
                  <a:pt x="123616" y="465862"/>
                  <a:pt x="112971" y="477838"/>
                </a:cubicBezTo>
                <a:cubicBezTo>
                  <a:pt x="108447" y="458677"/>
                  <a:pt x="92346" y="419555"/>
                  <a:pt x="66798" y="364466"/>
                </a:cubicBezTo>
                <a:cubicBezTo>
                  <a:pt x="98600" y="341446"/>
                  <a:pt x="130403" y="318425"/>
                  <a:pt x="130403" y="318425"/>
                </a:cubicBezTo>
                <a:cubicBezTo>
                  <a:pt x="130423" y="318471"/>
                  <a:pt x="137731" y="334682"/>
                  <a:pt x="145040" y="350894"/>
                </a:cubicBezTo>
                <a:cubicBezTo>
                  <a:pt x="162338" y="320821"/>
                  <a:pt x="181499" y="293675"/>
                  <a:pt x="181499" y="293675"/>
                </a:cubicBezTo>
                <a:close/>
                <a:moveTo>
                  <a:pt x="73451" y="249498"/>
                </a:moveTo>
                <a:cubicBezTo>
                  <a:pt x="87289" y="250297"/>
                  <a:pt x="100197" y="265865"/>
                  <a:pt x="109644" y="279837"/>
                </a:cubicBezTo>
                <a:cubicBezTo>
                  <a:pt x="77310" y="303257"/>
                  <a:pt x="44709" y="326809"/>
                  <a:pt x="44709" y="326809"/>
                </a:cubicBezTo>
                <a:cubicBezTo>
                  <a:pt x="44685" y="326770"/>
                  <a:pt x="28587" y="300853"/>
                  <a:pt x="0" y="290615"/>
                </a:cubicBezTo>
                <a:cubicBezTo>
                  <a:pt x="21024" y="269724"/>
                  <a:pt x="47104" y="247502"/>
                  <a:pt x="73451" y="249498"/>
                </a:cubicBezTo>
                <a:close/>
                <a:moveTo>
                  <a:pt x="267724" y="185493"/>
                </a:moveTo>
                <a:cubicBezTo>
                  <a:pt x="294070" y="197469"/>
                  <a:pt x="320417" y="209977"/>
                  <a:pt x="320417" y="209977"/>
                </a:cubicBezTo>
                <a:cubicBezTo>
                  <a:pt x="292873" y="245771"/>
                  <a:pt x="265861" y="285026"/>
                  <a:pt x="265861" y="285026"/>
                </a:cubicBezTo>
                <a:cubicBezTo>
                  <a:pt x="265818" y="285007"/>
                  <a:pt x="236699" y="271444"/>
                  <a:pt x="207579" y="257881"/>
                </a:cubicBezTo>
                <a:cubicBezTo>
                  <a:pt x="223946" y="234328"/>
                  <a:pt x="263067" y="190682"/>
                  <a:pt x="267724" y="185493"/>
                </a:cubicBezTo>
                <a:close/>
                <a:moveTo>
                  <a:pt x="358873" y="95408"/>
                </a:moveTo>
                <a:cubicBezTo>
                  <a:pt x="379098" y="104722"/>
                  <a:pt x="399457" y="114170"/>
                  <a:pt x="399457" y="114170"/>
                </a:cubicBezTo>
                <a:cubicBezTo>
                  <a:pt x="373510" y="143311"/>
                  <a:pt x="347961" y="174715"/>
                  <a:pt x="347961" y="174715"/>
                </a:cubicBezTo>
                <a:cubicBezTo>
                  <a:pt x="323611" y="163537"/>
                  <a:pt x="299393" y="152360"/>
                  <a:pt x="299393" y="152360"/>
                </a:cubicBezTo>
                <a:cubicBezTo>
                  <a:pt x="299430" y="152321"/>
                  <a:pt x="328155" y="122536"/>
                  <a:pt x="358873" y="95408"/>
                </a:cubicBezTo>
                <a:close/>
                <a:moveTo>
                  <a:pt x="489275" y="0"/>
                </a:moveTo>
                <a:cubicBezTo>
                  <a:pt x="495396" y="8915"/>
                  <a:pt x="501650" y="17964"/>
                  <a:pt x="501650" y="17964"/>
                </a:cubicBezTo>
                <a:cubicBezTo>
                  <a:pt x="468916" y="42182"/>
                  <a:pt x="430993" y="81037"/>
                  <a:pt x="430993" y="81037"/>
                </a:cubicBezTo>
                <a:lnTo>
                  <a:pt x="395066" y="64537"/>
                </a:lnTo>
                <a:cubicBezTo>
                  <a:pt x="395092" y="64516"/>
                  <a:pt x="440587" y="27005"/>
                  <a:pt x="489275" y="0"/>
                </a:cubicBezTo>
                <a:close/>
              </a:path>
            </a:pathLst>
          </a:custGeom>
          <a:solidFill>
            <a:srgbClr val="82BF00"/>
          </a:solidFill>
          <a:ln w="3175">
            <a:noFill/>
            <a:round/>
            <a:headEnd/>
            <a:tailEnd/>
          </a:ln>
        </p:spPr>
        <p:txBody>
          <a:bodyPr>
            <a:noAutofit/>
          </a:bodyPr>
          <a:lstStyle/>
          <a:p>
            <a:pPr>
              <a:buClr>
                <a:prstClr val="white"/>
              </a:buClr>
            </a:pPr>
            <a:endParaRPr lang="en-US" sz="1400" b="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8" name="Freeform 184">
            <a:extLst>
              <a:ext uri="{FF2B5EF4-FFF2-40B4-BE49-F238E27FC236}">
                <a16:creationId xmlns:a16="http://schemas.microsoft.com/office/drawing/2014/main" id="{CF502CF4-60D7-4183-9896-5285F2A02EB4}"/>
              </a:ext>
            </a:extLst>
          </p:cNvPr>
          <p:cNvSpPr>
            <a:spLocks/>
          </p:cNvSpPr>
          <p:nvPr/>
        </p:nvSpPr>
        <p:spPr bwMode="auto">
          <a:xfrm>
            <a:off x="919015" y="2689357"/>
            <a:ext cx="290651" cy="280644"/>
          </a:xfrm>
          <a:custGeom>
            <a:avLst/>
            <a:gdLst/>
            <a:ahLst/>
            <a:cxnLst/>
            <a:rect l="l" t="t" r="r" b="b"/>
            <a:pathLst>
              <a:path w="501650" h="477838">
                <a:moveTo>
                  <a:pt x="181499" y="293675"/>
                </a:moveTo>
                <a:cubicBezTo>
                  <a:pt x="181564" y="293705"/>
                  <a:pt x="224625" y="313375"/>
                  <a:pt x="242176" y="321885"/>
                </a:cubicBezTo>
                <a:cubicBezTo>
                  <a:pt x="208777" y="373648"/>
                  <a:pt x="184693" y="425144"/>
                  <a:pt x="184693" y="425144"/>
                </a:cubicBezTo>
                <a:cubicBezTo>
                  <a:pt x="164733" y="437652"/>
                  <a:pt x="123616" y="465862"/>
                  <a:pt x="112971" y="477838"/>
                </a:cubicBezTo>
                <a:cubicBezTo>
                  <a:pt x="108447" y="458677"/>
                  <a:pt x="92346" y="419555"/>
                  <a:pt x="66798" y="364466"/>
                </a:cubicBezTo>
                <a:cubicBezTo>
                  <a:pt x="98600" y="341446"/>
                  <a:pt x="130403" y="318425"/>
                  <a:pt x="130403" y="318425"/>
                </a:cubicBezTo>
                <a:cubicBezTo>
                  <a:pt x="130423" y="318471"/>
                  <a:pt x="137731" y="334682"/>
                  <a:pt x="145040" y="350894"/>
                </a:cubicBezTo>
                <a:cubicBezTo>
                  <a:pt x="162338" y="320821"/>
                  <a:pt x="181499" y="293675"/>
                  <a:pt x="181499" y="293675"/>
                </a:cubicBezTo>
                <a:close/>
                <a:moveTo>
                  <a:pt x="73451" y="249498"/>
                </a:moveTo>
                <a:cubicBezTo>
                  <a:pt x="87289" y="250297"/>
                  <a:pt x="100197" y="265865"/>
                  <a:pt x="109644" y="279837"/>
                </a:cubicBezTo>
                <a:cubicBezTo>
                  <a:pt x="77310" y="303257"/>
                  <a:pt x="44709" y="326809"/>
                  <a:pt x="44709" y="326809"/>
                </a:cubicBezTo>
                <a:cubicBezTo>
                  <a:pt x="44685" y="326770"/>
                  <a:pt x="28587" y="300853"/>
                  <a:pt x="0" y="290615"/>
                </a:cubicBezTo>
                <a:cubicBezTo>
                  <a:pt x="21024" y="269724"/>
                  <a:pt x="47104" y="247502"/>
                  <a:pt x="73451" y="249498"/>
                </a:cubicBezTo>
                <a:close/>
                <a:moveTo>
                  <a:pt x="267724" y="185493"/>
                </a:moveTo>
                <a:cubicBezTo>
                  <a:pt x="294070" y="197469"/>
                  <a:pt x="320417" y="209977"/>
                  <a:pt x="320417" y="209977"/>
                </a:cubicBezTo>
                <a:cubicBezTo>
                  <a:pt x="292873" y="245771"/>
                  <a:pt x="265861" y="285026"/>
                  <a:pt x="265861" y="285026"/>
                </a:cubicBezTo>
                <a:cubicBezTo>
                  <a:pt x="265818" y="285007"/>
                  <a:pt x="236699" y="271444"/>
                  <a:pt x="207579" y="257881"/>
                </a:cubicBezTo>
                <a:cubicBezTo>
                  <a:pt x="223946" y="234328"/>
                  <a:pt x="263067" y="190682"/>
                  <a:pt x="267724" y="185493"/>
                </a:cubicBezTo>
                <a:close/>
                <a:moveTo>
                  <a:pt x="358873" y="95408"/>
                </a:moveTo>
                <a:cubicBezTo>
                  <a:pt x="379098" y="104722"/>
                  <a:pt x="399457" y="114170"/>
                  <a:pt x="399457" y="114170"/>
                </a:cubicBezTo>
                <a:cubicBezTo>
                  <a:pt x="373510" y="143311"/>
                  <a:pt x="347961" y="174715"/>
                  <a:pt x="347961" y="174715"/>
                </a:cubicBezTo>
                <a:cubicBezTo>
                  <a:pt x="323611" y="163537"/>
                  <a:pt x="299393" y="152360"/>
                  <a:pt x="299393" y="152360"/>
                </a:cubicBezTo>
                <a:cubicBezTo>
                  <a:pt x="299430" y="152321"/>
                  <a:pt x="328155" y="122536"/>
                  <a:pt x="358873" y="95408"/>
                </a:cubicBezTo>
                <a:close/>
                <a:moveTo>
                  <a:pt x="489275" y="0"/>
                </a:moveTo>
                <a:cubicBezTo>
                  <a:pt x="495396" y="8915"/>
                  <a:pt x="501650" y="17964"/>
                  <a:pt x="501650" y="17964"/>
                </a:cubicBezTo>
                <a:cubicBezTo>
                  <a:pt x="468916" y="42182"/>
                  <a:pt x="430993" y="81037"/>
                  <a:pt x="430993" y="81037"/>
                </a:cubicBezTo>
                <a:lnTo>
                  <a:pt x="395066" y="64537"/>
                </a:lnTo>
                <a:cubicBezTo>
                  <a:pt x="395092" y="64516"/>
                  <a:pt x="440587" y="27005"/>
                  <a:pt x="489275" y="0"/>
                </a:cubicBezTo>
                <a:close/>
              </a:path>
            </a:pathLst>
          </a:custGeom>
          <a:solidFill>
            <a:srgbClr val="82BF00"/>
          </a:solidFill>
          <a:ln w="3175">
            <a:noFill/>
            <a:round/>
            <a:headEnd/>
            <a:tailEnd/>
          </a:ln>
        </p:spPr>
        <p:txBody>
          <a:bodyPr>
            <a:noAutofit/>
          </a:bodyPr>
          <a:lstStyle/>
          <a:p>
            <a:pPr>
              <a:buClr>
                <a:prstClr val="white"/>
              </a:buClr>
            </a:pPr>
            <a:endParaRPr lang="en-US" sz="1400" b="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9" name="Google Shape;532;p28">
            <a:extLst>
              <a:ext uri="{FF2B5EF4-FFF2-40B4-BE49-F238E27FC236}">
                <a16:creationId xmlns:a16="http://schemas.microsoft.com/office/drawing/2014/main" id="{26410175-ABA0-48E8-AE43-CED0C5AC754D}"/>
              </a:ext>
            </a:extLst>
          </p:cNvPr>
          <p:cNvSpPr txBox="1"/>
          <p:nvPr/>
        </p:nvSpPr>
        <p:spPr>
          <a:xfrm>
            <a:off x="4913770" y="2581920"/>
            <a:ext cx="3758000" cy="3334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Утверждение </a:t>
            </a:r>
            <a:r>
              <a:rPr lang="ru-RU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Политики ответственных закупок</a:t>
            </a:r>
          </a:p>
          <a:p>
            <a:pPr marL="263525">
              <a:buClr>
                <a:srgbClr val="82BF00"/>
              </a:buClr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- внутренний контур</a:t>
            </a:r>
            <a:b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</a:b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- регламентация принципов «зеленой» цепочки поставок, методики работы </a:t>
            </a:r>
            <a:b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</a:b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с локальными поставщиками и др.</a:t>
            </a: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Интеграция ЭКГ-рейтинга как критерия оценки будущих поставщиков</a:t>
            </a: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Автоматизация сбора </a:t>
            </a:r>
            <a:r>
              <a:rPr lang="ru-RU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статистики по поставщикам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 (% местных, % российских, </a:t>
            </a:r>
            <a:b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</a:b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% МСП, % отобранных по эко- и </a:t>
            </a:r>
            <a:r>
              <a:rPr lang="ru-RU" sz="1100" dirty="0" err="1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соц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- требованиям) </a:t>
            </a: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r>
              <a:rPr lang="ru-RU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Аудит текущих договоров 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и формирование типовых экологических требований по цикличным потребностям.</a:t>
            </a: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lvl="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Рассмотрение </a:t>
            </a:r>
            <a:r>
              <a:rPr lang="ru-RU" sz="1100" b="1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применения RPA-инструментов</a:t>
            </a:r>
            <a:r>
              <a:rPr lang="ru-RU" sz="1100" dirty="0">
                <a:solidFill>
                  <a:srgbClr val="191A1C"/>
                </a:solidFill>
                <a:cs typeface="Gotham Pro" panose="02000503040000020004" pitchFamily="2" charset="0"/>
                <a:sym typeface="Roboto"/>
              </a:rPr>
              <a:t> (роботизация в закупочной деятельности)</a:t>
            </a: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>
              <a:buClr>
                <a:srgbClr val="82BF00"/>
              </a:buClr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  <a:p>
            <a:pPr marL="285750" indent="-285750">
              <a:buClr>
                <a:srgbClr val="82BF00"/>
              </a:buClr>
              <a:buFont typeface="Courier New" panose="02070309020205020404" pitchFamily="49" charset="0"/>
              <a:buChar char="o"/>
            </a:pPr>
            <a:endParaRPr lang="ru-RU" sz="1100" dirty="0">
              <a:solidFill>
                <a:srgbClr val="191A1C"/>
              </a:solidFill>
              <a:cs typeface="Gotham Pro" panose="02000503040000020004" pitchFamily="2" charset="0"/>
              <a:sym typeface="Roboto"/>
            </a:endParaRPr>
          </a:p>
        </p:txBody>
      </p:sp>
      <p:sp>
        <p:nvSpPr>
          <p:cNvPr id="27" name="Freeform 184">
            <a:extLst>
              <a:ext uri="{FF2B5EF4-FFF2-40B4-BE49-F238E27FC236}">
                <a16:creationId xmlns:a16="http://schemas.microsoft.com/office/drawing/2014/main" id="{CC9C4B64-BE2B-45B9-9E5E-2062A7CF7693}"/>
              </a:ext>
            </a:extLst>
          </p:cNvPr>
          <p:cNvSpPr>
            <a:spLocks/>
          </p:cNvSpPr>
          <p:nvPr/>
        </p:nvSpPr>
        <p:spPr bwMode="auto">
          <a:xfrm>
            <a:off x="918269" y="4396004"/>
            <a:ext cx="290651" cy="280644"/>
          </a:xfrm>
          <a:custGeom>
            <a:avLst/>
            <a:gdLst/>
            <a:ahLst/>
            <a:cxnLst/>
            <a:rect l="l" t="t" r="r" b="b"/>
            <a:pathLst>
              <a:path w="501650" h="477838">
                <a:moveTo>
                  <a:pt x="181499" y="293675"/>
                </a:moveTo>
                <a:cubicBezTo>
                  <a:pt x="181564" y="293705"/>
                  <a:pt x="224625" y="313375"/>
                  <a:pt x="242176" y="321885"/>
                </a:cubicBezTo>
                <a:cubicBezTo>
                  <a:pt x="208777" y="373648"/>
                  <a:pt x="184693" y="425144"/>
                  <a:pt x="184693" y="425144"/>
                </a:cubicBezTo>
                <a:cubicBezTo>
                  <a:pt x="164733" y="437652"/>
                  <a:pt x="123616" y="465862"/>
                  <a:pt x="112971" y="477838"/>
                </a:cubicBezTo>
                <a:cubicBezTo>
                  <a:pt x="108447" y="458677"/>
                  <a:pt x="92346" y="419555"/>
                  <a:pt x="66798" y="364466"/>
                </a:cubicBezTo>
                <a:cubicBezTo>
                  <a:pt x="98600" y="341446"/>
                  <a:pt x="130403" y="318425"/>
                  <a:pt x="130403" y="318425"/>
                </a:cubicBezTo>
                <a:cubicBezTo>
                  <a:pt x="130423" y="318471"/>
                  <a:pt x="137731" y="334682"/>
                  <a:pt x="145040" y="350894"/>
                </a:cubicBezTo>
                <a:cubicBezTo>
                  <a:pt x="162338" y="320821"/>
                  <a:pt x="181499" y="293675"/>
                  <a:pt x="181499" y="293675"/>
                </a:cubicBezTo>
                <a:close/>
                <a:moveTo>
                  <a:pt x="73451" y="249498"/>
                </a:moveTo>
                <a:cubicBezTo>
                  <a:pt x="87289" y="250297"/>
                  <a:pt x="100197" y="265865"/>
                  <a:pt x="109644" y="279837"/>
                </a:cubicBezTo>
                <a:cubicBezTo>
                  <a:pt x="77310" y="303257"/>
                  <a:pt x="44709" y="326809"/>
                  <a:pt x="44709" y="326809"/>
                </a:cubicBezTo>
                <a:cubicBezTo>
                  <a:pt x="44685" y="326770"/>
                  <a:pt x="28587" y="300853"/>
                  <a:pt x="0" y="290615"/>
                </a:cubicBezTo>
                <a:cubicBezTo>
                  <a:pt x="21024" y="269724"/>
                  <a:pt x="47104" y="247502"/>
                  <a:pt x="73451" y="249498"/>
                </a:cubicBezTo>
                <a:close/>
                <a:moveTo>
                  <a:pt x="267724" y="185493"/>
                </a:moveTo>
                <a:cubicBezTo>
                  <a:pt x="294070" y="197469"/>
                  <a:pt x="320417" y="209977"/>
                  <a:pt x="320417" y="209977"/>
                </a:cubicBezTo>
                <a:cubicBezTo>
                  <a:pt x="292873" y="245771"/>
                  <a:pt x="265861" y="285026"/>
                  <a:pt x="265861" y="285026"/>
                </a:cubicBezTo>
                <a:cubicBezTo>
                  <a:pt x="265818" y="285007"/>
                  <a:pt x="236699" y="271444"/>
                  <a:pt x="207579" y="257881"/>
                </a:cubicBezTo>
                <a:cubicBezTo>
                  <a:pt x="223946" y="234328"/>
                  <a:pt x="263067" y="190682"/>
                  <a:pt x="267724" y="185493"/>
                </a:cubicBezTo>
                <a:close/>
                <a:moveTo>
                  <a:pt x="358873" y="95408"/>
                </a:moveTo>
                <a:cubicBezTo>
                  <a:pt x="379098" y="104722"/>
                  <a:pt x="399457" y="114170"/>
                  <a:pt x="399457" y="114170"/>
                </a:cubicBezTo>
                <a:cubicBezTo>
                  <a:pt x="373510" y="143311"/>
                  <a:pt x="347961" y="174715"/>
                  <a:pt x="347961" y="174715"/>
                </a:cubicBezTo>
                <a:cubicBezTo>
                  <a:pt x="323611" y="163537"/>
                  <a:pt x="299393" y="152360"/>
                  <a:pt x="299393" y="152360"/>
                </a:cubicBezTo>
                <a:cubicBezTo>
                  <a:pt x="299430" y="152321"/>
                  <a:pt x="328155" y="122536"/>
                  <a:pt x="358873" y="95408"/>
                </a:cubicBezTo>
                <a:close/>
                <a:moveTo>
                  <a:pt x="489275" y="0"/>
                </a:moveTo>
                <a:cubicBezTo>
                  <a:pt x="495396" y="8915"/>
                  <a:pt x="501650" y="17964"/>
                  <a:pt x="501650" y="17964"/>
                </a:cubicBezTo>
                <a:cubicBezTo>
                  <a:pt x="468916" y="42182"/>
                  <a:pt x="430993" y="81037"/>
                  <a:pt x="430993" y="81037"/>
                </a:cubicBezTo>
                <a:lnTo>
                  <a:pt x="395066" y="64537"/>
                </a:lnTo>
                <a:cubicBezTo>
                  <a:pt x="395092" y="64516"/>
                  <a:pt x="440587" y="27005"/>
                  <a:pt x="489275" y="0"/>
                </a:cubicBezTo>
                <a:close/>
              </a:path>
            </a:pathLst>
          </a:custGeom>
          <a:solidFill>
            <a:srgbClr val="82BF00"/>
          </a:solidFill>
          <a:ln w="3175">
            <a:noFill/>
            <a:round/>
            <a:headEnd/>
            <a:tailEnd/>
          </a:ln>
        </p:spPr>
        <p:txBody>
          <a:bodyPr>
            <a:noAutofit/>
          </a:bodyPr>
          <a:lstStyle/>
          <a:p>
            <a:pPr>
              <a:buClr>
                <a:prstClr val="white"/>
              </a:buClr>
            </a:pPr>
            <a:endParaRPr lang="en-US" sz="1400" b="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8" name="Freeform 184">
            <a:extLst>
              <a:ext uri="{FF2B5EF4-FFF2-40B4-BE49-F238E27FC236}">
                <a16:creationId xmlns:a16="http://schemas.microsoft.com/office/drawing/2014/main" id="{58FAB9A3-3BD4-458E-AE8F-FA8089CF46FB}"/>
              </a:ext>
            </a:extLst>
          </p:cNvPr>
          <p:cNvSpPr>
            <a:spLocks/>
          </p:cNvSpPr>
          <p:nvPr/>
        </p:nvSpPr>
        <p:spPr bwMode="auto">
          <a:xfrm>
            <a:off x="918268" y="5407810"/>
            <a:ext cx="290651" cy="280644"/>
          </a:xfrm>
          <a:custGeom>
            <a:avLst/>
            <a:gdLst/>
            <a:ahLst/>
            <a:cxnLst/>
            <a:rect l="l" t="t" r="r" b="b"/>
            <a:pathLst>
              <a:path w="501650" h="477838">
                <a:moveTo>
                  <a:pt x="181499" y="293675"/>
                </a:moveTo>
                <a:cubicBezTo>
                  <a:pt x="181564" y="293705"/>
                  <a:pt x="224625" y="313375"/>
                  <a:pt x="242176" y="321885"/>
                </a:cubicBezTo>
                <a:cubicBezTo>
                  <a:pt x="208777" y="373648"/>
                  <a:pt x="184693" y="425144"/>
                  <a:pt x="184693" y="425144"/>
                </a:cubicBezTo>
                <a:cubicBezTo>
                  <a:pt x="164733" y="437652"/>
                  <a:pt x="123616" y="465862"/>
                  <a:pt x="112971" y="477838"/>
                </a:cubicBezTo>
                <a:cubicBezTo>
                  <a:pt x="108447" y="458677"/>
                  <a:pt x="92346" y="419555"/>
                  <a:pt x="66798" y="364466"/>
                </a:cubicBezTo>
                <a:cubicBezTo>
                  <a:pt x="98600" y="341446"/>
                  <a:pt x="130403" y="318425"/>
                  <a:pt x="130403" y="318425"/>
                </a:cubicBezTo>
                <a:cubicBezTo>
                  <a:pt x="130423" y="318471"/>
                  <a:pt x="137731" y="334682"/>
                  <a:pt x="145040" y="350894"/>
                </a:cubicBezTo>
                <a:cubicBezTo>
                  <a:pt x="162338" y="320821"/>
                  <a:pt x="181499" y="293675"/>
                  <a:pt x="181499" y="293675"/>
                </a:cubicBezTo>
                <a:close/>
                <a:moveTo>
                  <a:pt x="73451" y="249498"/>
                </a:moveTo>
                <a:cubicBezTo>
                  <a:pt x="87289" y="250297"/>
                  <a:pt x="100197" y="265865"/>
                  <a:pt x="109644" y="279837"/>
                </a:cubicBezTo>
                <a:cubicBezTo>
                  <a:pt x="77310" y="303257"/>
                  <a:pt x="44709" y="326809"/>
                  <a:pt x="44709" y="326809"/>
                </a:cubicBezTo>
                <a:cubicBezTo>
                  <a:pt x="44685" y="326770"/>
                  <a:pt x="28587" y="300853"/>
                  <a:pt x="0" y="290615"/>
                </a:cubicBezTo>
                <a:cubicBezTo>
                  <a:pt x="21024" y="269724"/>
                  <a:pt x="47104" y="247502"/>
                  <a:pt x="73451" y="249498"/>
                </a:cubicBezTo>
                <a:close/>
                <a:moveTo>
                  <a:pt x="267724" y="185493"/>
                </a:moveTo>
                <a:cubicBezTo>
                  <a:pt x="294070" y="197469"/>
                  <a:pt x="320417" y="209977"/>
                  <a:pt x="320417" y="209977"/>
                </a:cubicBezTo>
                <a:cubicBezTo>
                  <a:pt x="292873" y="245771"/>
                  <a:pt x="265861" y="285026"/>
                  <a:pt x="265861" y="285026"/>
                </a:cubicBezTo>
                <a:cubicBezTo>
                  <a:pt x="265818" y="285007"/>
                  <a:pt x="236699" y="271444"/>
                  <a:pt x="207579" y="257881"/>
                </a:cubicBezTo>
                <a:cubicBezTo>
                  <a:pt x="223946" y="234328"/>
                  <a:pt x="263067" y="190682"/>
                  <a:pt x="267724" y="185493"/>
                </a:cubicBezTo>
                <a:close/>
                <a:moveTo>
                  <a:pt x="358873" y="95408"/>
                </a:moveTo>
                <a:cubicBezTo>
                  <a:pt x="379098" y="104722"/>
                  <a:pt x="399457" y="114170"/>
                  <a:pt x="399457" y="114170"/>
                </a:cubicBezTo>
                <a:cubicBezTo>
                  <a:pt x="373510" y="143311"/>
                  <a:pt x="347961" y="174715"/>
                  <a:pt x="347961" y="174715"/>
                </a:cubicBezTo>
                <a:cubicBezTo>
                  <a:pt x="323611" y="163537"/>
                  <a:pt x="299393" y="152360"/>
                  <a:pt x="299393" y="152360"/>
                </a:cubicBezTo>
                <a:cubicBezTo>
                  <a:pt x="299430" y="152321"/>
                  <a:pt x="328155" y="122536"/>
                  <a:pt x="358873" y="95408"/>
                </a:cubicBezTo>
                <a:close/>
                <a:moveTo>
                  <a:pt x="489275" y="0"/>
                </a:moveTo>
                <a:cubicBezTo>
                  <a:pt x="495396" y="8915"/>
                  <a:pt x="501650" y="17964"/>
                  <a:pt x="501650" y="17964"/>
                </a:cubicBezTo>
                <a:cubicBezTo>
                  <a:pt x="468916" y="42182"/>
                  <a:pt x="430993" y="81037"/>
                  <a:pt x="430993" y="81037"/>
                </a:cubicBezTo>
                <a:lnTo>
                  <a:pt x="395066" y="64537"/>
                </a:lnTo>
                <a:cubicBezTo>
                  <a:pt x="395092" y="64516"/>
                  <a:pt x="440587" y="27005"/>
                  <a:pt x="489275" y="0"/>
                </a:cubicBezTo>
                <a:close/>
              </a:path>
            </a:pathLst>
          </a:custGeom>
          <a:solidFill>
            <a:srgbClr val="82BF00"/>
          </a:solidFill>
          <a:ln w="3175">
            <a:noFill/>
            <a:round/>
            <a:headEnd/>
            <a:tailEnd/>
          </a:ln>
        </p:spPr>
        <p:txBody>
          <a:bodyPr>
            <a:noAutofit/>
          </a:bodyPr>
          <a:lstStyle/>
          <a:p>
            <a:pPr>
              <a:buClr>
                <a:prstClr val="white"/>
              </a:buClr>
            </a:pPr>
            <a:endParaRPr lang="en-US" sz="1400" b="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9" name="Freeform 184">
            <a:extLst>
              <a:ext uri="{FF2B5EF4-FFF2-40B4-BE49-F238E27FC236}">
                <a16:creationId xmlns:a16="http://schemas.microsoft.com/office/drawing/2014/main" id="{F4FA474B-284E-4DED-8BA3-42CE8CEDC55E}"/>
              </a:ext>
            </a:extLst>
          </p:cNvPr>
          <p:cNvSpPr>
            <a:spLocks/>
          </p:cNvSpPr>
          <p:nvPr/>
        </p:nvSpPr>
        <p:spPr bwMode="auto">
          <a:xfrm>
            <a:off x="918267" y="5916251"/>
            <a:ext cx="290651" cy="280644"/>
          </a:xfrm>
          <a:custGeom>
            <a:avLst/>
            <a:gdLst/>
            <a:ahLst/>
            <a:cxnLst/>
            <a:rect l="l" t="t" r="r" b="b"/>
            <a:pathLst>
              <a:path w="501650" h="477838">
                <a:moveTo>
                  <a:pt x="181499" y="293675"/>
                </a:moveTo>
                <a:cubicBezTo>
                  <a:pt x="181564" y="293705"/>
                  <a:pt x="224625" y="313375"/>
                  <a:pt x="242176" y="321885"/>
                </a:cubicBezTo>
                <a:cubicBezTo>
                  <a:pt x="208777" y="373648"/>
                  <a:pt x="184693" y="425144"/>
                  <a:pt x="184693" y="425144"/>
                </a:cubicBezTo>
                <a:cubicBezTo>
                  <a:pt x="164733" y="437652"/>
                  <a:pt x="123616" y="465862"/>
                  <a:pt x="112971" y="477838"/>
                </a:cubicBezTo>
                <a:cubicBezTo>
                  <a:pt x="108447" y="458677"/>
                  <a:pt x="92346" y="419555"/>
                  <a:pt x="66798" y="364466"/>
                </a:cubicBezTo>
                <a:cubicBezTo>
                  <a:pt x="98600" y="341446"/>
                  <a:pt x="130403" y="318425"/>
                  <a:pt x="130403" y="318425"/>
                </a:cubicBezTo>
                <a:cubicBezTo>
                  <a:pt x="130423" y="318471"/>
                  <a:pt x="137731" y="334682"/>
                  <a:pt x="145040" y="350894"/>
                </a:cubicBezTo>
                <a:cubicBezTo>
                  <a:pt x="162338" y="320821"/>
                  <a:pt x="181499" y="293675"/>
                  <a:pt x="181499" y="293675"/>
                </a:cubicBezTo>
                <a:close/>
                <a:moveTo>
                  <a:pt x="73451" y="249498"/>
                </a:moveTo>
                <a:cubicBezTo>
                  <a:pt x="87289" y="250297"/>
                  <a:pt x="100197" y="265865"/>
                  <a:pt x="109644" y="279837"/>
                </a:cubicBezTo>
                <a:cubicBezTo>
                  <a:pt x="77310" y="303257"/>
                  <a:pt x="44709" y="326809"/>
                  <a:pt x="44709" y="326809"/>
                </a:cubicBezTo>
                <a:cubicBezTo>
                  <a:pt x="44685" y="326770"/>
                  <a:pt x="28587" y="300853"/>
                  <a:pt x="0" y="290615"/>
                </a:cubicBezTo>
                <a:cubicBezTo>
                  <a:pt x="21024" y="269724"/>
                  <a:pt x="47104" y="247502"/>
                  <a:pt x="73451" y="249498"/>
                </a:cubicBezTo>
                <a:close/>
                <a:moveTo>
                  <a:pt x="267724" y="185493"/>
                </a:moveTo>
                <a:cubicBezTo>
                  <a:pt x="294070" y="197469"/>
                  <a:pt x="320417" y="209977"/>
                  <a:pt x="320417" y="209977"/>
                </a:cubicBezTo>
                <a:cubicBezTo>
                  <a:pt x="292873" y="245771"/>
                  <a:pt x="265861" y="285026"/>
                  <a:pt x="265861" y="285026"/>
                </a:cubicBezTo>
                <a:cubicBezTo>
                  <a:pt x="265818" y="285007"/>
                  <a:pt x="236699" y="271444"/>
                  <a:pt x="207579" y="257881"/>
                </a:cubicBezTo>
                <a:cubicBezTo>
                  <a:pt x="223946" y="234328"/>
                  <a:pt x="263067" y="190682"/>
                  <a:pt x="267724" y="185493"/>
                </a:cubicBezTo>
                <a:close/>
                <a:moveTo>
                  <a:pt x="358873" y="95408"/>
                </a:moveTo>
                <a:cubicBezTo>
                  <a:pt x="379098" y="104722"/>
                  <a:pt x="399457" y="114170"/>
                  <a:pt x="399457" y="114170"/>
                </a:cubicBezTo>
                <a:cubicBezTo>
                  <a:pt x="373510" y="143311"/>
                  <a:pt x="347961" y="174715"/>
                  <a:pt x="347961" y="174715"/>
                </a:cubicBezTo>
                <a:cubicBezTo>
                  <a:pt x="323611" y="163537"/>
                  <a:pt x="299393" y="152360"/>
                  <a:pt x="299393" y="152360"/>
                </a:cubicBezTo>
                <a:cubicBezTo>
                  <a:pt x="299430" y="152321"/>
                  <a:pt x="328155" y="122536"/>
                  <a:pt x="358873" y="95408"/>
                </a:cubicBezTo>
                <a:close/>
                <a:moveTo>
                  <a:pt x="489275" y="0"/>
                </a:moveTo>
                <a:cubicBezTo>
                  <a:pt x="495396" y="8915"/>
                  <a:pt x="501650" y="17964"/>
                  <a:pt x="501650" y="17964"/>
                </a:cubicBezTo>
                <a:cubicBezTo>
                  <a:pt x="468916" y="42182"/>
                  <a:pt x="430993" y="81037"/>
                  <a:pt x="430993" y="81037"/>
                </a:cubicBezTo>
                <a:lnTo>
                  <a:pt x="395066" y="64537"/>
                </a:lnTo>
                <a:cubicBezTo>
                  <a:pt x="395092" y="64516"/>
                  <a:pt x="440587" y="27005"/>
                  <a:pt x="489275" y="0"/>
                </a:cubicBezTo>
                <a:close/>
              </a:path>
            </a:pathLst>
          </a:custGeom>
          <a:solidFill>
            <a:srgbClr val="82BF00"/>
          </a:solidFill>
          <a:ln w="3175">
            <a:noFill/>
            <a:round/>
            <a:headEnd/>
            <a:tailEnd/>
          </a:ln>
        </p:spPr>
        <p:txBody>
          <a:bodyPr>
            <a:noAutofit/>
          </a:bodyPr>
          <a:lstStyle/>
          <a:p>
            <a:pPr>
              <a:buClr>
                <a:prstClr val="white"/>
              </a:buClr>
            </a:pPr>
            <a:endParaRPr lang="en-US" sz="1400" b="1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0260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81920" y="2127508"/>
            <a:ext cx="8424000" cy="400110"/>
          </a:xfrm>
        </p:spPr>
        <p:txBody>
          <a:bodyPr/>
          <a:lstStyle/>
          <a:p>
            <a:r>
              <a:rPr lang="ru-RU" sz="2600" dirty="0"/>
              <a:t>Благодарим за внимание</a:t>
            </a:r>
            <a:r>
              <a:rPr lang="en-US" sz="2600" dirty="0"/>
              <a:t>!</a:t>
            </a:r>
            <a:endParaRPr lang="ru-RU" sz="26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294967295"/>
          </p:nvPr>
        </p:nvSpPr>
        <p:spPr>
          <a:xfrm>
            <a:off x="360000" y="5381568"/>
            <a:ext cx="8416925" cy="24606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sz="2500" dirty="0"/>
              <a:t>Москва, 2025</a:t>
            </a:r>
          </a:p>
        </p:txBody>
      </p:sp>
    </p:spTree>
    <p:extLst>
      <p:ext uri="{BB962C8B-B14F-4D97-AF65-F5344CB8AC3E}">
        <p14:creationId xmlns:p14="http://schemas.microsoft.com/office/powerpoint/2010/main" val="319246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081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KjiU1E1QXWJtUulNPnYp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jyql4EuTuu5cJbOV1WEr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jyql4EuTuu5cJbOV1WEr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jyql4EuTuu5cJbOV1WEr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АИЖК">
      <a:dk1>
        <a:srgbClr val="3E5057"/>
      </a:dk1>
      <a:lt1>
        <a:sysClr val="window" lastClr="FFFFFF"/>
      </a:lt1>
      <a:dk2>
        <a:srgbClr val="3E5057"/>
      </a:dk2>
      <a:lt2>
        <a:srgbClr val="FFFFFF"/>
      </a:lt2>
      <a:accent1>
        <a:srgbClr val="DCDEE0"/>
      </a:accent1>
      <a:accent2>
        <a:srgbClr val="A6AAA9"/>
      </a:accent2>
      <a:accent3>
        <a:srgbClr val="7F7F7F"/>
      </a:accent3>
      <a:accent4>
        <a:srgbClr val="3E5057"/>
      </a:accent4>
      <a:accent5>
        <a:srgbClr val="A6AAA9"/>
      </a:accent5>
      <a:accent6>
        <a:srgbClr val="8FC54C"/>
      </a:accent6>
      <a:hlink>
        <a:srgbClr val="8FC54C"/>
      </a:hlink>
      <a:folHlink>
        <a:srgbClr val="3E5057"/>
      </a:folHlink>
    </a:clrScheme>
    <a:fontScheme name="Другая 3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AHML_4.pptx [только чтение]" id="{683D8B4C-CCED-4A32-AB74-DC63D92A5C4B}" vid="{85563BA2-75FB-4245-8164-76E951ED82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Template_AHML_4</Template>
  <TotalTime>6154</TotalTime>
  <Words>575</Words>
  <Application>Microsoft Office PowerPoint</Application>
  <PresentationFormat>Экран (4:3)</PresentationFormat>
  <Paragraphs>109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20" baseType="lpstr">
      <vt:lpstr>Arial</vt:lpstr>
      <vt:lpstr>Calibri</vt:lpstr>
      <vt:lpstr>Courier New</vt:lpstr>
      <vt:lpstr>DIN Pro Bold</vt:lpstr>
      <vt:lpstr>Gotham Pro</vt:lpstr>
      <vt:lpstr>Helvetica Neue</vt:lpstr>
      <vt:lpstr>Microsoft Sans Serif</vt:lpstr>
      <vt:lpstr>Roboto</vt:lpstr>
      <vt:lpstr>Tahoma</vt:lpstr>
      <vt:lpstr>Times New Roman</vt:lpstr>
      <vt:lpstr>Wingdings</vt:lpstr>
      <vt:lpstr>Тема Office</vt:lpstr>
      <vt:lpstr>Слайд think-cell</vt:lpstr>
      <vt:lpstr>«Зеленые» закупки 2024-2025 в группе компаний ДОМ.РФ </vt:lpstr>
      <vt:lpstr>Устойчивое развитие в группе ДОМ.РФ</vt:lpstr>
      <vt:lpstr>Доля закупок у субъектов МСП (постановление 1352)</vt:lpstr>
      <vt:lpstr>Доля товаров российского происхождения  (постановление 2013 =&gt;1875)</vt:lpstr>
      <vt:lpstr>ЭКГ-рейтинг. Доля местных поставщиков</vt:lpstr>
      <vt:lpstr>Презентация PowerPoint</vt:lpstr>
      <vt:lpstr>Благодарим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  Материалы ко встрече с И.И. Ивановым  9 августа 2016 г.</dc:title>
  <dc:creator>Степанов Антон Сергеевич</dc:creator>
  <cp:lastModifiedBy>Горбатовская Елена Сергеевна</cp:lastModifiedBy>
  <cp:revision>568</cp:revision>
  <cp:lastPrinted>2019-07-11T12:54:32Z</cp:lastPrinted>
  <dcterms:created xsi:type="dcterms:W3CDTF">2017-03-22T09:24:22Z</dcterms:created>
  <dcterms:modified xsi:type="dcterms:W3CDTF">2025-04-21T15:09:43Z</dcterms:modified>
</cp:coreProperties>
</file>