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Lst>
  <p:notesMasterIdLst>
    <p:notesMasterId r:id="rId26"/>
  </p:notesMasterIdLst>
  <p:sldIdLst>
    <p:sldId id="928" r:id="rId2"/>
    <p:sldId id="658" r:id="rId3"/>
    <p:sldId id="876" r:id="rId4"/>
    <p:sldId id="926" r:id="rId5"/>
    <p:sldId id="882" r:id="rId6"/>
    <p:sldId id="884" r:id="rId7"/>
    <p:sldId id="566" r:id="rId8"/>
    <p:sldId id="896" r:id="rId9"/>
    <p:sldId id="899" r:id="rId10"/>
    <p:sldId id="903" r:id="rId11"/>
    <p:sldId id="943" r:id="rId12"/>
    <p:sldId id="904" r:id="rId13"/>
    <p:sldId id="905" r:id="rId14"/>
    <p:sldId id="667" r:id="rId15"/>
    <p:sldId id="975" r:id="rId16"/>
    <p:sldId id="967" r:id="rId17"/>
    <p:sldId id="971" r:id="rId18"/>
    <p:sldId id="761" r:id="rId19"/>
    <p:sldId id="763" r:id="rId20"/>
    <p:sldId id="962" r:id="rId21"/>
    <p:sldId id="921" r:id="rId22"/>
    <p:sldId id="920" r:id="rId23"/>
    <p:sldId id="957" r:id="rId24"/>
    <p:sldId id="976"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43DC3FDD-2C8E-4395-9158-FB15DDA639CC}">
          <p14:sldIdLst>
            <p14:sldId id="928"/>
          </p14:sldIdLst>
        </p14:section>
        <p14:section name="THE 4TH INDUSTRIAL REVOLUTION" id="{579585AA-3AA9-4C1E-AB88-B501B2830FA4}">
          <p14:sldIdLst>
            <p14:sldId id="658"/>
          </p14:sldIdLst>
        </p14:section>
        <p14:section name="GLOBAL INFRASTRUCTURE NETWORKS" id="{F2DD3E47-41E1-40BF-B722-5BCD412031BF}">
          <p14:sldIdLst>
            <p14:sldId id="876"/>
            <p14:sldId id="926"/>
            <p14:sldId id="882"/>
            <p14:sldId id="884"/>
          </p14:sldIdLst>
        </p14:section>
        <p14:section name="WHAT IS ARCHITECTURE IN THIS GLOBAL CONTEXT?" id="{B0380DB7-6469-4CFE-93C7-893E642BCBB0}">
          <p14:sldIdLst/>
        </p14:section>
        <p14:section name="MASS CUSTOMIZATION" id="{26B10701-21A9-4904-B29F-2E4D6702EE03}">
          <p14:sldIdLst>
            <p14:sldId id="566"/>
          </p14:sldIdLst>
        </p14:section>
        <p14:section name="DEVELOPING DIVERSITY" id="{20586392-504A-4B09-9BBE-A04F0D4CE1D8}">
          <p14:sldIdLst>
            <p14:sldId id="896"/>
            <p14:sldId id="899"/>
            <p14:sldId id="903"/>
            <p14:sldId id="943"/>
          </p14:sldIdLst>
        </p14:section>
        <p14:section name="WHAT ABOUT SUSTAINABILITY?" id="{A16201AF-0F84-43F5-830D-1628A78F3429}">
          <p14:sldIdLst/>
        </p14:section>
        <p14:section name="WHAT ARE RECURRING THEMES AND APPROACHES?" id="{82E0B1C7-6FF6-4FA8-91B9-AB23E08D40A6}">
          <p14:sldIdLst>
            <p14:sldId id="904"/>
            <p14:sldId id="905"/>
            <p14:sldId id="667"/>
          </p14:sldIdLst>
        </p14:section>
        <p14:section name="3D Urbanisms" id="{7D28AAB1-125D-470F-B718-6195EDF433D7}">
          <p14:sldIdLst>
            <p14:sldId id="975"/>
            <p14:sldId id="967"/>
            <p14:sldId id="971"/>
          </p14:sldIdLst>
        </p14:section>
        <p14:section name="ECO-TECHNOLOGICAL HABITATS;" id="{CEF84A37-E86F-4147-A024-962138D93BE2}">
          <p14:sldIdLst>
            <p14:sldId id="761"/>
            <p14:sldId id="763"/>
            <p14:sldId id="962"/>
            <p14:sldId id="921"/>
            <p14:sldId id="920"/>
            <p14:sldId id="957"/>
            <p14:sldId id="97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255" userDrawn="1">
          <p15:clr>
            <a:srgbClr val="A4A3A4"/>
          </p15:clr>
        </p15:guide>
        <p15:guide id="6" orient="horz" pos="3952" userDrawn="1">
          <p15:clr>
            <a:srgbClr val="A4A3A4"/>
          </p15:clr>
        </p15:guide>
        <p15:guide id="7" pos="749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1" autoAdjust="0"/>
    <p:restoredTop sz="89531" autoAdjust="0"/>
  </p:normalViewPr>
  <p:slideViewPr>
    <p:cSldViewPr snapToGrid="0">
      <p:cViewPr>
        <p:scale>
          <a:sx n="75" d="100"/>
          <a:sy n="75" d="100"/>
        </p:scale>
        <p:origin x="804" y="259"/>
      </p:cViewPr>
      <p:guideLst>
        <p:guide orient="horz" pos="2160"/>
        <p:guide pos="3840"/>
        <p:guide orient="horz" pos="255"/>
        <p:guide orient="horz" pos="3952"/>
        <p:guide pos="7491"/>
      </p:guideLst>
    </p:cSldViewPr>
  </p:slideViewPr>
  <p:outlineViewPr>
    <p:cViewPr>
      <p:scale>
        <a:sx n="33" d="100"/>
        <a:sy n="33" d="100"/>
      </p:scale>
      <p:origin x="0" y="0"/>
    </p:cViewPr>
  </p:outlineViewPr>
  <p:notesTextViewPr>
    <p:cViewPr>
      <p:scale>
        <a:sx n="3" d="2"/>
        <a:sy n="3" d="2"/>
      </p:scale>
      <p:origin x="0" y="0"/>
    </p:cViewPr>
  </p:notesTextViewPr>
  <p:sorterViewPr>
    <p:cViewPr>
      <p:scale>
        <a:sx n="20" d="100"/>
        <a:sy n="20" d="100"/>
      </p:scale>
      <p:origin x="0" y="-5791"/>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903577-1A1D-4654-A1B0-4B8190BEDFCD}" type="datetimeFigureOut">
              <a:rPr lang="en-GB" smtClean="0"/>
              <a:t>16/11/2021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91E268-D349-4D20-B23C-526CEF1536CC}" type="slidenum">
              <a:rPr lang="en-GB" smtClean="0"/>
              <a:t>‹#›</a:t>
            </a:fld>
            <a:endParaRPr lang="en-GB"/>
          </a:p>
        </p:txBody>
      </p:sp>
    </p:spTree>
    <p:extLst>
      <p:ext uri="{BB962C8B-B14F-4D97-AF65-F5344CB8AC3E}">
        <p14:creationId xmlns:p14="http://schemas.microsoft.com/office/powerpoint/2010/main" val="838770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 love this painting</a:t>
            </a:r>
            <a:r>
              <a:rPr lang="en-GB" sz="1200" kern="1200" baseline="0" dirty="0" smtClean="0">
                <a:solidFill>
                  <a:schemeClr val="tx1"/>
                </a:solidFill>
                <a:effectLst/>
                <a:latin typeface="+mn-lt"/>
                <a:ea typeface="+mn-ea"/>
                <a:cs typeface="+mn-cs"/>
              </a:rPr>
              <a:t> and used it in some of my virtual presentations during the COVID lockdown.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Created at a time, when the world, particularly England, had been undergoing radical changed due to the 1</a:t>
            </a:r>
            <a:r>
              <a:rPr lang="en-GB" sz="1200" kern="1200" baseline="30000" dirty="0" smtClean="0">
                <a:solidFill>
                  <a:schemeClr val="tx1"/>
                </a:solidFill>
                <a:effectLst/>
                <a:latin typeface="+mn-lt"/>
                <a:ea typeface="+mn-ea"/>
                <a:cs typeface="+mn-cs"/>
              </a:rPr>
              <a:t>st</a:t>
            </a:r>
            <a:r>
              <a:rPr lang="en-GB" sz="1200" kern="1200" dirty="0" smtClean="0">
                <a:solidFill>
                  <a:schemeClr val="tx1"/>
                </a:solidFill>
                <a:effectLst/>
                <a:latin typeface="+mn-lt"/>
                <a:ea typeface="+mn-ea"/>
                <a:cs typeface="+mn-cs"/>
              </a:rPr>
              <a:t> industrial revolution. This painting</a:t>
            </a:r>
            <a:r>
              <a:rPr lang="en-GB" sz="1200" kern="1200" baseline="0" dirty="0" smtClean="0">
                <a:solidFill>
                  <a:schemeClr val="tx1"/>
                </a:solidFill>
                <a:effectLst/>
                <a:latin typeface="+mn-lt"/>
                <a:ea typeface="+mn-ea"/>
                <a:cs typeface="+mn-cs"/>
              </a:rPr>
              <a:t> portrays </a:t>
            </a:r>
            <a:r>
              <a:rPr lang="en-GB" sz="1200" kern="1200" dirty="0" smtClean="0">
                <a:solidFill>
                  <a:schemeClr val="tx1"/>
                </a:solidFill>
                <a:effectLst/>
                <a:latin typeface="+mn-lt"/>
                <a:ea typeface="+mn-ea"/>
                <a:cs typeface="+mn-cs"/>
              </a:rPr>
              <a:t>fishermen, a traditional job to win ones bread (or fish) is now challenged by the rough sea and high waves. The darkness doesn’t help either … but there is light, a glimmer of hope, that the sun may well shine again.. </a:t>
            </a:r>
          </a:p>
          <a:p>
            <a:endParaRPr lang="en-GB" dirty="0"/>
          </a:p>
        </p:txBody>
      </p:sp>
      <p:sp>
        <p:nvSpPr>
          <p:cNvPr id="4" name="Slide Number Placeholder 3"/>
          <p:cNvSpPr>
            <a:spLocks noGrp="1"/>
          </p:cNvSpPr>
          <p:nvPr>
            <p:ph type="sldNum" sz="quarter" idx="10"/>
          </p:nvPr>
        </p:nvSpPr>
        <p:spPr/>
        <p:txBody>
          <a:bodyPr/>
          <a:lstStyle/>
          <a:p>
            <a:fld id="{1391E268-D349-4D20-B23C-526CEF1536CC}" type="slidenum">
              <a:rPr lang="en-GB" smtClean="0"/>
              <a:t>2</a:t>
            </a:fld>
            <a:endParaRPr lang="en-GB"/>
          </a:p>
        </p:txBody>
      </p:sp>
    </p:spTree>
    <p:extLst>
      <p:ext uri="{BB962C8B-B14F-4D97-AF65-F5344CB8AC3E}">
        <p14:creationId xmlns:p14="http://schemas.microsoft.com/office/powerpoint/2010/main" val="408735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4" name="Slide Number Placeholder 3"/>
          <p:cNvSpPr>
            <a:spLocks noGrp="1"/>
          </p:cNvSpPr>
          <p:nvPr>
            <p:ph type="sldNum" sz="quarter" idx="5"/>
          </p:nvPr>
        </p:nvSpPr>
        <p:spPr/>
        <p:txBody>
          <a:bodyPr/>
          <a:lstStyle/>
          <a:p>
            <a:pPr>
              <a:defRPr/>
            </a:pPr>
            <a:fld id="{7BC08755-B9D6-46F2-BD97-842F73BED581}" type="slidenum">
              <a:rPr lang="en-GB" smtClean="0"/>
              <a:pPr>
                <a:defRPr/>
              </a:pPr>
              <a:t>11</a:t>
            </a:fld>
            <a:endParaRPr lang="en-GB"/>
          </a:p>
        </p:txBody>
      </p:sp>
    </p:spTree>
    <p:extLst>
      <p:ext uri="{BB962C8B-B14F-4D97-AF65-F5344CB8AC3E}">
        <p14:creationId xmlns:p14="http://schemas.microsoft.com/office/powerpoint/2010/main" val="2275074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4" name="Slide Number Placeholder 3"/>
          <p:cNvSpPr>
            <a:spLocks noGrp="1"/>
          </p:cNvSpPr>
          <p:nvPr>
            <p:ph type="sldNum" sz="quarter" idx="5"/>
          </p:nvPr>
        </p:nvSpPr>
        <p:spPr/>
        <p:txBody>
          <a:bodyPr/>
          <a:lstStyle/>
          <a:p>
            <a:pPr>
              <a:defRPr/>
            </a:pPr>
            <a:fld id="{826A4F82-17AF-4887-BB21-5885099347BA}" type="slidenum">
              <a:rPr lang="en-GB" smtClean="0"/>
              <a:pPr>
                <a:defRPr/>
              </a:pPr>
              <a:t>12</a:t>
            </a:fld>
            <a:endParaRPr lang="en-GB"/>
          </a:p>
        </p:txBody>
      </p:sp>
    </p:spTree>
    <p:extLst>
      <p:ext uri="{BB962C8B-B14F-4D97-AF65-F5344CB8AC3E}">
        <p14:creationId xmlns:p14="http://schemas.microsoft.com/office/powerpoint/2010/main" val="4166575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4" name="Slide Number Placeholder 3"/>
          <p:cNvSpPr>
            <a:spLocks noGrp="1"/>
          </p:cNvSpPr>
          <p:nvPr>
            <p:ph type="sldNum" sz="quarter" idx="5"/>
          </p:nvPr>
        </p:nvSpPr>
        <p:spPr/>
        <p:txBody>
          <a:bodyPr/>
          <a:lstStyle/>
          <a:p>
            <a:pPr>
              <a:defRPr/>
            </a:pPr>
            <a:fld id="{826A4F82-17AF-4887-BB21-5885099347BA}" type="slidenum">
              <a:rPr lang="en-GB" smtClean="0"/>
              <a:pPr>
                <a:defRPr/>
              </a:pPr>
              <a:t>13</a:t>
            </a:fld>
            <a:endParaRPr lang="en-GB"/>
          </a:p>
        </p:txBody>
      </p:sp>
    </p:spTree>
    <p:extLst>
      <p:ext uri="{BB962C8B-B14F-4D97-AF65-F5344CB8AC3E}">
        <p14:creationId xmlns:p14="http://schemas.microsoft.com/office/powerpoint/2010/main" val="50336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Eleftheria Square for some of us, has been a labour</a:t>
            </a:r>
            <a:r>
              <a:rPr lang="en-GB" baseline="0" dirty="0" smtClean="0"/>
              <a:t> love. A project that took several years of perseverance and dedication and for good reason.</a:t>
            </a:r>
          </a:p>
          <a:p>
            <a:endParaRPr lang="en-GB" baseline="0" dirty="0" smtClean="0"/>
          </a:p>
        </p:txBody>
      </p:sp>
      <p:sp>
        <p:nvSpPr>
          <p:cNvPr id="4" name="Slide Number Placeholder 3"/>
          <p:cNvSpPr>
            <a:spLocks noGrp="1"/>
          </p:cNvSpPr>
          <p:nvPr>
            <p:ph type="sldNum" sz="quarter" idx="10"/>
          </p:nvPr>
        </p:nvSpPr>
        <p:spPr/>
        <p:txBody>
          <a:bodyPr/>
          <a:lstStyle/>
          <a:p>
            <a:fld id="{1391E268-D349-4D20-B23C-526CEF1536CC}" type="slidenum">
              <a:rPr lang="en-GB" smtClean="0"/>
              <a:t>14</a:t>
            </a:fld>
            <a:endParaRPr lang="en-GB"/>
          </a:p>
        </p:txBody>
      </p:sp>
    </p:spTree>
    <p:extLst>
      <p:ext uri="{BB962C8B-B14F-4D97-AF65-F5344CB8AC3E}">
        <p14:creationId xmlns:p14="http://schemas.microsoft.com/office/powerpoint/2010/main" val="2127091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4" name="Slide Number Placeholder 3"/>
          <p:cNvSpPr>
            <a:spLocks noGrp="1"/>
          </p:cNvSpPr>
          <p:nvPr>
            <p:ph type="sldNum" sz="quarter" idx="5"/>
          </p:nvPr>
        </p:nvSpPr>
        <p:spPr/>
        <p:txBody>
          <a:bodyPr/>
          <a:lstStyle/>
          <a:p>
            <a:pPr>
              <a:defRPr/>
            </a:pPr>
            <a:fld id="{E07B41E9-235A-44F3-8AAD-1973F5025FAD}" type="slidenum">
              <a:rPr lang="en-GB" smtClean="0"/>
              <a:pPr>
                <a:defRPr/>
              </a:pPr>
              <a:t>15</a:t>
            </a:fld>
            <a:endParaRPr lang="en-GB"/>
          </a:p>
        </p:txBody>
      </p:sp>
    </p:spTree>
    <p:extLst>
      <p:ext uri="{BB962C8B-B14F-4D97-AF65-F5344CB8AC3E}">
        <p14:creationId xmlns:p14="http://schemas.microsoft.com/office/powerpoint/2010/main" val="1385020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4" name="Slide Number Placeholder 3"/>
          <p:cNvSpPr>
            <a:spLocks noGrp="1"/>
          </p:cNvSpPr>
          <p:nvPr>
            <p:ph type="sldNum" sz="quarter" idx="5"/>
          </p:nvPr>
        </p:nvSpPr>
        <p:spPr/>
        <p:txBody>
          <a:bodyPr/>
          <a:lstStyle/>
          <a:p>
            <a:pPr>
              <a:defRPr/>
            </a:pPr>
            <a:fld id="{E07B41E9-235A-44F3-8AAD-1973F5025FAD}" type="slidenum">
              <a:rPr lang="en-GB" smtClean="0"/>
              <a:pPr>
                <a:defRPr/>
              </a:pPr>
              <a:t>16</a:t>
            </a:fld>
            <a:endParaRPr lang="en-GB"/>
          </a:p>
        </p:txBody>
      </p:sp>
    </p:spTree>
    <p:extLst>
      <p:ext uri="{BB962C8B-B14F-4D97-AF65-F5344CB8AC3E}">
        <p14:creationId xmlns:p14="http://schemas.microsoft.com/office/powerpoint/2010/main" val="2405589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4" name="Slide Number Placeholder 3"/>
          <p:cNvSpPr>
            <a:spLocks noGrp="1"/>
          </p:cNvSpPr>
          <p:nvPr>
            <p:ph type="sldNum" sz="quarter" idx="5"/>
          </p:nvPr>
        </p:nvSpPr>
        <p:spPr/>
        <p:txBody>
          <a:bodyPr/>
          <a:lstStyle/>
          <a:p>
            <a:pPr>
              <a:defRPr/>
            </a:pPr>
            <a:fld id="{E07B41E9-235A-44F3-8AAD-1973F5025FAD}" type="slidenum">
              <a:rPr lang="en-GB" smtClean="0"/>
              <a:pPr>
                <a:defRPr/>
              </a:pPr>
              <a:t>17</a:t>
            </a:fld>
            <a:endParaRPr lang="en-GB"/>
          </a:p>
        </p:txBody>
      </p:sp>
    </p:spTree>
    <p:extLst>
      <p:ext uri="{BB962C8B-B14F-4D97-AF65-F5344CB8AC3E}">
        <p14:creationId xmlns:p14="http://schemas.microsoft.com/office/powerpoint/2010/main" val="2483513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195A1CB-9A4C-47C9-99C1-7B4EFA5BC476}" type="slidenum">
              <a:rPr lang="en-GB" smtClean="0"/>
              <a:t>20</a:t>
            </a:fld>
            <a:endParaRPr lang="en-GB"/>
          </a:p>
        </p:txBody>
      </p:sp>
    </p:spTree>
    <p:extLst>
      <p:ext uri="{BB962C8B-B14F-4D97-AF65-F5344CB8AC3E}">
        <p14:creationId xmlns:p14="http://schemas.microsoft.com/office/powerpoint/2010/main" val="138448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195A1CB-9A4C-47C9-99C1-7B4EFA5BC476}" type="slidenum">
              <a:rPr lang="en-GB" smtClean="0"/>
              <a:t>21</a:t>
            </a:fld>
            <a:endParaRPr lang="en-GB"/>
          </a:p>
        </p:txBody>
      </p:sp>
    </p:spTree>
    <p:extLst>
      <p:ext uri="{BB962C8B-B14F-4D97-AF65-F5344CB8AC3E}">
        <p14:creationId xmlns:p14="http://schemas.microsoft.com/office/powerpoint/2010/main" val="3239244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spcAft>
                <a:spcPts val="0"/>
              </a:spcAft>
            </a:pPr>
            <a:r>
              <a:rPr lang="en-GB" sz="1200" dirty="0" smtClean="0">
                <a:effectLst/>
                <a:latin typeface="+mn-lt"/>
                <a:ea typeface="Calibri"/>
                <a:cs typeface="Times New Roman"/>
              </a:rPr>
              <a:t>Today the world has become gradually more interconnected </a:t>
            </a:r>
          </a:p>
          <a:p>
            <a:pPr marL="342900" lvl="0" indent="-342900" algn="just">
              <a:spcAft>
                <a:spcPts val="0"/>
              </a:spcAft>
              <a:buFont typeface="Symbol"/>
              <a:buChar char=""/>
            </a:pPr>
            <a:r>
              <a:rPr lang="en-GB" sz="1200" dirty="0" smtClean="0">
                <a:effectLst/>
                <a:latin typeface="+mn-lt"/>
                <a:ea typeface="Calibri"/>
                <a:cs typeface="Times New Roman"/>
              </a:rPr>
              <a:t>Vast global transportation systems on Land,</a:t>
            </a:r>
            <a:r>
              <a:rPr lang="en-GB" sz="1200" baseline="0" dirty="0" smtClean="0">
                <a:effectLst/>
                <a:latin typeface="+mn-lt"/>
                <a:ea typeface="Calibri"/>
                <a:cs typeface="Times New Roman"/>
              </a:rPr>
              <a:t> Sea and Air </a:t>
            </a:r>
            <a:r>
              <a:rPr lang="en-GB" sz="1200" dirty="0" smtClean="0">
                <a:effectLst/>
                <a:latin typeface="+mn-lt"/>
                <a:ea typeface="Calibri"/>
                <a:cs typeface="Times New Roman"/>
              </a:rPr>
              <a:t>connect us; we can now travel to distant continents and jump cities in a matter of hours</a:t>
            </a:r>
          </a:p>
          <a:p>
            <a:pPr marL="342900" lvl="0" indent="-342900" algn="just">
              <a:spcAft>
                <a:spcPts val="0"/>
              </a:spcAft>
              <a:buFont typeface="Symbol"/>
              <a:buChar char=""/>
            </a:pPr>
            <a:r>
              <a:rPr lang="en-GB" sz="1200" dirty="0" smtClean="0">
                <a:effectLst/>
                <a:latin typeface="+mn-lt"/>
                <a:ea typeface="Calibri"/>
                <a:cs typeface="Times New Roman"/>
              </a:rPr>
              <a:t>As a result of technological advancements, world population has increased 6- fold in the last 100 years.  </a:t>
            </a:r>
          </a:p>
          <a:p>
            <a:pPr marL="342900" lvl="0" indent="-342900" algn="just">
              <a:spcAft>
                <a:spcPts val="0"/>
              </a:spcAft>
              <a:buFont typeface="Symbol"/>
              <a:buChar char=""/>
            </a:pPr>
            <a:r>
              <a:rPr lang="en-GB" sz="1200" dirty="0" smtClean="0">
                <a:effectLst/>
                <a:latin typeface="+mn-lt"/>
                <a:ea typeface="Calibri"/>
                <a:cs typeface="Times New Roman"/>
              </a:rPr>
              <a:t>Networks of communications and infrastructure expand and cities continue to become interconnected and</a:t>
            </a:r>
            <a:r>
              <a:rPr lang="en-GB" sz="1200" baseline="0" dirty="0" smtClean="0">
                <a:effectLst/>
                <a:latin typeface="+mn-lt"/>
                <a:ea typeface="Calibri"/>
                <a:cs typeface="Times New Roman"/>
              </a:rPr>
              <a:t> interdependent.</a:t>
            </a:r>
            <a:r>
              <a:rPr lang="en-GB" sz="1200" dirty="0" smtClean="0">
                <a:effectLst/>
                <a:latin typeface="+mn-lt"/>
                <a:ea typeface="Calibri"/>
                <a:cs typeface="Times New Roman"/>
              </a:rPr>
              <a:t>  </a:t>
            </a:r>
          </a:p>
          <a:p>
            <a:pPr marL="342900" lvl="0" indent="-342900" algn="just">
              <a:spcAft>
                <a:spcPts val="0"/>
              </a:spcAft>
              <a:buFont typeface="Symbol"/>
              <a:buChar char=""/>
            </a:pPr>
            <a:r>
              <a:rPr lang="en-GB" sz="1200" dirty="0" smtClean="0">
                <a:effectLst/>
                <a:latin typeface="+mn-lt"/>
                <a:ea typeface="Calibri"/>
                <a:cs typeface="Times New Roman"/>
              </a:rPr>
              <a:t>Global migration has increased and we are now more nomadic than ever</a:t>
            </a:r>
          </a:p>
          <a:p>
            <a:pPr marL="342900" lvl="0" indent="-342900" algn="just">
              <a:spcAft>
                <a:spcPts val="0"/>
              </a:spcAft>
              <a:buFont typeface="Symbol"/>
              <a:buChar char=""/>
            </a:pPr>
            <a:r>
              <a:rPr lang="en-GB" sz="1200" dirty="0" smtClean="0">
                <a:effectLst/>
                <a:latin typeface="+mn-lt"/>
                <a:ea typeface="Calibri"/>
                <a:cs typeface="Times New Roman"/>
              </a:rPr>
              <a:t>Networks control our safety, hospital equipment; they are omnipresent</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fld id="{287FB761-8807-48ED-99F4-2CBC8566263B}" type="slidenum">
              <a:rPr lang="en-GB" smtClean="0"/>
              <a:pPr/>
              <a:t>3</a:t>
            </a:fld>
            <a:endParaRPr lang="en-GB"/>
          </a:p>
        </p:txBody>
      </p:sp>
    </p:spTree>
    <p:extLst>
      <p:ext uri="{BB962C8B-B14F-4D97-AF65-F5344CB8AC3E}">
        <p14:creationId xmlns:p14="http://schemas.microsoft.com/office/powerpoint/2010/main" val="3759768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4" name="Slide Number Placeholder 3"/>
          <p:cNvSpPr>
            <a:spLocks noGrp="1"/>
          </p:cNvSpPr>
          <p:nvPr>
            <p:ph type="sldNum" sz="quarter" idx="5"/>
          </p:nvPr>
        </p:nvSpPr>
        <p:spPr/>
        <p:txBody>
          <a:bodyPr/>
          <a:lstStyle/>
          <a:p>
            <a:pPr>
              <a:defRPr/>
            </a:pPr>
            <a:fld id="{826A4F82-17AF-4887-BB21-5885099347BA}" type="slidenum">
              <a:rPr lang="en-GB" smtClean="0"/>
              <a:pPr>
                <a:defRPr/>
              </a:pPr>
              <a:t>4</a:t>
            </a:fld>
            <a:endParaRPr lang="en-GB"/>
          </a:p>
        </p:txBody>
      </p:sp>
    </p:spTree>
    <p:extLst>
      <p:ext uri="{BB962C8B-B14F-4D97-AF65-F5344CB8AC3E}">
        <p14:creationId xmlns:p14="http://schemas.microsoft.com/office/powerpoint/2010/main" val="68334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BEIJING AIRPORT </a:t>
            </a:r>
          </a:p>
          <a:p>
            <a:pPr lvl="0"/>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new Beijing Airport was designed and built in a record 5 years’ time. Its 700,000sq.m. Area serves up to 50m Passengers per year (the capacity of all of London Heathrow terminals together) at a cost of USD 11billion and can be seen from the ISS</a:t>
            </a:r>
          </a:p>
          <a:p>
            <a:endParaRPr lang="en-GB" sz="1200" kern="1200" dirty="0" smtClean="0">
              <a:solidFill>
                <a:schemeClr val="tx1"/>
              </a:solidFill>
              <a:effectLst/>
              <a:latin typeface="+mn-lt"/>
              <a:ea typeface="+mn-ea"/>
              <a:cs typeface="+mn-cs"/>
            </a:endParaRPr>
          </a:p>
          <a:p>
            <a:r>
              <a:rPr lang="en-GB" dirty="0" smtClean="0"/>
              <a:t>It is the first airport to feature automatic check in and</a:t>
            </a:r>
            <a:r>
              <a:rPr lang="en-GB" baseline="0" dirty="0" smtClean="0"/>
              <a:t> steward free access to the airside, using face-recognition technologies, it saves check-in time. </a:t>
            </a:r>
          </a:p>
          <a:p>
            <a:endParaRPr lang="en-GB" dirty="0"/>
          </a:p>
        </p:txBody>
      </p:sp>
      <p:sp>
        <p:nvSpPr>
          <p:cNvPr id="4" name="Slide Number Placeholder 3"/>
          <p:cNvSpPr>
            <a:spLocks noGrp="1"/>
          </p:cNvSpPr>
          <p:nvPr>
            <p:ph type="sldNum" sz="quarter" idx="10"/>
          </p:nvPr>
        </p:nvSpPr>
        <p:spPr/>
        <p:txBody>
          <a:bodyPr/>
          <a:lstStyle/>
          <a:p>
            <a:fld id="{1391E268-D349-4D20-B23C-526CEF1536CC}" type="slidenum">
              <a:rPr lang="en-GB" smtClean="0"/>
              <a:t>5</a:t>
            </a:fld>
            <a:endParaRPr lang="en-GB"/>
          </a:p>
        </p:txBody>
      </p:sp>
    </p:spTree>
    <p:extLst>
      <p:ext uri="{BB962C8B-B14F-4D97-AF65-F5344CB8AC3E}">
        <p14:creationId xmlns:p14="http://schemas.microsoft.com/office/powerpoint/2010/main" val="2542092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r>
              <a:rPr lang="en-GB" sz="1200" kern="1200" dirty="0" smtClean="0">
                <a:solidFill>
                  <a:schemeClr val="tx1"/>
                </a:solidFill>
                <a:effectLst/>
                <a:latin typeface="+mn-lt"/>
                <a:ea typeface="+mn-ea"/>
                <a:cs typeface="+mn-cs"/>
              </a:rPr>
              <a:t>KLENOVIY BOULEVARD METRO STATION, MOSCOW</a:t>
            </a:r>
          </a:p>
          <a:p>
            <a:r>
              <a:rPr lang="en-GB" sz="1200" kern="1200" dirty="0" smtClean="0">
                <a:solidFill>
                  <a:schemeClr val="tx1"/>
                </a:solidFill>
                <a:effectLst/>
                <a:latin typeface="+mn-lt"/>
                <a:ea typeface="+mn-ea"/>
                <a:cs typeface="+mn-cs"/>
              </a:rPr>
              <a:t>This is one of my favourites!  </a:t>
            </a:r>
          </a:p>
          <a:p>
            <a:r>
              <a:rPr lang="en-GB" sz="1200" kern="1200" dirty="0" smtClean="0">
                <a:solidFill>
                  <a:schemeClr val="tx1"/>
                </a:solidFill>
                <a:effectLst/>
                <a:latin typeface="+mn-lt"/>
                <a:ea typeface="+mn-ea"/>
                <a:cs typeface="+mn-cs"/>
              </a:rPr>
              <a:t>We won</a:t>
            </a:r>
            <a:r>
              <a:rPr lang="en-GB" sz="1200" kern="1200" baseline="0" dirty="0" smtClean="0">
                <a:solidFill>
                  <a:schemeClr val="tx1"/>
                </a:solidFill>
                <a:effectLst/>
                <a:latin typeface="+mn-lt"/>
                <a:ea typeface="+mn-ea"/>
                <a:cs typeface="+mn-cs"/>
              </a:rPr>
              <a:t> this design competition in 2020 for a </a:t>
            </a:r>
            <a:r>
              <a:rPr lang="en-GB" sz="1200" kern="1200" dirty="0" smtClean="0">
                <a:solidFill>
                  <a:schemeClr val="tx1"/>
                </a:solidFill>
                <a:effectLst/>
                <a:latin typeface="+mn-lt"/>
                <a:ea typeface="+mn-ea"/>
                <a:cs typeface="+mn-cs"/>
              </a:rPr>
              <a:t>station in one of Moscow’s suburbs. </a:t>
            </a:r>
          </a:p>
          <a:p>
            <a:r>
              <a:rPr lang="en-GB" sz="1200" kern="1200" dirty="0" smtClean="0">
                <a:solidFill>
                  <a:schemeClr val="tx1"/>
                </a:solidFill>
                <a:effectLst/>
                <a:latin typeface="+mn-lt"/>
                <a:ea typeface="+mn-ea"/>
                <a:cs typeface="+mn-cs"/>
              </a:rPr>
              <a:t>The design approach aims to transform the outlook of the traditional soviet structures and the Metro operators asked us to look at rebranding what the locals call the People’s Museums.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Our response was to design a lightweight, transparent entrance and ticketing kiosk that preserves</a:t>
            </a:r>
            <a:r>
              <a:rPr lang="en-GB" sz="1200" kern="1200" baseline="0" dirty="0" smtClean="0">
                <a:solidFill>
                  <a:schemeClr val="tx1"/>
                </a:solidFill>
                <a:effectLst/>
                <a:latin typeface="+mn-lt"/>
                <a:ea typeface="+mn-ea"/>
                <a:cs typeface="+mn-cs"/>
              </a:rPr>
              <a:t> the iconic M that symbolizes the Moscow Metro system</a:t>
            </a:r>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On the platform underground,  we aim to integrate a lighting system controlled by sensors aiming to make the passengers travel safer and stress free using intuitive signalling to guide passengers to train locations.</a:t>
            </a:r>
          </a:p>
          <a:p>
            <a:endParaRPr lang="en-GB" altLang="en-US" dirty="0" smtClean="0"/>
          </a:p>
        </p:txBody>
      </p:sp>
      <p:sp>
        <p:nvSpPr>
          <p:cNvPr id="4" name="Slide Number Placeholder 3"/>
          <p:cNvSpPr>
            <a:spLocks noGrp="1"/>
          </p:cNvSpPr>
          <p:nvPr>
            <p:ph type="sldNum" sz="quarter" idx="5"/>
          </p:nvPr>
        </p:nvSpPr>
        <p:spPr/>
        <p:txBody>
          <a:bodyPr/>
          <a:lstStyle/>
          <a:p>
            <a:pPr>
              <a:defRPr/>
            </a:pPr>
            <a:fld id="{336750E2-4CEF-4DF0-A09F-38DC89C2B0CD}" type="slidenum">
              <a:rPr lang="en-GB" smtClean="0"/>
              <a:pPr>
                <a:defRPr/>
              </a:pPr>
              <a:t>6</a:t>
            </a:fld>
            <a:endParaRPr lang="en-GB"/>
          </a:p>
        </p:txBody>
      </p:sp>
    </p:spTree>
    <p:extLst>
      <p:ext uri="{BB962C8B-B14F-4D97-AF65-F5344CB8AC3E}">
        <p14:creationId xmlns:p14="http://schemas.microsoft.com/office/powerpoint/2010/main" val="1861685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Over the past 30 year, ZHA have been developing a new architectural language.  </a:t>
            </a:r>
          </a:p>
          <a:p>
            <a:r>
              <a:rPr lang="en-GB" sz="1200" kern="1200" dirty="0" smtClean="0">
                <a:solidFill>
                  <a:schemeClr val="tx1"/>
                </a:solidFill>
                <a:effectLst/>
                <a:latin typeface="+mn-lt"/>
                <a:ea typeface="+mn-ea"/>
                <a:cs typeface="+mn-cs"/>
              </a:rPr>
              <a:t>An architectural language that allowed us to differentiate each project, creating unique formal propositions for each  unique project.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391E268-D349-4D20-B23C-526CEF1536CC}" type="slidenum">
              <a:rPr lang="en-GB" smtClean="0"/>
              <a:t>7</a:t>
            </a:fld>
            <a:endParaRPr lang="en-GB"/>
          </a:p>
        </p:txBody>
      </p:sp>
    </p:spTree>
    <p:extLst>
      <p:ext uri="{BB962C8B-B14F-4D97-AF65-F5344CB8AC3E}">
        <p14:creationId xmlns:p14="http://schemas.microsoft.com/office/powerpoint/2010/main" val="1534265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OPUS in Dubai</a:t>
            </a:r>
            <a:r>
              <a:rPr lang="en-GB" baseline="0" dirty="0" smtClean="0"/>
              <a:t> is a project that reinterpreted the idea of iconicity, by inverting what is special and making it absent.  The project was originally meant to be two towers of 30 stories high. Instead we proposed to make a lower building with larger floor plates and unify the two towers with a bridge at the top and an atrium at the base.  </a:t>
            </a:r>
          </a:p>
          <a:p>
            <a:r>
              <a:rPr lang="en-GB" baseline="0" dirty="0" smtClean="0"/>
              <a:t>This move, completely transformed the expectations and allowed us to deliver this result. It is a binary building that plays on the ideas of contrasting forms.</a:t>
            </a:r>
            <a:r>
              <a:rPr lang="en-GB" sz="1200" kern="1200" dirty="0" smtClean="0">
                <a:solidFill>
                  <a:schemeClr val="tx1"/>
                </a:solidFill>
                <a:effectLst/>
                <a:latin typeface="+mn-lt"/>
                <a:ea typeface="+mn-ea"/>
                <a:cs typeface="+mn-cs"/>
              </a:rPr>
              <a:t> The building has been designed inside and out by ZHA and the lower three levels feature a 5* boutique hotel operated by Melia. </a:t>
            </a:r>
            <a:endParaRPr lang="en-GB" dirty="0"/>
          </a:p>
        </p:txBody>
      </p:sp>
      <p:sp>
        <p:nvSpPr>
          <p:cNvPr id="4" name="Slide Number Placeholder 3"/>
          <p:cNvSpPr>
            <a:spLocks noGrp="1"/>
          </p:cNvSpPr>
          <p:nvPr>
            <p:ph type="sldNum" sz="quarter" idx="10"/>
          </p:nvPr>
        </p:nvSpPr>
        <p:spPr/>
        <p:txBody>
          <a:bodyPr/>
          <a:lstStyle/>
          <a:p>
            <a:fld id="{4DC713E0-95CE-4569-86A2-AAFA3DE23CBF}" type="slidenum">
              <a:rPr lang="en-GB" smtClean="0"/>
              <a:t>8</a:t>
            </a:fld>
            <a:endParaRPr lang="en-GB"/>
          </a:p>
        </p:txBody>
      </p:sp>
    </p:spTree>
    <p:extLst>
      <p:ext uri="{BB962C8B-B14F-4D97-AF65-F5344CB8AC3E}">
        <p14:creationId xmlns:p14="http://schemas.microsoft.com/office/powerpoint/2010/main" val="852837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smtClean="0"/>
              <a:t>The dominion Tower is a project that is based on ideas of early</a:t>
            </a:r>
            <a:r>
              <a:rPr lang="en-GB" altLang="en-US" baseline="0" dirty="0" smtClean="0"/>
              <a:t> Russian Constructivist architecture. Long </a:t>
            </a:r>
            <a:r>
              <a:rPr lang="en-GB" altLang="en-US" baseline="0" dirty="0" err="1" smtClean="0"/>
              <a:t>cantelivers</a:t>
            </a:r>
            <a:r>
              <a:rPr lang="en-GB" altLang="en-US" baseline="0" dirty="0" smtClean="0"/>
              <a:t>, allowed us to make the spaces internally wider and allow for more flexible offices spaces. Panoramic windows offer views to the Moscow skyline. The building features a  </a:t>
            </a:r>
            <a:endParaRPr lang="en-GB" altLang="en-US" dirty="0" smtClean="0"/>
          </a:p>
        </p:txBody>
      </p:sp>
      <p:sp>
        <p:nvSpPr>
          <p:cNvPr id="4" name="Slide Number Placeholder 3"/>
          <p:cNvSpPr>
            <a:spLocks noGrp="1"/>
          </p:cNvSpPr>
          <p:nvPr>
            <p:ph type="sldNum" sz="quarter" idx="5"/>
          </p:nvPr>
        </p:nvSpPr>
        <p:spPr/>
        <p:txBody>
          <a:bodyPr/>
          <a:lstStyle/>
          <a:p>
            <a:pPr>
              <a:defRPr/>
            </a:pPr>
            <a:fld id="{E07B41E9-235A-44F3-8AAD-1973F5025FAD}" type="slidenum">
              <a:rPr lang="en-GB" smtClean="0"/>
              <a:pPr>
                <a:defRPr/>
              </a:pPr>
              <a:t>9</a:t>
            </a:fld>
            <a:endParaRPr lang="en-GB"/>
          </a:p>
        </p:txBody>
      </p:sp>
    </p:spTree>
    <p:extLst>
      <p:ext uri="{BB962C8B-B14F-4D97-AF65-F5344CB8AC3E}">
        <p14:creationId xmlns:p14="http://schemas.microsoft.com/office/powerpoint/2010/main" val="2946285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4" name="Slide Number Placeholder 3"/>
          <p:cNvSpPr>
            <a:spLocks noGrp="1"/>
          </p:cNvSpPr>
          <p:nvPr>
            <p:ph type="sldNum" sz="quarter" idx="5"/>
          </p:nvPr>
        </p:nvSpPr>
        <p:spPr/>
        <p:txBody>
          <a:bodyPr/>
          <a:lstStyle/>
          <a:p>
            <a:pPr>
              <a:defRPr/>
            </a:pPr>
            <a:fld id="{E07B41E9-235A-44F3-8AAD-1973F5025FAD}" type="slidenum">
              <a:rPr lang="en-GB" smtClean="0"/>
              <a:pPr>
                <a:defRPr/>
              </a:pPr>
              <a:t>10</a:t>
            </a:fld>
            <a:endParaRPr lang="en-GB"/>
          </a:p>
        </p:txBody>
      </p:sp>
    </p:spTree>
    <p:extLst>
      <p:ext uri="{BB962C8B-B14F-4D97-AF65-F5344CB8AC3E}">
        <p14:creationId xmlns:p14="http://schemas.microsoft.com/office/powerpoint/2010/main" val="1546590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365481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txBox="1">
            <a:spLocks/>
          </p:cNvSpPr>
          <p:nvPr userDrawn="1"/>
        </p:nvSpPr>
        <p:spPr>
          <a:xfrm>
            <a:off x="3630331" y="6324456"/>
            <a:ext cx="4943061" cy="51223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667" b="0" kern="1200">
                <a:solidFill>
                  <a:schemeClr val="tx1"/>
                </a:solidFill>
                <a:latin typeface="+mj-lt"/>
                <a:ea typeface="+mj-ea"/>
                <a:cs typeface="+mj-cs"/>
              </a:defRPr>
            </a:lvl1pPr>
          </a:lstStyle>
          <a:p>
            <a:pPr marL="0" marR="0" indent="0" algn="ctr" defTabSz="914400" rtl="0" eaLnBrk="1" fontAlgn="auto" latinLnBrk="0" hangingPunct="1">
              <a:lnSpc>
                <a:spcPct val="90000"/>
              </a:lnSpc>
              <a:spcBef>
                <a:spcPct val="0"/>
              </a:spcBef>
              <a:spcAft>
                <a:spcPts val="0"/>
              </a:spcAft>
              <a:buClrTx/>
              <a:buSzTx/>
              <a:buFontTx/>
              <a:buNone/>
              <a:tabLst/>
              <a:defRPr/>
            </a:pPr>
            <a:r>
              <a:rPr lang="en-GB" sz="1600" b="0" i="1" dirty="0" smtClean="0">
                <a:solidFill>
                  <a:schemeClr val="bg1"/>
                </a:solidFill>
              </a:rPr>
              <a:t>Connected</a:t>
            </a:r>
            <a:r>
              <a:rPr lang="en-GB" sz="1600" b="0" i="1" baseline="0" dirty="0" smtClean="0">
                <a:solidFill>
                  <a:schemeClr val="bg1"/>
                </a:solidFill>
              </a:rPr>
              <a:t> Cities</a:t>
            </a:r>
            <a:endParaRPr lang="en-GB" sz="1600" b="0" i="1" dirty="0" smtClean="0">
              <a:solidFill>
                <a:schemeClr val="bg1"/>
              </a:solidFill>
            </a:endParaRPr>
          </a:p>
          <a:p>
            <a:pPr algn="ctr"/>
            <a:r>
              <a:rPr lang="en-GB" sz="1600" b="1" i="1" dirty="0" smtClean="0">
                <a:solidFill>
                  <a:schemeClr val="bg1"/>
                </a:solidFill>
              </a:rPr>
              <a:t>ECO-TECHNOLOGICAL ADVENTURES</a:t>
            </a:r>
          </a:p>
        </p:txBody>
      </p:sp>
    </p:spTree>
    <p:extLst>
      <p:ext uri="{BB962C8B-B14F-4D97-AF65-F5344CB8AC3E}">
        <p14:creationId xmlns:p14="http://schemas.microsoft.com/office/powerpoint/2010/main" val="15375600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0808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userDrawn="1"/>
        </p:nvSpPr>
        <p:spPr>
          <a:xfrm>
            <a:off x="8413818" y="6318962"/>
            <a:ext cx="3577855" cy="523220"/>
          </a:xfrm>
          <a:prstGeom prst="rect">
            <a:avLst/>
          </a:prstGeom>
        </p:spPr>
        <p:txBody>
          <a:bodyPr wrap="square">
            <a:spAutoFit/>
          </a:bodyPr>
          <a:lstStyle/>
          <a:p>
            <a:pPr algn="r"/>
            <a:r>
              <a:rPr lang="en-GB" sz="1400" b="1" kern="1200" dirty="0" smtClean="0">
                <a:solidFill>
                  <a:schemeClr val="bg1"/>
                </a:solidFill>
                <a:latin typeface="+mj-lt"/>
                <a:ea typeface="+mn-ea"/>
                <a:cs typeface="+mn-cs"/>
              </a:rPr>
              <a:t>Christos Passas Design Director ZHA</a:t>
            </a:r>
          </a:p>
          <a:p>
            <a:pPr algn="r"/>
            <a:r>
              <a:rPr lang="en-GB" sz="1400" b="0" dirty="0" smtClean="0">
                <a:solidFill>
                  <a:schemeClr val="bg1"/>
                </a:solidFill>
                <a:latin typeface="+mj-lt"/>
              </a:rPr>
              <a:t>Moscow Presentation 17 </a:t>
            </a:r>
            <a:r>
              <a:rPr lang="en-GB" sz="1400" b="0" dirty="0" smtClean="0">
                <a:solidFill>
                  <a:schemeClr val="bg1"/>
                </a:solidFill>
                <a:latin typeface="+mj-lt"/>
              </a:rPr>
              <a:t>November 2021</a:t>
            </a:r>
          </a:p>
        </p:txBody>
      </p:sp>
      <p:pic>
        <p:nvPicPr>
          <p:cNvPr id="4" name="Picture 3"/>
          <p:cNvPicPr>
            <a:picLocks noChangeAspect="1"/>
          </p:cNvPicPr>
          <p:nvPr userDrawn="1"/>
        </p:nvPicPr>
        <p:blipFill>
          <a:blip r:embed="rId5"/>
          <a:stretch>
            <a:fillRect/>
          </a:stretch>
        </p:blipFill>
        <p:spPr>
          <a:xfrm>
            <a:off x="192088" y="6308725"/>
            <a:ext cx="1676400" cy="466725"/>
          </a:xfrm>
          <a:prstGeom prst="rect">
            <a:avLst/>
          </a:prstGeom>
        </p:spPr>
      </p:pic>
    </p:spTree>
    <p:extLst>
      <p:ext uri="{BB962C8B-B14F-4D97-AF65-F5344CB8AC3E}">
        <p14:creationId xmlns:p14="http://schemas.microsoft.com/office/powerpoint/2010/main" val="1674250683"/>
      </p:ext>
    </p:extLst>
  </p:cSld>
  <p:clrMap bg1="lt1" tx1="dk1" bg2="lt2" tx2="dk2" accent1="accent1" accent2="accent2" accent3="accent3" accent4="accent4" accent5="accent5" accent6="accent6" hlink="hlink" folHlink="folHlink"/>
  <p:sldLayoutIdLst>
    <p:sldLayoutId id="2147483689" r:id="rId1"/>
    <p:sldLayoutId id="2147483705" r:id="rId2"/>
    <p:sldLayoutId id="2147483692" r:id="rId3"/>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974" userDrawn="1">
          <p15:clr>
            <a:srgbClr val="F26B43"/>
          </p15:clr>
        </p15:guide>
        <p15:guide id="2" pos="3840" userDrawn="1">
          <p15:clr>
            <a:srgbClr val="F26B43"/>
          </p15:clr>
        </p15:guide>
        <p15:guide id="3" orient="horz" pos="2160" userDrawn="1">
          <p15:clr>
            <a:srgbClr val="F26B43"/>
          </p15:clr>
        </p15:guide>
        <p15:guide id="4" orient="horz" pos="255" userDrawn="1">
          <p15:clr>
            <a:srgbClr val="F26B43"/>
          </p15:clr>
        </p15:guide>
        <p15:guide id="5" pos="121" userDrawn="1">
          <p15:clr>
            <a:srgbClr val="F26B43"/>
          </p15:clr>
        </p15:guide>
        <p15:guide id="6" pos="749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jpeg"/><Relationship Id="rId18" Type="http://schemas.openxmlformats.org/officeDocument/2006/relationships/image" Target="../media/image51.png"/><Relationship Id="rId3" Type="http://schemas.openxmlformats.org/officeDocument/2006/relationships/image" Target="../media/image36.png"/><Relationship Id="rId7" Type="http://schemas.openxmlformats.org/officeDocument/2006/relationships/image" Target="../media/image40.jpeg"/><Relationship Id="rId12" Type="http://schemas.openxmlformats.org/officeDocument/2006/relationships/image" Target="../media/image45.jpeg"/><Relationship Id="rId17" Type="http://schemas.openxmlformats.org/officeDocument/2006/relationships/image" Target="../media/image50.jpeg"/><Relationship Id="rId2" Type="http://schemas.openxmlformats.org/officeDocument/2006/relationships/notesSlide" Target="../notesSlides/notesSlide17.xml"/><Relationship Id="rId16"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jpeg"/><Relationship Id="rId19" Type="http://schemas.openxmlformats.org/officeDocument/2006/relationships/image" Target="../media/image52.jpeg"/><Relationship Id="rId4" Type="http://schemas.openxmlformats.org/officeDocument/2006/relationships/image" Target="../media/image37.jpeg"/><Relationship Id="rId9" Type="http://schemas.openxmlformats.org/officeDocument/2006/relationships/image" Target="../media/image42.jpeg"/><Relationship Id="rId1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3384615" y="2836972"/>
            <a:ext cx="5422769" cy="1184055"/>
            <a:chOff x="3475819" y="2985609"/>
            <a:chExt cx="5422769" cy="1068899"/>
          </a:xfrm>
        </p:grpSpPr>
        <p:sp>
          <p:nvSpPr>
            <p:cNvPr id="12" name="TextBox 11"/>
            <p:cNvSpPr txBox="1"/>
            <p:nvPr/>
          </p:nvSpPr>
          <p:spPr>
            <a:xfrm>
              <a:off x="3475819" y="2985609"/>
              <a:ext cx="5422769" cy="708501"/>
            </a:xfrm>
            <a:prstGeom prst="rect">
              <a:avLst/>
            </a:prstGeom>
            <a:noFill/>
          </p:spPr>
          <p:txBody>
            <a:bodyPr wrap="square" rtlCol="0">
              <a:spAutoFit/>
            </a:bodyPr>
            <a:lstStyle/>
            <a:p>
              <a:pPr algn="ctr">
                <a:lnSpc>
                  <a:spcPts val="2700"/>
                </a:lnSpc>
                <a:defRPr/>
              </a:pPr>
              <a:r>
                <a:rPr lang="en-US" sz="2700" b="1" i="1" dirty="0" smtClean="0">
                  <a:solidFill>
                    <a:schemeClr val="bg1"/>
                  </a:solidFill>
                  <a:latin typeface="+mj-lt"/>
                </a:rPr>
                <a:t>A Three Dimensional Urbanism</a:t>
              </a:r>
            </a:p>
            <a:p>
              <a:pPr algn="ctr">
                <a:lnSpc>
                  <a:spcPts val="2700"/>
                </a:lnSpc>
                <a:defRPr/>
              </a:pPr>
              <a:r>
                <a:rPr lang="en-US" sz="2400" i="1" dirty="0" smtClean="0">
                  <a:solidFill>
                    <a:schemeClr val="bg1"/>
                  </a:solidFill>
                  <a:latin typeface="+mj-lt"/>
                </a:rPr>
                <a:t>Eco-Technological Adventures</a:t>
              </a:r>
              <a:endParaRPr lang="en-US" sz="2400" i="1" dirty="0">
                <a:solidFill>
                  <a:schemeClr val="bg1"/>
                </a:solidFill>
                <a:latin typeface="+mj-lt"/>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982538" y="2415345"/>
              <a:ext cx="226924" cy="3051402"/>
            </a:xfrm>
            <a:prstGeom prst="rect">
              <a:avLst/>
            </a:prstGeom>
          </p:spPr>
        </p:pic>
      </p:grpSp>
    </p:spTree>
    <p:extLst>
      <p:ext uri="{BB962C8B-B14F-4D97-AF65-F5344CB8AC3E}">
        <p14:creationId xmlns:p14="http://schemas.microsoft.com/office/powerpoint/2010/main" val="7996361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0" y="20638"/>
            <a:ext cx="9220200" cy="388937"/>
          </a:xfrm>
          <a:prstGeom prst="rect">
            <a:avLst/>
          </a:prstGeom>
        </p:spPr>
        <p:txBody>
          <a:bodyPr>
            <a:noAutofit/>
          </a:bodyPr>
          <a:lstStyle/>
          <a:p>
            <a:r>
              <a:rPr lang="en-GB" sz="2400" b="1" i="1" dirty="0">
                <a:solidFill>
                  <a:schemeClr val="bg1"/>
                </a:solidFill>
              </a:rPr>
              <a:t>Contemporary </a:t>
            </a:r>
            <a:r>
              <a:rPr lang="en-GB" sz="2400" b="1" i="1" dirty="0" smtClean="0">
                <a:solidFill>
                  <a:schemeClr val="bg1"/>
                </a:solidFill>
              </a:rPr>
              <a:t>Chinese Urbanism    </a:t>
            </a:r>
            <a:r>
              <a:rPr lang="en-GB" sz="1800" dirty="0" smtClean="0">
                <a:solidFill>
                  <a:schemeClr val="bg1"/>
                </a:solidFill>
              </a:rPr>
              <a:t>A flagship HQ for an emergent </a:t>
            </a:r>
            <a:r>
              <a:rPr lang="en-GB" sz="1800" dirty="0" err="1" smtClean="0">
                <a:solidFill>
                  <a:schemeClr val="bg1"/>
                </a:solidFill>
              </a:rPr>
              <a:t>mobilie</a:t>
            </a:r>
            <a:r>
              <a:rPr lang="en-GB" sz="1800" dirty="0" smtClean="0">
                <a:solidFill>
                  <a:schemeClr val="bg1"/>
                </a:solidFill>
              </a:rPr>
              <a:t> </a:t>
            </a:r>
            <a:r>
              <a:rPr lang="en-GB" sz="1800" dirty="0" err="1" smtClean="0">
                <a:solidFill>
                  <a:schemeClr val="bg1"/>
                </a:solidFill>
              </a:rPr>
              <a:t>comms</a:t>
            </a:r>
            <a:r>
              <a:rPr lang="en-GB" sz="1800" dirty="0" smtClean="0">
                <a:solidFill>
                  <a:schemeClr val="bg1"/>
                </a:solidFill>
              </a:rPr>
              <a:t> co</a:t>
            </a:r>
            <a:endParaRPr lang="en-GB" sz="2400" dirty="0">
              <a:solidFill>
                <a:schemeClr val="bg1"/>
              </a:solidFill>
            </a:endParaRPr>
          </a:p>
        </p:txBody>
      </p:sp>
      <p:sp>
        <p:nvSpPr>
          <p:cNvPr id="8" name="Subtitle 2"/>
          <p:cNvSpPr txBox="1">
            <a:spLocks/>
          </p:cNvSpPr>
          <p:nvPr/>
        </p:nvSpPr>
        <p:spPr>
          <a:xfrm>
            <a:off x="9450387" y="21085"/>
            <a:ext cx="2441576" cy="396875"/>
          </a:xfrm>
          <a:prstGeom prst="rect">
            <a:avLst/>
          </a:prstGeom>
        </p:spPr>
        <p:txBody>
          <a:bodyPr vert="horz" lIns="68580" tIns="34290" rIns="68580" bIns="3429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en-GB" sz="1800" dirty="0" smtClean="0">
                <a:solidFill>
                  <a:schemeClr val="bg1"/>
                </a:solidFill>
                <a:latin typeface="+mj-lt"/>
              </a:rPr>
              <a:t>OPPO HQ, Shenzhen</a:t>
            </a:r>
            <a:endParaRPr lang="en-GB" sz="1800" dirty="0">
              <a:solidFill>
                <a:schemeClr val="bg1"/>
              </a:solidFill>
              <a:latin typeface="+mj-lt"/>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0975" y="409575"/>
            <a:ext cx="5886451" cy="5886450"/>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05525" y="419100"/>
            <a:ext cx="5819776" cy="5886450"/>
          </a:xfrm>
          <a:prstGeom prst="rect">
            <a:avLst/>
          </a:prstGeom>
        </p:spPr>
      </p:pic>
    </p:spTree>
    <p:extLst>
      <p:ext uri="{BB962C8B-B14F-4D97-AF65-F5344CB8AC3E}">
        <p14:creationId xmlns:p14="http://schemas.microsoft.com/office/powerpoint/2010/main" val="37164233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129540" y="518160"/>
            <a:ext cx="11925300" cy="580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19063" y="-221239"/>
            <a:ext cx="11772900" cy="830997"/>
          </a:xfrm>
          <a:prstGeom prst="rect">
            <a:avLst/>
          </a:prstGeom>
          <a:noFill/>
        </p:spPr>
        <p:txBody>
          <a:bodyPr wrap="square" rtlCol="0">
            <a:spAutoFit/>
          </a:bodyPr>
          <a:lstStyle/>
          <a:p>
            <a:r>
              <a:rPr lang="en-GB" sz="3600" b="1" i="1" dirty="0" smtClean="0">
                <a:solidFill>
                  <a:schemeClr val="bg1"/>
                </a:solidFill>
                <a:latin typeface="+mj-lt"/>
              </a:rPr>
              <a:t>AGILE Spaces </a:t>
            </a:r>
            <a:r>
              <a:rPr lang="en-GB" sz="4800" dirty="0" smtClean="0">
                <a:solidFill>
                  <a:schemeClr val="bg1"/>
                </a:solidFill>
                <a:latin typeface="+mj-lt"/>
              </a:rPr>
              <a:t>- </a:t>
            </a:r>
            <a:r>
              <a:rPr lang="en-GB" sz="2000" dirty="0" smtClean="0">
                <a:solidFill>
                  <a:schemeClr val="bg1"/>
                </a:solidFill>
                <a:latin typeface="+mj-lt"/>
                <a:ea typeface="+mj-ea"/>
                <a:cs typeface="+mj-cs"/>
              </a:rPr>
              <a:t>Developing </a:t>
            </a:r>
            <a:r>
              <a:rPr lang="en-GB" sz="2000" dirty="0">
                <a:solidFill>
                  <a:schemeClr val="bg1"/>
                </a:solidFill>
                <a:latin typeface="+mj-lt"/>
                <a:ea typeface="+mj-ea"/>
                <a:cs typeface="+mj-cs"/>
              </a:rPr>
              <a:t>Workplace Ecosystems</a:t>
            </a:r>
          </a:p>
        </p:txBody>
      </p:sp>
    </p:spTree>
    <p:extLst>
      <p:ext uri="{BB962C8B-B14F-4D97-AF65-F5344CB8AC3E}">
        <p14:creationId xmlns:p14="http://schemas.microsoft.com/office/powerpoint/2010/main" val="15337165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19100" y="0"/>
            <a:ext cx="11772900" cy="441325"/>
          </a:xfrm>
          <a:prstGeom prst="rect">
            <a:avLst/>
          </a:prstGeom>
        </p:spPr>
        <p:txBody>
          <a:bodyPr>
            <a:noAutofit/>
          </a:bodyPr>
          <a:lstStyle/>
          <a:p>
            <a:r>
              <a:rPr lang="en-GB" sz="3600" b="1" i="1" spc="300" dirty="0" smtClean="0">
                <a:latin typeface="+mj-lt"/>
              </a:rPr>
              <a:t>BIOCLIMATIC</a:t>
            </a:r>
            <a:r>
              <a:rPr lang="en-GB" sz="4000" b="1" i="1" spc="300" dirty="0" smtClean="0">
                <a:latin typeface="+mj-lt"/>
              </a:rPr>
              <a:t> DESIGN – </a:t>
            </a:r>
            <a:r>
              <a:rPr lang="en-GB" sz="2400" b="1" i="1" spc="300" dirty="0" smtClean="0">
                <a:latin typeface="+mj-lt"/>
              </a:rPr>
              <a:t>School of Biological Sciences, </a:t>
            </a:r>
            <a:r>
              <a:rPr lang="en-GB" sz="2400" b="1" i="1" spc="300" dirty="0" err="1" smtClean="0">
                <a:latin typeface="+mj-lt"/>
              </a:rPr>
              <a:t>UCy</a:t>
            </a:r>
            <a:endParaRPr lang="en-GB" sz="2400" i="1" dirty="0">
              <a:latin typeface="+mj-lt"/>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r="-39"/>
          <a:stretch/>
        </p:blipFill>
        <p:spPr>
          <a:xfrm>
            <a:off x="204787" y="441325"/>
            <a:ext cx="11782425" cy="5867400"/>
          </a:xfrm>
          <a:prstGeom prst="rect">
            <a:avLst/>
          </a:prstGeom>
        </p:spPr>
      </p:pic>
      <p:sp>
        <p:nvSpPr>
          <p:cNvPr id="4" name="TextBox 3"/>
          <p:cNvSpPr txBox="1"/>
          <p:nvPr/>
        </p:nvSpPr>
        <p:spPr>
          <a:xfrm>
            <a:off x="122238" y="-102503"/>
            <a:ext cx="12158662" cy="646331"/>
          </a:xfrm>
          <a:prstGeom prst="rect">
            <a:avLst/>
          </a:prstGeom>
          <a:noFill/>
        </p:spPr>
        <p:txBody>
          <a:bodyPr wrap="square" rtlCol="0">
            <a:spAutoFit/>
          </a:bodyPr>
          <a:lstStyle/>
          <a:p>
            <a:pPr lvl="1" indent="-457200"/>
            <a:r>
              <a:rPr lang="en-GB" sz="3600" b="1" i="1" dirty="0" smtClean="0">
                <a:solidFill>
                  <a:schemeClr val="bg1"/>
                </a:solidFill>
                <a:latin typeface="+mj-lt"/>
              </a:rPr>
              <a:t>BIOCLIMATIC   </a:t>
            </a:r>
            <a:r>
              <a:rPr lang="en-GB" dirty="0">
                <a:solidFill>
                  <a:schemeClr val="bg1"/>
                </a:solidFill>
                <a:latin typeface="+mj-lt"/>
              </a:rPr>
              <a:t>Environment and climate driven design </a:t>
            </a:r>
            <a:r>
              <a:rPr lang="en-GB" sz="1400" dirty="0" smtClean="0">
                <a:solidFill>
                  <a:schemeClr val="bg1"/>
                </a:solidFill>
                <a:latin typeface="+mj-lt"/>
              </a:rPr>
              <a:t>	</a:t>
            </a:r>
            <a:r>
              <a:rPr lang="en-GB" sz="1600" dirty="0" smtClean="0">
                <a:solidFill>
                  <a:schemeClr val="bg1"/>
                </a:solidFill>
                <a:latin typeface="+mj-lt"/>
              </a:rPr>
              <a:t>School of Biology (competition entry 2015), University of Cyprus</a:t>
            </a:r>
            <a:endParaRPr lang="en-GB" sz="1600" dirty="0">
              <a:solidFill>
                <a:schemeClr val="bg1"/>
              </a:solidFill>
              <a:latin typeface="+mj-lt"/>
            </a:endParaRPr>
          </a:p>
        </p:txBody>
      </p:sp>
    </p:spTree>
    <p:extLst>
      <p:ext uri="{BB962C8B-B14F-4D97-AF65-F5344CB8AC3E}">
        <p14:creationId xmlns:p14="http://schemas.microsoft.com/office/powerpoint/2010/main" val="1782029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1772900" cy="441325"/>
          </a:xfrm>
          <a:prstGeom prst="rect">
            <a:avLst/>
          </a:prstGeom>
        </p:spPr>
        <p:txBody>
          <a:bodyPr>
            <a:normAutofit fontScale="90000"/>
          </a:bodyPr>
          <a:lstStyle/>
          <a:p>
            <a:r>
              <a:rPr lang="en-GB" sz="3200" b="1" i="1" spc="300" dirty="0" smtClean="0">
                <a:latin typeface="+mj-lt"/>
              </a:rPr>
              <a:t>BIOCLIMATIC</a:t>
            </a:r>
            <a:r>
              <a:rPr lang="en-GB" sz="3600" b="1" i="1" spc="300" dirty="0" smtClean="0">
                <a:latin typeface="+mj-lt"/>
              </a:rPr>
              <a:t> DESIGN – </a:t>
            </a:r>
            <a:r>
              <a:rPr lang="en-GB" sz="1600" b="1" i="1" spc="300" dirty="0" smtClean="0">
                <a:latin typeface="+mj-lt"/>
              </a:rPr>
              <a:t>King Abdullah Petroleum studies and Research Center, Riyadh</a:t>
            </a:r>
            <a:endParaRPr lang="en-GB" sz="1600" i="1" dirty="0">
              <a:latin typeface="+mj-lt"/>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9550" y="441326"/>
            <a:ext cx="11772900" cy="5867400"/>
          </a:xfrm>
          <a:prstGeom prst="rect">
            <a:avLst/>
          </a:prstGeom>
        </p:spPr>
      </p:pic>
      <p:sp>
        <p:nvSpPr>
          <p:cNvPr id="4" name="TextBox 3"/>
          <p:cNvSpPr txBox="1"/>
          <p:nvPr/>
        </p:nvSpPr>
        <p:spPr>
          <a:xfrm>
            <a:off x="122238" y="-102503"/>
            <a:ext cx="11917362" cy="646331"/>
          </a:xfrm>
          <a:prstGeom prst="rect">
            <a:avLst/>
          </a:prstGeom>
          <a:noFill/>
        </p:spPr>
        <p:txBody>
          <a:bodyPr wrap="square" rtlCol="0">
            <a:spAutoFit/>
          </a:bodyPr>
          <a:lstStyle/>
          <a:p>
            <a:pPr lvl="1" indent="-457200"/>
            <a:r>
              <a:rPr lang="en-GB" sz="3600" b="1" i="1" dirty="0" smtClean="0">
                <a:solidFill>
                  <a:schemeClr val="bg1"/>
                </a:solidFill>
                <a:latin typeface="+mj-lt"/>
              </a:rPr>
              <a:t>BIOCLIMATIC   </a:t>
            </a:r>
            <a:r>
              <a:rPr lang="en-GB" dirty="0">
                <a:solidFill>
                  <a:schemeClr val="bg1"/>
                </a:solidFill>
                <a:latin typeface="+mj-lt"/>
              </a:rPr>
              <a:t>Environment and climate driven design</a:t>
            </a:r>
            <a:r>
              <a:rPr lang="en-GB" sz="1600" dirty="0">
                <a:solidFill>
                  <a:schemeClr val="bg1"/>
                </a:solidFill>
                <a:latin typeface="+mj-lt"/>
              </a:rPr>
              <a:t> </a:t>
            </a:r>
            <a:r>
              <a:rPr lang="en-GB" sz="1600" dirty="0" smtClean="0">
                <a:solidFill>
                  <a:schemeClr val="bg1"/>
                </a:solidFill>
                <a:latin typeface="+mj-lt"/>
              </a:rPr>
              <a:t> </a:t>
            </a:r>
            <a:r>
              <a:rPr lang="en-GB" sz="1400" dirty="0" smtClean="0">
                <a:solidFill>
                  <a:schemeClr val="bg1"/>
                </a:solidFill>
                <a:latin typeface="+mj-lt"/>
              </a:rPr>
              <a:t>			</a:t>
            </a:r>
            <a:r>
              <a:rPr lang="en-GB" sz="1600" dirty="0" smtClean="0">
                <a:solidFill>
                  <a:schemeClr val="bg1"/>
                </a:solidFill>
                <a:latin typeface="+mj-lt"/>
              </a:rPr>
              <a:t>KAPSARC </a:t>
            </a:r>
            <a:r>
              <a:rPr lang="en-GB" sz="1600" dirty="0">
                <a:solidFill>
                  <a:schemeClr val="bg1"/>
                </a:solidFill>
                <a:latin typeface="+mj-lt"/>
              </a:rPr>
              <a:t>Saudi </a:t>
            </a:r>
            <a:r>
              <a:rPr lang="en-GB" sz="1600" dirty="0" smtClean="0">
                <a:solidFill>
                  <a:schemeClr val="bg1"/>
                </a:solidFill>
                <a:latin typeface="+mj-lt"/>
              </a:rPr>
              <a:t>ARAMCO (completed 2018), KSA</a:t>
            </a:r>
            <a:endParaRPr lang="en-GB" sz="1600" dirty="0">
              <a:solidFill>
                <a:schemeClr val="bg1"/>
              </a:solidFill>
              <a:latin typeface="+mj-lt"/>
            </a:endParaRPr>
          </a:p>
        </p:txBody>
      </p:sp>
    </p:spTree>
    <p:extLst>
      <p:ext uri="{BB962C8B-B14F-4D97-AF65-F5344CB8AC3E}">
        <p14:creationId xmlns:p14="http://schemas.microsoft.com/office/powerpoint/2010/main" val="25493937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0500" y="404813"/>
            <a:ext cx="11715750" cy="5919986"/>
          </a:xfrm>
          <a:prstGeom prst="rect">
            <a:avLst/>
          </a:prstGeom>
        </p:spPr>
      </p:pic>
      <p:sp>
        <p:nvSpPr>
          <p:cNvPr id="3" name="Rectangle 2"/>
          <p:cNvSpPr/>
          <p:nvPr/>
        </p:nvSpPr>
        <p:spPr>
          <a:xfrm>
            <a:off x="9428690" y="6031726"/>
            <a:ext cx="2116285" cy="276999"/>
          </a:xfrm>
          <a:prstGeom prst="rect">
            <a:avLst/>
          </a:prstGeom>
        </p:spPr>
        <p:txBody>
          <a:bodyPr wrap="none">
            <a:spAutoFit/>
          </a:bodyPr>
          <a:lstStyle/>
          <a:p>
            <a:r>
              <a:rPr lang="el-GR" sz="1200" dirty="0" smtClean="0">
                <a:solidFill>
                  <a:schemeClr val="bg1"/>
                </a:solidFill>
                <a:latin typeface="SFUIText"/>
              </a:rPr>
              <a:t>Φωτο: Νέαρχος </a:t>
            </a:r>
            <a:r>
              <a:rPr lang="el-GR" sz="1200" dirty="0">
                <a:solidFill>
                  <a:schemeClr val="bg1"/>
                </a:solidFill>
                <a:latin typeface="SFUIText"/>
              </a:rPr>
              <a:t>Παναγιώτου</a:t>
            </a:r>
            <a:endParaRPr lang="en-GB" sz="1200" dirty="0">
              <a:solidFill>
                <a:schemeClr val="bg1"/>
              </a:solidFill>
            </a:endParaRPr>
          </a:p>
        </p:txBody>
      </p:sp>
      <p:sp>
        <p:nvSpPr>
          <p:cNvPr id="4" name="TextBox 3"/>
          <p:cNvSpPr txBox="1"/>
          <p:nvPr/>
        </p:nvSpPr>
        <p:spPr>
          <a:xfrm>
            <a:off x="124062" y="-140603"/>
            <a:ext cx="11767901" cy="646331"/>
          </a:xfrm>
          <a:prstGeom prst="rect">
            <a:avLst/>
          </a:prstGeom>
          <a:noFill/>
        </p:spPr>
        <p:txBody>
          <a:bodyPr wrap="square" rtlCol="0" anchor="ctr">
            <a:spAutoFit/>
          </a:bodyPr>
          <a:lstStyle/>
          <a:p>
            <a:r>
              <a:rPr lang="en-GB" sz="3600" i="1" dirty="0" smtClean="0">
                <a:solidFill>
                  <a:schemeClr val="bg1"/>
                </a:solidFill>
              </a:rPr>
              <a:t>FREESPACE  </a:t>
            </a:r>
            <a:r>
              <a:rPr lang="en-GB" sz="1600" i="1" dirty="0">
                <a:solidFill>
                  <a:schemeClr val="bg1"/>
                </a:solidFill>
              </a:rPr>
              <a:t>urban intervention projects that aim to re-instate liberated physical </a:t>
            </a:r>
            <a:r>
              <a:rPr lang="en-GB" sz="1600" i="1" dirty="0" smtClean="0">
                <a:solidFill>
                  <a:schemeClr val="bg1"/>
                </a:solidFill>
              </a:rPr>
              <a:t>civic </a:t>
            </a:r>
            <a:r>
              <a:rPr lang="en-GB" sz="1600" i="1" dirty="0">
                <a:solidFill>
                  <a:schemeClr val="bg1"/>
                </a:solidFill>
              </a:rPr>
              <a:t>spaces </a:t>
            </a:r>
            <a:r>
              <a:rPr lang="en-GB" i="1" dirty="0">
                <a:solidFill>
                  <a:schemeClr val="bg1"/>
                </a:solidFill>
              </a:rPr>
              <a:t> </a:t>
            </a:r>
            <a:r>
              <a:rPr lang="en-GB" i="1" dirty="0" smtClean="0">
                <a:solidFill>
                  <a:schemeClr val="bg1"/>
                </a:solidFill>
              </a:rPr>
              <a:t>		</a:t>
            </a:r>
            <a:r>
              <a:rPr lang="en-GB" sz="2000" i="1" dirty="0" smtClean="0">
                <a:solidFill>
                  <a:schemeClr val="bg1"/>
                </a:solidFill>
              </a:rPr>
              <a:t>Nicosia, Cyprus</a:t>
            </a:r>
            <a:endParaRPr lang="en-GB" sz="2000" i="1" dirty="0">
              <a:solidFill>
                <a:schemeClr val="bg1"/>
              </a:solidFill>
            </a:endParaRPr>
          </a:p>
        </p:txBody>
      </p:sp>
    </p:spTree>
    <p:extLst>
      <p:ext uri="{BB962C8B-B14F-4D97-AF65-F5344CB8AC3E}">
        <p14:creationId xmlns:p14="http://schemas.microsoft.com/office/powerpoint/2010/main" val="3244125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2088" y="441325"/>
            <a:ext cx="11699875" cy="5651500"/>
          </a:xfrm>
          <a:prstGeom prst="rect">
            <a:avLst/>
          </a:prstGeom>
        </p:spPr>
      </p:pic>
      <p:sp>
        <p:nvSpPr>
          <p:cNvPr id="6" name="Title 1"/>
          <p:cNvSpPr>
            <a:spLocks noGrp="1"/>
          </p:cNvSpPr>
          <p:nvPr>
            <p:ph type="title" idx="4294967295"/>
          </p:nvPr>
        </p:nvSpPr>
        <p:spPr>
          <a:xfrm>
            <a:off x="0" y="52388"/>
            <a:ext cx="9385300" cy="384175"/>
          </a:xfrm>
          <a:prstGeom prst="rect">
            <a:avLst/>
          </a:prstGeom>
        </p:spPr>
        <p:txBody>
          <a:bodyPr>
            <a:normAutofit fontScale="90000"/>
          </a:bodyPr>
          <a:lstStyle/>
          <a:p>
            <a:pPr algn="l"/>
            <a:r>
              <a:rPr lang="en-GB" altLang="en-US" sz="2400" dirty="0"/>
              <a:t>SBERBANK BUSINESS COMPLEX AND CULTURAL CENTRE, </a:t>
            </a:r>
            <a:r>
              <a:rPr lang="en-GB" altLang="en-US" sz="1600" dirty="0"/>
              <a:t>MOSCOW, RUSSIA</a:t>
            </a:r>
          </a:p>
        </p:txBody>
      </p:sp>
      <p:sp>
        <p:nvSpPr>
          <p:cNvPr id="4" name="TextBox 3"/>
          <p:cNvSpPr txBox="1"/>
          <p:nvPr/>
        </p:nvSpPr>
        <p:spPr>
          <a:xfrm>
            <a:off x="119063" y="-145911"/>
            <a:ext cx="11772900" cy="646331"/>
          </a:xfrm>
          <a:prstGeom prst="rect">
            <a:avLst/>
          </a:prstGeom>
          <a:noFill/>
        </p:spPr>
        <p:txBody>
          <a:bodyPr wrap="square" rtlCol="0">
            <a:spAutoFit/>
          </a:bodyPr>
          <a:lstStyle/>
          <a:p>
            <a:r>
              <a:rPr lang="en-GB" sz="3600" i="1" dirty="0" smtClean="0">
                <a:solidFill>
                  <a:schemeClr val="bg1"/>
                </a:solidFill>
              </a:rPr>
              <a:t>ECO-TECH BUILDINGS </a:t>
            </a:r>
            <a:r>
              <a:rPr lang="en-GB" sz="1600" i="1" dirty="0" err="1" smtClean="0">
                <a:solidFill>
                  <a:schemeClr val="bg1"/>
                </a:solidFill>
                <a:latin typeface="+mj-lt"/>
              </a:rPr>
              <a:t>Buildings</a:t>
            </a:r>
            <a:r>
              <a:rPr lang="en-GB" sz="1600" i="1" dirty="0" smtClean="0">
                <a:solidFill>
                  <a:schemeClr val="bg1"/>
                </a:solidFill>
                <a:latin typeface="+mj-lt"/>
              </a:rPr>
              <a:t> </a:t>
            </a:r>
            <a:r>
              <a:rPr lang="en-GB" sz="1600" i="1" dirty="0">
                <a:solidFill>
                  <a:schemeClr val="bg1"/>
                </a:solidFill>
                <a:latin typeface="+mj-lt"/>
              </a:rPr>
              <a:t>that </a:t>
            </a:r>
            <a:r>
              <a:rPr lang="en-GB" sz="1600" i="1" dirty="0" smtClean="0">
                <a:solidFill>
                  <a:schemeClr val="bg1"/>
                </a:solidFill>
                <a:latin typeface="+mj-lt"/>
              </a:rPr>
              <a:t>contribute to the urban Civic Spaces</a:t>
            </a:r>
            <a:endParaRPr lang="en-GB" sz="1600" i="1" dirty="0">
              <a:solidFill>
                <a:schemeClr val="bg1"/>
              </a:solidFill>
              <a:latin typeface="+mj-lt"/>
            </a:endParaRPr>
          </a:p>
        </p:txBody>
      </p:sp>
    </p:spTree>
    <p:extLst>
      <p:ext uri="{BB962C8B-B14F-4D97-AF65-F5344CB8AC3E}">
        <p14:creationId xmlns:p14="http://schemas.microsoft.com/office/powerpoint/2010/main" val="19425511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0" y="4763"/>
            <a:ext cx="9385300" cy="385762"/>
          </a:xfrm>
          <a:prstGeom prst="rect">
            <a:avLst/>
          </a:prstGeom>
        </p:spPr>
        <p:txBody>
          <a:bodyPr>
            <a:normAutofit fontScale="90000"/>
          </a:bodyPr>
          <a:lstStyle/>
          <a:p>
            <a:pPr algn="l"/>
            <a:r>
              <a:rPr lang="en-GB" altLang="en-US" sz="2400" dirty="0" smtClean="0"/>
              <a:t>MOSCOW SOUTH-PORT, </a:t>
            </a:r>
            <a:r>
              <a:rPr lang="en-GB" altLang="en-US" sz="1600" dirty="0" smtClean="0"/>
              <a:t>MOSCOW, RUSSIA</a:t>
            </a:r>
            <a:endParaRPr lang="en-GB" altLang="en-US" sz="1600" dirty="0"/>
          </a:p>
        </p:txBody>
      </p:sp>
      <p:pic>
        <p:nvPicPr>
          <p:cNvPr id="2" name="Picture 1"/>
          <p:cNvPicPr>
            <a:picLocks noChangeAspect="1"/>
          </p:cNvPicPr>
          <p:nvPr/>
        </p:nvPicPr>
        <p:blipFill rotWithShape="1">
          <a:blip r:embed="rId3"/>
          <a:srcRect l="85" t="328" r="-85" b="600"/>
          <a:stretch/>
        </p:blipFill>
        <p:spPr>
          <a:xfrm>
            <a:off x="192088" y="404813"/>
            <a:ext cx="11699875" cy="5903912"/>
          </a:xfrm>
          <a:prstGeom prst="rect">
            <a:avLst/>
          </a:prstGeom>
        </p:spPr>
      </p:pic>
      <p:sp>
        <p:nvSpPr>
          <p:cNvPr id="5" name="TextBox 4"/>
          <p:cNvSpPr txBox="1"/>
          <p:nvPr/>
        </p:nvSpPr>
        <p:spPr>
          <a:xfrm>
            <a:off x="119063" y="-145911"/>
            <a:ext cx="11772900" cy="646331"/>
          </a:xfrm>
          <a:prstGeom prst="rect">
            <a:avLst/>
          </a:prstGeom>
          <a:noFill/>
        </p:spPr>
        <p:txBody>
          <a:bodyPr wrap="square" rtlCol="0">
            <a:spAutoFit/>
          </a:bodyPr>
          <a:lstStyle/>
          <a:p>
            <a:r>
              <a:rPr lang="en-GB" sz="3600" i="1" dirty="0" smtClean="0">
                <a:solidFill>
                  <a:schemeClr val="bg1"/>
                </a:solidFill>
              </a:rPr>
              <a:t>3D URBANISM		</a:t>
            </a:r>
            <a:r>
              <a:rPr lang="en-GB" sz="1600" i="1" dirty="0" smtClean="0">
                <a:solidFill>
                  <a:schemeClr val="bg1"/>
                </a:solidFill>
                <a:latin typeface="+mj-lt"/>
              </a:rPr>
              <a:t>Buildings </a:t>
            </a:r>
            <a:r>
              <a:rPr lang="en-GB" sz="1600" i="1" dirty="0">
                <a:solidFill>
                  <a:schemeClr val="bg1"/>
                </a:solidFill>
                <a:latin typeface="+mj-lt"/>
              </a:rPr>
              <a:t>that </a:t>
            </a:r>
            <a:r>
              <a:rPr lang="en-GB" sz="1600" i="1" dirty="0" smtClean="0">
                <a:solidFill>
                  <a:schemeClr val="bg1"/>
                </a:solidFill>
                <a:latin typeface="+mj-lt"/>
              </a:rPr>
              <a:t>become part of a three-dimensional urban fabric</a:t>
            </a:r>
            <a:endParaRPr lang="en-GB" sz="1600" i="1" dirty="0">
              <a:solidFill>
                <a:schemeClr val="bg1"/>
              </a:solidFill>
              <a:latin typeface="+mj-lt"/>
            </a:endParaRPr>
          </a:p>
        </p:txBody>
      </p:sp>
    </p:spTree>
    <p:extLst>
      <p:ext uri="{BB962C8B-B14F-4D97-AF65-F5344CB8AC3E}">
        <p14:creationId xmlns:p14="http://schemas.microsoft.com/office/powerpoint/2010/main" val="7592040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398097-6276-4D9D-B032-CF6FEF5E62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72" r="1812" b="13542"/>
          <a:stretch/>
        </p:blipFill>
        <p:spPr>
          <a:xfrm>
            <a:off x="162561" y="390248"/>
            <a:ext cx="11877040" cy="5929272"/>
          </a:xfrm>
          <a:prstGeom prst="rect">
            <a:avLst/>
          </a:prstGeom>
        </p:spPr>
      </p:pic>
      <p:sp>
        <p:nvSpPr>
          <p:cNvPr id="5" name="TextBox 4"/>
          <p:cNvSpPr txBox="1"/>
          <p:nvPr/>
        </p:nvSpPr>
        <p:spPr>
          <a:xfrm>
            <a:off x="119063" y="-145911"/>
            <a:ext cx="11772900" cy="646331"/>
          </a:xfrm>
          <a:prstGeom prst="rect">
            <a:avLst/>
          </a:prstGeom>
          <a:noFill/>
        </p:spPr>
        <p:txBody>
          <a:bodyPr wrap="square" rtlCol="0">
            <a:spAutoFit/>
          </a:bodyPr>
          <a:lstStyle/>
          <a:p>
            <a:r>
              <a:rPr lang="en-GB" sz="3600" i="1" dirty="0" smtClean="0">
                <a:solidFill>
                  <a:schemeClr val="bg1"/>
                </a:solidFill>
              </a:rPr>
              <a:t>3D URBANISM	</a:t>
            </a:r>
            <a:r>
              <a:rPr lang="en-GB" sz="3600" i="1" dirty="0">
                <a:solidFill>
                  <a:schemeClr val="bg1"/>
                </a:solidFill>
              </a:rPr>
              <a:t> </a:t>
            </a:r>
            <a:r>
              <a:rPr lang="en-GB" sz="2000" i="1" dirty="0" smtClean="0">
                <a:solidFill>
                  <a:schemeClr val="bg1"/>
                </a:solidFill>
                <a:latin typeface="+mj-lt"/>
              </a:rPr>
              <a:t>Cities that blend ecology and technology</a:t>
            </a:r>
            <a:endParaRPr lang="en-GB" sz="1050" i="1" dirty="0">
              <a:solidFill>
                <a:schemeClr val="bg1"/>
              </a:solidFill>
              <a:latin typeface="+mj-lt"/>
            </a:endParaRPr>
          </a:p>
        </p:txBody>
      </p:sp>
    </p:spTree>
    <p:extLst>
      <p:ext uri="{BB962C8B-B14F-4D97-AF65-F5344CB8AC3E}">
        <p14:creationId xmlns:p14="http://schemas.microsoft.com/office/powerpoint/2010/main" val="7751299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a:xfrm>
            <a:off x="600294" y="6092825"/>
            <a:ext cx="8157608" cy="27322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Zaha Hadid Sans" panose="0200060304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Chongqing </a:t>
            </a:r>
            <a:r>
              <a:rPr lang="en-GB" dirty="0" err="1">
                <a:solidFill>
                  <a:schemeClr val="bg1"/>
                </a:solidFill>
              </a:rPr>
              <a:t>Liangjiang</a:t>
            </a:r>
            <a:r>
              <a:rPr lang="en-GB" dirty="0">
                <a:solidFill>
                  <a:schemeClr val="bg1"/>
                </a:solidFill>
              </a:rPr>
              <a:t> New Area 2018</a:t>
            </a:r>
          </a:p>
        </p:txBody>
      </p:sp>
      <p:sp>
        <p:nvSpPr>
          <p:cNvPr id="10" name="TextBox 9"/>
          <p:cNvSpPr txBox="1"/>
          <p:nvPr/>
        </p:nvSpPr>
        <p:spPr>
          <a:xfrm>
            <a:off x="227013" y="-92267"/>
            <a:ext cx="11664950" cy="646331"/>
          </a:xfrm>
          <a:prstGeom prst="rect">
            <a:avLst/>
          </a:prstGeom>
          <a:noFill/>
        </p:spPr>
        <p:txBody>
          <a:bodyPr wrap="square" rtlCol="0">
            <a:spAutoFit/>
          </a:bodyPr>
          <a:lstStyle/>
          <a:p>
            <a:r>
              <a:rPr lang="en-GB" sz="3600" i="1" dirty="0" smtClean="0">
                <a:solidFill>
                  <a:schemeClr val="bg1"/>
                </a:solidFill>
                <a:latin typeface="+mj-lt"/>
              </a:rPr>
              <a:t>BIONIC Landscapes	- </a:t>
            </a:r>
            <a:r>
              <a:rPr lang="en-GB" i="1" dirty="0" smtClean="0">
                <a:solidFill>
                  <a:schemeClr val="bg1"/>
                </a:solidFill>
                <a:latin typeface="+mj-lt"/>
              </a:rPr>
              <a:t>Fusion </a:t>
            </a:r>
            <a:r>
              <a:rPr lang="en-GB" i="1" dirty="0">
                <a:solidFill>
                  <a:schemeClr val="bg1"/>
                </a:solidFill>
                <a:latin typeface="+mj-lt"/>
              </a:rPr>
              <a:t>of </a:t>
            </a:r>
            <a:r>
              <a:rPr lang="en-GB" i="1" dirty="0" smtClean="0">
                <a:solidFill>
                  <a:schemeClr val="bg1"/>
                </a:solidFill>
                <a:latin typeface="+mj-lt"/>
              </a:rPr>
              <a:t>Architecture </a:t>
            </a:r>
            <a:r>
              <a:rPr lang="en-GB" i="1" dirty="0">
                <a:solidFill>
                  <a:schemeClr val="bg1"/>
                </a:solidFill>
                <a:latin typeface="+mj-lt"/>
              </a:rPr>
              <a:t>and </a:t>
            </a:r>
            <a:r>
              <a:rPr lang="en-GB" i="1" dirty="0" smtClean="0">
                <a:solidFill>
                  <a:schemeClr val="bg1"/>
                </a:solidFill>
                <a:latin typeface="+mj-lt"/>
              </a:rPr>
              <a:t>Landscape</a:t>
            </a:r>
            <a:endParaRPr lang="en-GB" i="1" dirty="0">
              <a:solidFill>
                <a:schemeClr val="bg1"/>
              </a:solidFill>
              <a:latin typeface="+mj-lt"/>
            </a:endParaRPr>
          </a:p>
        </p:txBody>
      </p:sp>
      <p:pic>
        <p:nvPicPr>
          <p:cNvPr id="11" name="Picture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7012" y="441325"/>
            <a:ext cx="11792647" cy="5651500"/>
          </a:xfrm>
          <a:prstGeom prst="rect">
            <a:avLst/>
          </a:prstGeom>
        </p:spPr>
      </p:pic>
    </p:spTree>
    <p:extLst>
      <p:ext uri="{BB962C8B-B14F-4D97-AF65-F5344CB8AC3E}">
        <p14:creationId xmlns:p14="http://schemas.microsoft.com/office/powerpoint/2010/main" val="9688307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2088" y="441325"/>
            <a:ext cx="11699874" cy="5867400"/>
            <a:chOff x="571500" y="441325"/>
            <a:chExt cx="11049000" cy="5579677"/>
          </a:xfrm>
        </p:grpSpPr>
        <p:pic>
          <p:nvPicPr>
            <p:cNvPr id="32" name="Picture Placeholder 10"/>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71500" y="441325"/>
              <a:ext cx="5524500" cy="2787650"/>
            </a:xfrm>
            <a:prstGeom prst="rect">
              <a:avLst/>
            </a:prstGeom>
          </p:spPr>
        </p:pic>
        <p:pic>
          <p:nvPicPr>
            <p:cNvPr id="33" name="Picture Placeholder 1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71500" y="3233352"/>
              <a:ext cx="5524500" cy="2787650"/>
            </a:xfrm>
            <a:prstGeom prst="rect">
              <a:avLst/>
            </a:prstGeom>
          </p:spPr>
        </p:pic>
        <p:pic>
          <p:nvPicPr>
            <p:cNvPr id="34" name="Picture Placeholder 1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096000" y="473676"/>
              <a:ext cx="5524500" cy="2787650"/>
            </a:xfrm>
            <a:prstGeom prst="rect">
              <a:avLst/>
            </a:prstGeom>
          </p:spPr>
        </p:pic>
        <p:pic>
          <p:nvPicPr>
            <p:cNvPr id="35" name="Picture Placeholder 1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96000" y="3223827"/>
              <a:ext cx="5524500" cy="2787650"/>
            </a:xfrm>
            <a:prstGeom prst="rect">
              <a:avLst/>
            </a:prstGeom>
          </p:spPr>
        </p:pic>
      </p:grpSp>
      <p:sp>
        <p:nvSpPr>
          <p:cNvPr id="8" name="Text Placeholder 2"/>
          <p:cNvSpPr txBox="1">
            <a:spLocks/>
          </p:cNvSpPr>
          <p:nvPr/>
        </p:nvSpPr>
        <p:spPr>
          <a:xfrm>
            <a:off x="600294" y="6092825"/>
            <a:ext cx="8157608" cy="27322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Zaha Hadid Sans" panose="0200060304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Chongqing </a:t>
            </a:r>
            <a:r>
              <a:rPr lang="en-GB" dirty="0" err="1">
                <a:solidFill>
                  <a:schemeClr val="bg1"/>
                </a:solidFill>
              </a:rPr>
              <a:t>Liangjiang</a:t>
            </a:r>
            <a:r>
              <a:rPr lang="en-GB" dirty="0">
                <a:solidFill>
                  <a:schemeClr val="bg1"/>
                </a:solidFill>
              </a:rPr>
              <a:t> New Area 2018</a:t>
            </a:r>
          </a:p>
        </p:txBody>
      </p:sp>
      <p:sp>
        <p:nvSpPr>
          <p:cNvPr id="9" name="TextBox 8"/>
          <p:cNvSpPr txBox="1"/>
          <p:nvPr/>
        </p:nvSpPr>
        <p:spPr>
          <a:xfrm>
            <a:off x="227013" y="-92267"/>
            <a:ext cx="11664950" cy="646331"/>
          </a:xfrm>
          <a:prstGeom prst="rect">
            <a:avLst/>
          </a:prstGeom>
          <a:noFill/>
        </p:spPr>
        <p:txBody>
          <a:bodyPr wrap="square" rtlCol="0">
            <a:spAutoFit/>
          </a:bodyPr>
          <a:lstStyle/>
          <a:p>
            <a:r>
              <a:rPr lang="en-GB" sz="3600" i="1" dirty="0" smtClean="0">
                <a:solidFill>
                  <a:schemeClr val="bg1"/>
                </a:solidFill>
                <a:latin typeface="+mj-lt"/>
              </a:rPr>
              <a:t>BIONIC Landscapes			 	</a:t>
            </a:r>
            <a:r>
              <a:rPr lang="en-GB" i="1" dirty="0" smtClean="0">
                <a:solidFill>
                  <a:schemeClr val="bg1"/>
                </a:solidFill>
                <a:latin typeface="+mj-lt"/>
              </a:rPr>
              <a:t>Fusion </a:t>
            </a:r>
            <a:r>
              <a:rPr lang="en-GB" i="1" dirty="0">
                <a:solidFill>
                  <a:schemeClr val="bg1"/>
                </a:solidFill>
                <a:latin typeface="+mj-lt"/>
              </a:rPr>
              <a:t>of </a:t>
            </a:r>
            <a:r>
              <a:rPr lang="en-GB" i="1" dirty="0" smtClean="0">
                <a:solidFill>
                  <a:schemeClr val="bg1"/>
                </a:solidFill>
                <a:latin typeface="+mj-lt"/>
              </a:rPr>
              <a:t>Architecture </a:t>
            </a:r>
            <a:r>
              <a:rPr lang="en-GB" i="1" dirty="0">
                <a:solidFill>
                  <a:schemeClr val="bg1"/>
                </a:solidFill>
                <a:latin typeface="+mj-lt"/>
              </a:rPr>
              <a:t>and </a:t>
            </a:r>
            <a:r>
              <a:rPr lang="en-GB" i="1" dirty="0" smtClean="0">
                <a:solidFill>
                  <a:schemeClr val="bg1"/>
                </a:solidFill>
                <a:latin typeface="+mj-lt"/>
              </a:rPr>
              <a:t>Landscape</a:t>
            </a:r>
            <a:endParaRPr lang="en-GB" i="1" dirty="0">
              <a:solidFill>
                <a:schemeClr val="bg1"/>
              </a:solidFill>
              <a:latin typeface="+mj-lt"/>
            </a:endParaRPr>
          </a:p>
        </p:txBody>
      </p:sp>
    </p:spTree>
    <p:extLst>
      <p:ext uri="{BB962C8B-B14F-4D97-AF65-F5344CB8AC3E}">
        <p14:creationId xmlns:p14="http://schemas.microsoft.com/office/powerpoint/2010/main" val="35356310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2088" y="10931"/>
            <a:ext cx="11699875" cy="400110"/>
          </a:xfrm>
          <a:prstGeom prst="rect">
            <a:avLst/>
          </a:prstGeom>
        </p:spPr>
        <p:txBody>
          <a:bodyPr wrap="square">
            <a:spAutoFit/>
          </a:bodyPr>
          <a:lstStyle/>
          <a:p>
            <a:r>
              <a:rPr lang="en-US" sz="2000" i="1" dirty="0">
                <a:solidFill>
                  <a:schemeClr val="bg1"/>
                </a:solidFill>
              </a:rPr>
              <a:t>Fishermen at </a:t>
            </a:r>
            <a:r>
              <a:rPr lang="en-US" sz="2000" i="1" dirty="0" smtClean="0">
                <a:solidFill>
                  <a:schemeClr val="bg1"/>
                </a:solidFill>
              </a:rPr>
              <a:t>Sea</a:t>
            </a:r>
            <a:r>
              <a:rPr lang="en-US" sz="2000" dirty="0" smtClean="0">
                <a:solidFill>
                  <a:schemeClr val="bg1"/>
                </a:solidFill>
              </a:rPr>
              <a:t>, J.M.W. </a:t>
            </a:r>
            <a:r>
              <a:rPr lang="en-US" sz="2000" dirty="0">
                <a:solidFill>
                  <a:schemeClr val="bg1"/>
                </a:solidFill>
              </a:rPr>
              <a:t>Turner 1796, </a:t>
            </a:r>
            <a:r>
              <a:rPr lang="en-US" sz="1400" dirty="0" smtClean="0">
                <a:solidFill>
                  <a:schemeClr val="bg1"/>
                </a:solidFill>
              </a:rPr>
              <a:t>his first oil </a:t>
            </a:r>
            <a:r>
              <a:rPr lang="en-US" sz="1400" dirty="0">
                <a:solidFill>
                  <a:schemeClr val="bg1"/>
                </a:solidFill>
              </a:rPr>
              <a:t>painting </a:t>
            </a:r>
            <a:r>
              <a:rPr lang="en-US" sz="1400" dirty="0" smtClean="0">
                <a:solidFill>
                  <a:schemeClr val="bg1"/>
                </a:solidFill>
              </a:rPr>
              <a:t>first exhibited at the Royal Academy, London</a:t>
            </a:r>
            <a:endParaRPr lang="en-US" sz="1200" i="1" dirty="0">
              <a:solidFill>
                <a:schemeClr val="bg1"/>
              </a:solidFill>
              <a:latin typeface="+mj-lt"/>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7871" y="370390"/>
            <a:ext cx="11694092" cy="5937813"/>
          </a:xfrm>
          <a:prstGeom prst="rect">
            <a:avLst/>
          </a:prstGeom>
        </p:spPr>
      </p:pic>
    </p:spTree>
    <p:extLst>
      <p:ext uri="{BB962C8B-B14F-4D97-AF65-F5344CB8AC3E}">
        <p14:creationId xmlns:p14="http://schemas.microsoft.com/office/powerpoint/2010/main" val="5870258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4294967295"/>
          </p:nvPr>
        </p:nvSpPr>
        <p:spPr>
          <a:xfrm>
            <a:off x="0" y="471488"/>
            <a:ext cx="11264900" cy="390525"/>
          </a:xfrm>
          <a:prstGeom prst="rect">
            <a:avLst/>
          </a:prstGeom>
        </p:spPr>
        <p:txBody>
          <a:bodyPr>
            <a:normAutofit fontScale="92500" lnSpcReduction="20000"/>
          </a:bodyPr>
          <a:lstStyle/>
          <a:p>
            <a:r>
              <a:rPr lang="en-GB" i="0" dirty="0" smtClean="0">
                <a:latin typeface="HelveticaNeueLT Std" panose="020B0604020202020204"/>
              </a:rPr>
              <a:t>Neom IC is a multi-faceted type of city</a:t>
            </a:r>
            <a:endParaRPr lang="en-GB" i="0" dirty="0">
              <a:latin typeface="HelveticaNeueLT Std" panose="020B0604020202020204"/>
            </a:endParaRPr>
          </a:p>
        </p:txBody>
      </p:sp>
      <p:grpSp>
        <p:nvGrpSpPr>
          <p:cNvPr id="2" name="Group 1"/>
          <p:cNvGrpSpPr/>
          <p:nvPr/>
        </p:nvGrpSpPr>
        <p:grpSpPr>
          <a:xfrm>
            <a:off x="227013" y="1381945"/>
            <a:ext cx="5676757" cy="3790950"/>
            <a:chOff x="155575" y="1403493"/>
            <a:chExt cx="5676757" cy="3905644"/>
          </a:xfrm>
        </p:grpSpPr>
        <p:grpSp>
          <p:nvGrpSpPr>
            <p:cNvPr id="133" name="Group 132"/>
            <p:cNvGrpSpPr/>
            <p:nvPr/>
          </p:nvGrpSpPr>
          <p:grpSpPr>
            <a:xfrm>
              <a:off x="155575" y="1403493"/>
              <a:ext cx="1104424" cy="3905644"/>
              <a:chOff x="1477752" y="1412201"/>
              <a:chExt cx="1104424" cy="3905644"/>
            </a:xfrm>
          </p:grpSpPr>
          <p:grpSp>
            <p:nvGrpSpPr>
              <p:cNvPr id="34" name="Group 33"/>
              <p:cNvGrpSpPr/>
              <p:nvPr/>
            </p:nvGrpSpPr>
            <p:grpSpPr>
              <a:xfrm>
                <a:off x="1623402" y="3501585"/>
                <a:ext cx="813124" cy="782725"/>
                <a:chOff x="587081" y="5034443"/>
                <a:chExt cx="1345709" cy="1295400"/>
              </a:xfrm>
            </p:grpSpPr>
            <p:pic>
              <p:nvPicPr>
                <p:cNvPr id="122" name="Picture 121"/>
                <p:cNvPicPr>
                  <a:picLocks noChangeAspect="1"/>
                </p:cNvPicPr>
                <p:nvPr/>
              </p:nvPicPr>
              <p:blipFill rotWithShape="1">
                <a:blip r:embed="rId3" cstate="screen">
                  <a:extLst>
                    <a:ext uri="{28A0092B-C50C-407E-A947-70E740481C1C}">
                      <a14:useLocalDpi xmlns:a14="http://schemas.microsoft.com/office/drawing/2010/main"/>
                    </a:ext>
                  </a:extLst>
                </a:blip>
                <a:srcRect l="72886" t="70495"/>
                <a:stretch/>
              </p:blipFill>
              <p:spPr>
                <a:xfrm>
                  <a:off x="791936" y="5393843"/>
                  <a:ext cx="936000" cy="936000"/>
                </a:xfrm>
                <a:prstGeom prst="ellipse">
                  <a:avLst/>
                </a:prstGeom>
              </p:spPr>
            </p:pic>
            <p:sp>
              <p:nvSpPr>
                <p:cNvPr id="123" name="object 3"/>
                <p:cNvSpPr txBox="1"/>
                <p:nvPr/>
              </p:nvSpPr>
              <p:spPr>
                <a:xfrm>
                  <a:off x="587081" y="5034443"/>
                  <a:ext cx="1345709" cy="399110"/>
                </a:xfrm>
                <a:prstGeom prst="rect">
                  <a:avLst/>
                </a:prstGeom>
              </p:spPr>
              <p:txBody>
                <a:bodyPr vert="horz" wrap="square" lIns="0" tIns="12065" rIns="0" bIns="0" rtlCol="0">
                  <a:spAutoFit/>
                </a:bodyPr>
                <a:lstStyle/>
                <a:p>
                  <a:pPr marL="12700" marR="5080" algn="ctr">
                    <a:lnSpc>
                      <a:spcPct val="124400"/>
                    </a:lnSpc>
                    <a:spcBef>
                      <a:spcPts val="95"/>
                    </a:spcBef>
                    <a:tabLst>
                      <a:tab pos="918844" algn="l"/>
                    </a:tabLst>
                  </a:pPr>
                  <a:r>
                    <a:rPr lang="en-GB" sz="1200" spc="235" dirty="0" smtClean="0">
                      <a:solidFill>
                        <a:srgbClr val="FFFFFF"/>
                      </a:solidFill>
                      <a:latin typeface="HelveticaNeueLT Std Thin"/>
                      <a:cs typeface="HelveticaNeueLT Std Thin"/>
                    </a:rPr>
                    <a:t>Culture</a:t>
                  </a:r>
                  <a:endParaRPr sz="1200" dirty="0">
                    <a:latin typeface="HelveticaNeueLT Std Thin"/>
                    <a:cs typeface="HelveticaNeueLT Std Thin"/>
                  </a:endParaRPr>
                </a:p>
              </p:txBody>
            </p:sp>
          </p:grpSp>
          <p:grpSp>
            <p:nvGrpSpPr>
              <p:cNvPr id="35" name="Group 34"/>
              <p:cNvGrpSpPr/>
              <p:nvPr/>
            </p:nvGrpSpPr>
            <p:grpSpPr>
              <a:xfrm>
                <a:off x="1477752" y="4535120"/>
                <a:ext cx="1104424" cy="782725"/>
                <a:chOff x="2403433" y="5034443"/>
                <a:chExt cx="1827807" cy="1295400"/>
              </a:xfrm>
            </p:grpSpPr>
            <p:pic>
              <p:nvPicPr>
                <p:cNvPr id="120" name="Picture 1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49336" y="5393843"/>
                  <a:ext cx="936000" cy="936000"/>
                </a:xfrm>
                <a:prstGeom prst="ellipse">
                  <a:avLst/>
                </a:prstGeom>
              </p:spPr>
            </p:pic>
            <p:sp>
              <p:nvSpPr>
                <p:cNvPr id="121" name="object 3"/>
                <p:cNvSpPr txBox="1"/>
                <p:nvPr/>
              </p:nvSpPr>
              <p:spPr>
                <a:xfrm>
                  <a:off x="2403433" y="5034443"/>
                  <a:ext cx="1827807" cy="367593"/>
                </a:xfrm>
                <a:prstGeom prst="rect">
                  <a:avLst/>
                </a:prstGeom>
              </p:spPr>
              <p:txBody>
                <a:bodyPr vert="horz" wrap="square" lIns="0" tIns="12065" rIns="0" bIns="0" rtlCol="0">
                  <a:spAutoFit/>
                </a:bodyPr>
                <a:lstStyle/>
                <a:p>
                  <a:pPr marL="12700" marR="5080" algn="ctr">
                    <a:lnSpc>
                      <a:spcPct val="124400"/>
                    </a:lnSpc>
                    <a:spcBef>
                      <a:spcPts val="95"/>
                    </a:spcBef>
                    <a:tabLst>
                      <a:tab pos="918844" algn="l"/>
                    </a:tabLst>
                  </a:pPr>
                  <a:r>
                    <a:rPr lang="en-GB" sz="1100" spc="235" dirty="0" smtClean="0">
                      <a:solidFill>
                        <a:srgbClr val="FFFFFF"/>
                      </a:solidFill>
                      <a:latin typeface="HelveticaNeueLT Std Thin"/>
                      <a:cs typeface="HelveticaNeueLT Std Thin"/>
                    </a:rPr>
                    <a:t>Arts</a:t>
                  </a:r>
                  <a:endParaRPr sz="1100" dirty="0">
                    <a:latin typeface="HelveticaNeueLT Std Thin"/>
                    <a:cs typeface="HelveticaNeueLT Std Thin"/>
                  </a:endParaRPr>
                </a:p>
              </p:txBody>
            </p:sp>
          </p:grpSp>
          <p:grpSp>
            <p:nvGrpSpPr>
              <p:cNvPr id="36" name="Group 35"/>
              <p:cNvGrpSpPr/>
              <p:nvPr/>
            </p:nvGrpSpPr>
            <p:grpSpPr>
              <a:xfrm>
                <a:off x="1617914" y="2456893"/>
                <a:ext cx="824100" cy="793881"/>
                <a:chOff x="2635399" y="3589780"/>
                <a:chExt cx="1363875" cy="1313863"/>
              </a:xfrm>
            </p:grpSpPr>
            <p:pic>
              <p:nvPicPr>
                <p:cNvPr id="118" name="Picture 1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49336" y="3967643"/>
                  <a:ext cx="936000" cy="936000"/>
                </a:xfrm>
                <a:prstGeom prst="ellipse">
                  <a:avLst/>
                </a:prstGeom>
                <a:solidFill>
                  <a:schemeClr val="bg1"/>
                </a:solidFill>
                <a:ln w="79375">
                  <a:noFill/>
                </a:ln>
              </p:spPr>
            </p:pic>
            <p:sp>
              <p:nvSpPr>
                <p:cNvPr id="119" name="object 3"/>
                <p:cNvSpPr txBox="1"/>
                <p:nvPr/>
              </p:nvSpPr>
              <p:spPr>
                <a:xfrm>
                  <a:off x="2635399" y="3589780"/>
                  <a:ext cx="1363875" cy="399110"/>
                </a:xfrm>
                <a:prstGeom prst="rect">
                  <a:avLst/>
                </a:prstGeom>
              </p:spPr>
              <p:txBody>
                <a:bodyPr vert="horz" wrap="square" lIns="0" tIns="12065" rIns="0" bIns="0" rtlCol="0">
                  <a:spAutoFit/>
                </a:bodyPr>
                <a:lstStyle/>
                <a:p>
                  <a:pPr marL="12700" marR="5080" algn="ctr">
                    <a:lnSpc>
                      <a:spcPct val="124400"/>
                    </a:lnSpc>
                    <a:spcBef>
                      <a:spcPts val="95"/>
                    </a:spcBef>
                    <a:tabLst>
                      <a:tab pos="918844" algn="l"/>
                    </a:tabLst>
                  </a:pPr>
                  <a:r>
                    <a:rPr lang="en-GB" sz="1200" spc="235" dirty="0" smtClean="0">
                      <a:solidFill>
                        <a:srgbClr val="FFFFFF"/>
                      </a:solidFill>
                      <a:latin typeface="HelveticaNeueLT Std Thin"/>
                      <a:cs typeface="HelveticaNeueLT Std Thin"/>
                    </a:rPr>
                    <a:t>Marina</a:t>
                  </a:r>
                  <a:endParaRPr sz="1200" dirty="0">
                    <a:latin typeface="HelveticaNeueLT Std Thin"/>
                    <a:cs typeface="HelveticaNeueLT Std Thin"/>
                  </a:endParaRPr>
                </a:p>
              </p:txBody>
            </p:sp>
          </p:grpSp>
          <p:grpSp>
            <p:nvGrpSpPr>
              <p:cNvPr id="37" name="Group 36"/>
              <p:cNvGrpSpPr/>
              <p:nvPr/>
            </p:nvGrpSpPr>
            <p:grpSpPr>
              <a:xfrm>
                <a:off x="1481649" y="1412201"/>
                <a:ext cx="1096630" cy="793881"/>
                <a:chOff x="352482" y="3589780"/>
                <a:chExt cx="1814908" cy="1313863"/>
              </a:xfrm>
            </p:grpSpPr>
            <p:pic>
              <p:nvPicPr>
                <p:cNvPr id="116" name="Picture 11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91936" y="3967643"/>
                  <a:ext cx="936000" cy="936000"/>
                </a:xfrm>
                <a:prstGeom prst="ellipse">
                  <a:avLst/>
                </a:prstGeom>
                <a:noFill/>
              </p:spPr>
            </p:pic>
            <p:sp>
              <p:nvSpPr>
                <p:cNvPr id="117" name="object 3"/>
                <p:cNvSpPr txBox="1"/>
                <p:nvPr/>
              </p:nvSpPr>
              <p:spPr>
                <a:xfrm>
                  <a:off x="352482" y="3589780"/>
                  <a:ext cx="1814908" cy="399110"/>
                </a:xfrm>
                <a:prstGeom prst="rect">
                  <a:avLst/>
                </a:prstGeom>
              </p:spPr>
              <p:txBody>
                <a:bodyPr vert="horz" wrap="square" lIns="0" tIns="12065" rIns="0" bIns="0" rtlCol="0">
                  <a:spAutoFit/>
                </a:bodyPr>
                <a:lstStyle/>
                <a:p>
                  <a:pPr marL="12700" marR="5080" algn="ctr">
                    <a:lnSpc>
                      <a:spcPct val="124400"/>
                    </a:lnSpc>
                    <a:spcBef>
                      <a:spcPts val="95"/>
                    </a:spcBef>
                    <a:tabLst>
                      <a:tab pos="918844" algn="l"/>
                    </a:tabLst>
                  </a:pPr>
                  <a:r>
                    <a:rPr lang="en-GB" sz="1200" spc="235" dirty="0" smtClean="0">
                      <a:solidFill>
                        <a:srgbClr val="FFFFFF"/>
                      </a:solidFill>
                      <a:latin typeface="HelveticaNeueLT Std Thin"/>
                      <a:cs typeface="HelveticaNeueLT Std Thin"/>
                    </a:rPr>
                    <a:t>Tourism</a:t>
                  </a:r>
                  <a:endParaRPr sz="1200" dirty="0">
                    <a:latin typeface="HelveticaNeueLT Std Thin"/>
                    <a:cs typeface="HelveticaNeueLT Std Thin"/>
                  </a:endParaRPr>
                </a:p>
              </p:txBody>
            </p:sp>
          </p:grpSp>
        </p:grpSp>
        <p:grpSp>
          <p:nvGrpSpPr>
            <p:cNvPr id="132" name="Group 131"/>
            <p:cNvGrpSpPr/>
            <p:nvPr/>
          </p:nvGrpSpPr>
          <p:grpSpPr>
            <a:xfrm>
              <a:off x="1314936" y="1403493"/>
              <a:ext cx="1264096" cy="3905644"/>
              <a:chOff x="3750304" y="1412201"/>
              <a:chExt cx="1264096" cy="3905644"/>
            </a:xfrm>
          </p:grpSpPr>
          <p:grpSp>
            <p:nvGrpSpPr>
              <p:cNvPr id="38" name="Group 37"/>
              <p:cNvGrpSpPr/>
              <p:nvPr/>
            </p:nvGrpSpPr>
            <p:grpSpPr>
              <a:xfrm>
                <a:off x="3830140" y="3516292"/>
                <a:ext cx="1104424" cy="762213"/>
                <a:chOff x="8344085" y="2258429"/>
                <a:chExt cx="1827807" cy="1261452"/>
              </a:xfrm>
            </p:grpSpPr>
            <p:pic>
              <p:nvPicPr>
                <p:cNvPr id="114" name="Picture 11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789988" y="2583881"/>
                  <a:ext cx="936000" cy="936000"/>
                </a:xfrm>
                <a:prstGeom prst="ellipse">
                  <a:avLst/>
                </a:prstGeom>
              </p:spPr>
            </p:pic>
            <p:sp>
              <p:nvSpPr>
                <p:cNvPr id="115" name="object 3"/>
                <p:cNvSpPr txBox="1"/>
                <p:nvPr/>
              </p:nvSpPr>
              <p:spPr>
                <a:xfrm>
                  <a:off x="8344085" y="2258429"/>
                  <a:ext cx="1827807" cy="399110"/>
                </a:xfrm>
                <a:prstGeom prst="rect">
                  <a:avLst/>
                </a:prstGeom>
              </p:spPr>
              <p:txBody>
                <a:bodyPr vert="horz" wrap="square" lIns="0" tIns="12065" rIns="0" bIns="0" rtlCol="0">
                  <a:spAutoFit/>
                </a:bodyPr>
                <a:lstStyle/>
                <a:p>
                  <a:pPr marL="12700" marR="5080" algn="ctr">
                    <a:lnSpc>
                      <a:spcPct val="124400"/>
                    </a:lnSpc>
                    <a:spcBef>
                      <a:spcPts val="95"/>
                    </a:spcBef>
                    <a:tabLst>
                      <a:tab pos="918844" algn="l"/>
                    </a:tabLst>
                  </a:pPr>
                  <a:r>
                    <a:rPr lang="en-GB" sz="1200" spc="235" dirty="0" smtClean="0">
                      <a:solidFill>
                        <a:srgbClr val="FFFFFF"/>
                      </a:solidFill>
                      <a:latin typeface="HelveticaNeueLT Std Thin"/>
                      <a:cs typeface="HelveticaNeueLT Std Thin"/>
                    </a:rPr>
                    <a:t>Labs</a:t>
                  </a:r>
                  <a:endParaRPr sz="1200" dirty="0">
                    <a:latin typeface="HelveticaNeueLT Std Thin"/>
                    <a:cs typeface="HelveticaNeueLT Std Thin"/>
                  </a:endParaRPr>
                </a:p>
              </p:txBody>
            </p:sp>
          </p:grpSp>
          <p:grpSp>
            <p:nvGrpSpPr>
              <p:cNvPr id="41" name="Group 40"/>
              <p:cNvGrpSpPr/>
              <p:nvPr/>
            </p:nvGrpSpPr>
            <p:grpSpPr>
              <a:xfrm>
                <a:off x="3863863" y="2454724"/>
                <a:ext cx="1036978" cy="790617"/>
                <a:chOff x="6365315" y="5679542"/>
                <a:chExt cx="1716185" cy="1308461"/>
              </a:xfrm>
            </p:grpSpPr>
            <p:pic>
              <p:nvPicPr>
                <p:cNvPr id="106" name="Picture 10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755407" y="6052003"/>
                  <a:ext cx="936000" cy="936000"/>
                </a:xfrm>
                <a:prstGeom prst="ellipse">
                  <a:avLst/>
                </a:prstGeom>
              </p:spPr>
            </p:pic>
            <p:sp>
              <p:nvSpPr>
                <p:cNvPr id="107" name="object 3"/>
                <p:cNvSpPr txBox="1"/>
                <p:nvPr/>
              </p:nvSpPr>
              <p:spPr>
                <a:xfrm>
                  <a:off x="6365315" y="5679542"/>
                  <a:ext cx="1716185" cy="399110"/>
                </a:xfrm>
                <a:prstGeom prst="rect">
                  <a:avLst/>
                </a:prstGeom>
              </p:spPr>
              <p:txBody>
                <a:bodyPr vert="horz" wrap="square" lIns="0" tIns="12065" rIns="0" bIns="0" rtlCol="0">
                  <a:spAutoFit/>
                </a:bodyPr>
                <a:lstStyle/>
                <a:p>
                  <a:pPr marL="12700" marR="5080" algn="ctr">
                    <a:lnSpc>
                      <a:spcPct val="124400"/>
                    </a:lnSpc>
                    <a:spcBef>
                      <a:spcPts val="95"/>
                    </a:spcBef>
                    <a:tabLst>
                      <a:tab pos="918844" algn="l"/>
                    </a:tabLst>
                  </a:pPr>
                  <a:r>
                    <a:rPr lang="en-GB" sz="1200" spc="235" dirty="0" smtClean="0">
                      <a:solidFill>
                        <a:srgbClr val="FFFFFF"/>
                      </a:solidFill>
                      <a:latin typeface="HelveticaNeueLT Std Thin"/>
                      <a:cs typeface="HelveticaNeueLT Std Thin"/>
                    </a:rPr>
                    <a:t>Education</a:t>
                  </a:r>
                  <a:endParaRPr sz="1200" dirty="0">
                    <a:latin typeface="HelveticaNeueLT Std Thin"/>
                    <a:cs typeface="HelveticaNeueLT Std Thin"/>
                  </a:endParaRPr>
                </a:p>
              </p:txBody>
            </p:sp>
          </p:grpSp>
          <p:grpSp>
            <p:nvGrpSpPr>
              <p:cNvPr id="43" name="Group 42"/>
              <p:cNvGrpSpPr/>
              <p:nvPr/>
            </p:nvGrpSpPr>
            <p:grpSpPr>
              <a:xfrm>
                <a:off x="3830140" y="1412201"/>
                <a:ext cx="1104424" cy="771572"/>
                <a:chOff x="6316527" y="2268184"/>
                <a:chExt cx="1827807" cy="1276941"/>
              </a:xfrm>
            </p:grpSpPr>
            <p:pic>
              <p:nvPicPr>
                <p:cNvPr id="102" name="Picture 101"/>
                <p:cNvPicPr>
                  <a:picLocks/>
                </p:cNvPicPr>
                <p:nvPr/>
              </p:nvPicPr>
              <p:blipFill rotWithShape="1">
                <a:blip r:embed="rId9" cstate="screen">
                  <a:extLst>
                    <a:ext uri="{28A0092B-C50C-407E-A947-70E740481C1C}">
                      <a14:useLocalDpi xmlns:a14="http://schemas.microsoft.com/office/drawing/2010/main"/>
                    </a:ext>
                  </a:extLst>
                </a:blip>
                <a:srcRect/>
                <a:stretch/>
              </p:blipFill>
              <p:spPr>
                <a:xfrm>
                  <a:off x="6755407" y="2609125"/>
                  <a:ext cx="936000" cy="936000"/>
                </a:xfrm>
                <a:prstGeom prst="ellipse">
                  <a:avLst/>
                </a:prstGeom>
              </p:spPr>
            </p:pic>
            <p:sp>
              <p:nvSpPr>
                <p:cNvPr id="103" name="object 3"/>
                <p:cNvSpPr txBox="1"/>
                <p:nvPr/>
              </p:nvSpPr>
              <p:spPr>
                <a:xfrm>
                  <a:off x="6316527" y="2268184"/>
                  <a:ext cx="1827807" cy="399110"/>
                </a:xfrm>
                <a:prstGeom prst="rect">
                  <a:avLst/>
                </a:prstGeom>
              </p:spPr>
              <p:txBody>
                <a:bodyPr vert="horz" wrap="square" lIns="0" tIns="12065" rIns="0" bIns="0" rtlCol="0">
                  <a:spAutoFit/>
                </a:bodyPr>
                <a:lstStyle/>
                <a:p>
                  <a:pPr marL="12700" marR="5080" algn="ctr">
                    <a:lnSpc>
                      <a:spcPct val="124400"/>
                    </a:lnSpc>
                    <a:spcBef>
                      <a:spcPts val="95"/>
                    </a:spcBef>
                    <a:tabLst>
                      <a:tab pos="918844" algn="l"/>
                    </a:tabLst>
                  </a:pPr>
                  <a:r>
                    <a:rPr lang="en-GB" sz="1200" spc="235" dirty="0" smtClean="0">
                      <a:solidFill>
                        <a:srgbClr val="FFFFFF"/>
                      </a:solidFill>
                      <a:latin typeface="HelveticaNeueLT Std Thin"/>
                      <a:cs typeface="HelveticaNeueLT Std Thin"/>
                    </a:rPr>
                    <a:t>Agriculture</a:t>
                  </a:r>
                  <a:endParaRPr sz="1200" dirty="0">
                    <a:latin typeface="HelveticaNeueLT Std Thin"/>
                    <a:cs typeface="HelveticaNeueLT Std Thin"/>
                  </a:endParaRPr>
                </a:p>
              </p:txBody>
            </p:sp>
          </p:grpSp>
          <p:grpSp>
            <p:nvGrpSpPr>
              <p:cNvPr id="49" name="Group 48"/>
              <p:cNvGrpSpPr/>
              <p:nvPr/>
            </p:nvGrpSpPr>
            <p:grpSpPr>
              <a:xfrm>
                <a:off x="3750304" y="4549456"/>
                <a:ext cx="1264096" cy="768389"/>
                <a:chOff x="14925214" y="4511848"/>
                <a:chExt cx="2092062" cy="1271674"/>
              </a:xfrm>
            </p:grpSpPr>
            <p:pic>
              <p:nvPicPr>
                <p:cNvPr id="90" name="Picture 89"/>
                <p:cNvPicPr>
                  <a:picLocks/>
                </p:cNvPicPr>
                <p:nvPr/>
              </p:nvPicPr>
              <p:blipFill rotWithShape="1">
                <a:blip r:embed="rId10" cstate="screen">
                  <a:extLst>
                    <a:ext uri="{28A0092B-C50C-407E-A947-70E740481C1C}">
                      <a14:useLocalDpi xmlns:a14="http://schemas.microsoft.com/office/drawing/2010/main"/>
                    </a:ext>
                  </a:extLst>
                </a:blip>
                <a:srcRect/>
                <a:stretch/>
              </p:blipFill>
              <p:spPr>
                <a:xfrm>
                  <a:off x="15449917" y="4847522"/>
                  <a:ext cx="936000" cy="936000"/>
                </a:xfrm>
                <a:prstGeom prst="ellipse">
                  <a:avLst/>
                </a:prstGeom>
              </p:spPr>
            </p:pic>
            <p:sp>
              <p:nvSpPr>
                <p:cNvPr id="91" name="object 3"/>
                <p:cNvSpPr txBox="1"/>
                <p:nvPr/>
              </p:nvSpPr>
              <p:spPr>
                <a:xfrm>
                  <a:off x="14925214" y="4511848"/>
                  <a:ext cx="2092062" cy="399110"/>
                </a:xfrm>
                <a:prstGeom prst="rect">
                  <a:avLst/>
                </a:prstGeom>
              </p:spPr>
              <p:txBody>
                <a:bodyPr vert="horz" wrap="square" lIns="0" tIns="12065" rIns="0" bIns="0" rtlCol="0">
                  <a:spAutoFit/>
                </a:bodyPr>
                <a:lstStyle/>
                <a:p>
                  <a:pPr marL="12700" marR="5080" algn="ctr">
                    <a:lnSpc>
                      <a:spcPct val="124400"/>
                    </a:lnSpc>
                    <a:spcBef>
                      <a:spcPts val="95"/>
                    </a:spcBef>
                    <a:tabLst>
                      <a:tab pos="918844" algn="l"/>
                    </a:tabLst>
                  </a:pPr>
                  <a:r>
                    <a:rPr lang="en-GB" sz="1200" spc="235" dirty="0" smtClean="0">
                      <a:solidFill>
                        <a:srgbClr val="FFFFFF"/>
                      </a:solidFill>
                      <a:latin typeface="HelveticaNeueLT Std Thin"/>
                      <a:cs typeface="HelveticaNeueLT Std Thin"/>
                    </a:rPr>
                    <a:t>Renewables</a:t>
                  </a:r>
                  <a:endParaRPr sz="1200" dirty="0">
                    <a:latin typeface="HelveticaNeueLT Std Thin"/>
                    <a:cs typeface="HelveticaNeueLT Std Thin"/>
                  </a:endParaRPr>
                </a:p>
              </p:txBody>
            </p:sp>
          </p:grpSp>
        </p:grpSp>
        <p:grpSp>
          <p:nvGrpSpPr>
            <p:cNvPr id="130" name="Group 129"/>
            <p:cNvGrpSpPr/>
            <p:nvPr/>
          </p:nvGrpSpPr>
          <p:grpSpPr>
            <a:xfrm>
              <a:off x="4039882" y="1403493"/>
              <a:ext cx="1792450" cy="3905644"/>
              <a:chOff x="7503950" y="1412201"/>
              <a:chExt cx="1792450" cy="3905644"/>
            </a:xfrm>
          </p:grpSpPr>
          <p:grpSp>
            <p:nvGrpSpPr>
              <p:cNvPr id="39" name="Group 38"/>
              <p:cNvGrpSpPr/>
              <p:nvPr/>
            </p:nvGrpSpPr>
            <p:grpSpPr>
              <a:xfrm>
                <a:off x="7689301" y="2456593"/>
                <a:ext cx="1421749" cy="786248"/>
                <a:chOff x="8081500" y="5661529"/>
                <a:chExt cx="2352976" cy="1301230"/>
              </a:xfrm>
            </p:grpSpPr>
            <p:grpSp>
              <p:nvGrpSpPr>
                <p:cNvPr id="110" name="Group 109"/>
                <p:cNvGrpSpPr>
                  <a:grpSpLocks noChangeAspect="1"/>
                </p:cNvGrpSpPr>
                <p:nvPr/>
              </p:nvGrpSpPr>
              <p:grpSpPr>
                <a:xfrm>
                  <a:off x="8789988" y="6026759"/>
                  <a:ext cx="936000" cy="936000"/>
                  <a:chOff x="8070851" y="11674475"/>
                  <a:chExt cx="1080000" cy="1080000"/>
                </a:xfrm>
              </p:grpSpPr>
              <p:sp>
                <p:nvSpPr>
                  <p:cNvPr id="112" name="Oval 111"/>
                  <p:cNvSpPr/>
                  <p:nvPr/>
                </p:nvSpPr>
                <p:spPr>
                  <a:xfrm>
                    <a:off x="8070851" y="11674475"/>
                    <a:ext cx="1080000" cy="10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3" name="Picture 112"/>
                  <p:cNvPicPr>
                    <a:picLocks/>
                  </p:cNvPicPr>
                  <p:nvPr/>
                </p:nvPicPr>
                <p:blipFill rotWithShape="1">
                  <a:blip r:embed="rId11" cstate="screen">
                    <a:extLst>
                      <a:ext uri="{28A0092B-C50C-407E-A947-70E740481C1C}">
                        <a14:useLocalDpi xmlns:a14="http://schemas.microsoft.com/office/drawing/2010/main"/>
                      </a:ext>
                    </a:extLst>
                  </a:blip>
                  <a:srcRect/>
                  <a:stretch/>
                </p:blipFill>
                <p:spPr>
                  <a:xfrm>
                    <a:off x="8070851" y="11674475"/>
                    <a:ext cx="1080000" cy="1080000"/>
                  </a:xfrm>
                  <a:prstGeom prst="ellipse">
                    <a:avLst/>
                  </a:prstGeom>
                </p:spPr>
              </p:pic>
            </p:grpSp>
            <p:sp>
              <p:nvSpPr>
                <p:cNvPr id="111" name="object 3"/>
                <p:cNvSpPr txBox="1"/>
                <p:nvPr/>
              </p:nvSpPr>
              <p:spPr>
                <a:xfrm>
                  <a:off x="8081500" y="5661529"/>
                  <a:ext cx="2352976" cy="399110"/>
                </a:xfrm>
                <a:prstGeom prst="rect">
                  <a:avLst/>
                </a:prstGeom>
              </p:spPr>
              <p:txBody>
                <a:bodyPr vert="horz" wrap="square" lIns="0" tIns="12065" rIns="0" bIns="0" rtlCol="0">
                  <a:spAutoFit/>
                </a:bodyPr>
                <a:lstStyle/>
                <a:p>
                  <a:pPr marL="12700" marR="5080" algn="ctr">
                    <a:lnSpc>
                      <a:spcPct val="124400"/>
                    </a:lnSpc>
                    <a:spcBef>
                      <a:spcPts val="95"/>
                    </a:spcBef>
                    <a:tabLst>
                      <a:tab pos="918844" algn="l"/>
                    </a:tabLst>
                  </a:pPr>
                  <a:r>
                    <a:rPr lang="en-GB" sz="1200" spc="235" dirty="0" smtClean="0">
                      <a:solidFill>
                        <a:srgbClr val="FFFFFF"/>
                      </a:solidFill>
                      <a:latin typeface="HelveticaNeueLT Std Thin"/>
                      <a:cs typeface="HelveticaNeueLT Std Thin"/>
                    </a:rPr>
                    <a:t>Manufacturing</a:t>
                  </a:r>
                  <a:endParaRPr sz="1200" dirty="0">
                    <a:latin typeface="HelveticaNeueLT Std Thin"/>
                    <a:cs typeface="HelveticaNeueLT Std Thin"/>
                  </a:endParaRPr>
                </a:p>
              </p:txBody>
            </p:sp>
          </p:grpSp>
          <p:grpSp>
            <p:nvGrpSpPr>
              <p:cNvPr id="51" name="Group 50"/>
              <p:cNvGrpSpPr/>
              <p:nvPr/>
            </p:nvGrpSpPr>
            <p:grpSpPr>
              <a:xfrm>
                <a:off x="7503950" y="1412201"/>
                <a:ext cx="1792450" cy="790196"/>
                <a:chOff x="12389609" y="6189590"/>
                <a:chExt cx="2966481" cy="1307764"/>
              </a:xfrm>
            </p:grpSpPr>
            <p:sp>
              <p:nvSpPr>
                <p:cNvPr id="86" name="object 3"/>
                <p:cNvSpPr txBox="1"/>
                <p:nvPr/>
              </p:nvSpPr>
              <p:spPr>
                <a:xfrm>
                  <a:off x="12389609" y="6189590"/>
                  <a:ext cx="2966481" cy="399110"/>
                </a:xfrm>
                <a:prstGeom prst="rect">
                  <a:avLst/>
                </a:prstGeom>
              </p:spPr>
              <p:txBody>
                <a:bodyPr vert="horz" wrap="square" lIns="0" tIns="12065" rIns="0" bIns="0" rtlCol="0">
                  <a:spAutoFit/>
                </a:bodyPr>
                <a:lstStyle/>
                <a:p>
                  <a:pPr marL="12700" marR="5080" algn="ctr">
                    <a:lnSpc>
                      <a:spcPct val="124400"/>
                    </a:lnSpc>
                    <a:spcBef>
                      <a:spcPts val="95"/>
                    </a:spcBef>
                    <a:tabLst>
                      <a:tab pos="918844" algn="l"/>
                    </a:tabLst>
                  </a:pPr>
                  <a:r>
                    <a:rPr lang="en-GB" sz="1200" spc="235" dirty="0" smtClean="0">
                      <a:solidFill>
                        <a:srgbClr val="FFFFFF"/>
                      </a:solidFill>
                      <a:latin typeface="HelveticaNeueLT Std Thin"/>
                      <a:cs typeface="HelveticaNeueLT Std Thin"/>
                    </a:rPr>
                    <a:t>Maritime Industry</a:t>
                  </a:r>
                  <a:endParaRPr sz="1200" dirty="0">
                    <a:latin typeface="HelveticaNeueLT Std Thin"/>
                    <a:cs typeface="HelveticaNeueLT Std Thin"/>
                  </a:endParaRPr>
                </a:p>
              </p:txBody>
            </p:sp>
            <p:pic>
              <p:nvPicPr>
                <p:cNvPr id="87" name="Picture 86"/>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3404850" y="6561354"/>
                  <a:ext cx="936000" cy="936000"/>
                </a:xfrm>
                <a:prstGeom prst="ellipse">
                  <a:avLst/>
                </a:prstGeom>
              </p:spPr>
            </p:pic>
          </p:grpSp>
          <p:grpSp>
            <p:nvGrpSpPr>
              <p:cNvPr id="52" name="Group 51"/>
              <p:cNvGrpSpPr/>
              <p:nvPr/>
            </p:nvGrpSpPr>
            <p:grpSpPr>
              <a:xfrm>
                <a:off x="8117394" y="4536539"/>
                <a:ext cx="565563" cy="781306"/>
                <a:chOff x="15449917" y="6189590"/>
                <a:chExt cx="936000" cy="1293051"/>
              </a:xfrm>
            </p:grpSpPr>
            <p:pic>
              <p:nvPicPr>
                <p:cNvPr id="84" name="Picture 83"/>
                <p:cNvPicPr>
                  <a:picLocks/>
                </p:cNvPicPr>
                <p:nvPr/>
              </p:nvPicPr>
              <p:blipFill rotWithShape="1">
                <a:blip r:embed="rId13" cstate="screen">
                  <a:extLst>
                    <a:ext uri="{28A0092B-C50C-407E-A947-70E740481C1C}">
                      <a14:useLocalDpi xmlns:a14="http://schemas.microsoft.com/office/drawing/2010/main"/>
                    </a:ext>
                  </a:extLst>
                </a:blip>
                <a:srcRect/>
                <a:stretch/>
              </p:blipFill>
              <p:spPr>
                <a:xfrm>
                  <a:off x="15449917" y="6546641"/>
                  <a:ext cx="936000" cy="936000"/>
                </a:xfrm>
                <a:prstGeom prst="ellipse">
                  <a:avLst/>
                </a:prstGeom>
              </p:spPr>
            </p:pic>
            <p:sp>
              <p:nvSpPr>
                <p:cNvPr id="85" name="object 3"/>
                <p:cNvSpPr txBox="1"/>
                <p:nvPr/>
              </p:nvSpPr>
              <p:spPr>
                <a:xfrm>
                  <a:off x="15684616" y="6189590"/>
                  <a:ext cx="466602" cy="362498"/>
                </a:xfrm>
                <a:prstGeom prst="rect">
                  <a:avLst/>
                </a:prstGeom>
              </p:spPr>
              <p:txBody>
                <a:bodyPr vert="horz" wrap="square" lIns="0" tIns="12065" rIns="0" bIns="0" rtlCol="0">
                  <a:spAutoFit/>
                </a:bodyPr>
                <a:lstStyle/>
                <a:p>
                  <a:pPr marL="12700" marR="5080" algn="ctr">
                    <a:lnSpc>
                      <a:spcPct val="124400"/>
                    </a:lnSpc>
                    <a:spcBef>
                      <a:spcPts val="95"/>
                    </a:spcBef>
                    <a:tabLst>
                      <a:tab pos="918844" algn="l"/>
                    </a:tabLst>
                  </a:pPr>
                  <a:r>
                    <a:rPr lang="en-GB" sz="1200" spc="235" dirty="0" smtClean="0">
                      <a:solidFill>
                        <a:srgbClr val="FFFFFF"/>
                      </a:solidFill>
                      <a:latin typeface="HelveticaNeueLT Std Thin"/>
                      <a:cs typeface="HelveticaNeueLT Std Thin"/>
                    </a:rPr>
                    <a:t>AI</a:t>
                  </a:r>
                  <a:endParaRPr sz="1950" dirty="0">
                    <a:latin typeface="HelveticaNeueLT Std Thin"/>
                    <a:cs typeface="HelveticaNeueLT Std Thin"/>
                  </a:endParaRPr>
                </a:p>
              </p:txBody>
            </p:sp>
          </p:grpSp>
          <p:grpSp>
            <p:nvGrpSpPr>
              <p:cNvPr id="54" name="Group 53"/>
              <p:cNvGrpSpPr/>
              <p:nvPr/>
            </p:nvGrpSpPr>
            <p:grpSpPr>
              <a:xfrm>
                <a:off x="7991836" y="3497037"/>
                <a:ext cx="816679" cy="785307"/>
                <a:chOff x="15242121" y="7882087"/>
                <a:chExt cx="1351593" cy="1299672"/>
              </a:xfrm>
            </p:grpSpPr>
            <p:pic>
              <p:nvPicPr>
                <p:cNvPr id="80" name="Picture 79"/>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5449917" y="8245759"/>
                  <a:ext cx="936000" cy="936000"/>
                </a:xfrm>
                <a:prstGeom prst="ellipse">
                  <a:avLst/>
                </a:prstGeom>
              </p:spPr>
            </p:pic>
            <p:sp>
              <p:nvSpPr>
                <p:cNvPr id="81" name="object 3"/>
                <p:cNvSpPr txBox="1"/>
                <p:nvPr/>
              </p:nvSpPr>
              <p:spPr>
                <a:xfrm>
                  <a:off x="15242121" y="7882087"/>
                  <a:ext cx="1351593" cy="778057"/>
                </a:xfrm>
                <a:prstGeom prst="rect">
                  <a:avLst/>
                </a:prstGeom>
              </p:spPr>
              <p:txBody>
                <a:bodyPr vert="horz" wrap="square" lIns="0" tIns="12065" rIns="0" bIns="0" rtlCol="0">
                  <a:spAutoFit/>
                </a:bodyPr>
                <a:lstStyle/>
                <a:p>
                  <a:pPr marL="12700" marR="5080" algn="ctr">
                    <a:lnSpc>
                      <a:spcPct val="124400"/>
                    </a:lnSpc>
                    <a:spcBef>
                      <a:spcPts val="95"/>
                    </a:spcBef>
                    <a:tabLst>
                      <a:tab pos="918844" algn="l"/>
                    </a:tabLst>
                  </a:pPr>
                  <a:r>
                    <a:rPr lang="en-GB" sz="1200" spc="235" dirty="0" smtClean="0">
                      <a:solidFill>
                        <a:srgbClr val="FFFFFF"/>
                      </a:solidFill>
                      <a:latin typeface="HelveticaNeueLT Std Thin"/>
                      <a:cs typeface="HelveticaNeueLT Std Thin"/>
                    </a:rPr>
                    <a:t>Robotics</a:t>
                  </a:r>
                  <a:endParaRPr sz="1200" dirty="0">
                    <a:latin typeface="HelveticaNeueLT Std Thin"/>
                    <a:cs typeface="HelveticaNeueLT Std Thin"/>
                  </a:endParaRPr>
                </a:p>
              </p:txBody>
            </p:sp>
          </p:grpSp>
        </p:grpSp>
        <p:grpSp>
          <p:nvGrpSpPr>
            <p:cNvPr id="131" name="Group 130"/>
            <p:cNvGrpSpPr/>
            <p:nvPr/>
          </p:nvGrpSpPr>
          <p:grpSpPr>
            <a:xfrm>
              <a:off x="2763474" y="1403493"/>
              <a:ext cx="1218951" cy="3905644"/>
              <a:chOff x="5595196" y="1412201"/>
              <a:chExt cx="1218951" cy="3905644"/>
            </a:xfrm>
          </p:grpSpPr>
          <p:grpSp>
            <p:nvGrpSpPr>
              <p:cNvPr id="33" name="Group 32"/>
              <p:cNvGrpSpPr/>
              <p:nvPr/>
            </p:nvGrpSpPr>
            <p:grpSpPr>
              <a:xfrm>
                <a:off x="5652459" y="2433868"/>
                <a:ext cx="1104424" cy="804388"/>
                <a:chOff x="4463982" y="4998592"/>
                <a:chExt cx="1827807" cy="1331251"/>
              </a:xfrm>
            </p:grpSpPr>
            <p:sp>
              <p:nvSpPr>
                <p:cNvPr id="124" name="object 3"/>
                <p:cNvSpPr txBox="1"/>
                <p:nvPr/>
              </p:nvSpPr>
              <p:spPr>
                <a:xfrm>
                  <a:off x="4463982" y="4998592"/>
                  <a:ext cx="1827807" cy="399110"/>
                </a:xfrm>
                <a:prstGeom prst="rect">
                  <a:avLst/>
                </a:prstGeom>
              </p:spPr>
              <p:txBody>
                <a:bodyPr vert="horz" wrap="square" lIns="0" tIns="12065" rIns="0" bIns="0" rtlCol="0">
                  <a:spAutoFit/>
                </a:bodyPr>
                <a:lstStyle/>
                <a:p>
                  <a:pPr marL="12700" marR="5080" algn="ctr">
                    <a:lnSpc>
                      <a:spcPct val="124400"/>
                    </a:lnSpc>
                    <a:spcBef>
                      <a:spcPts val="95"/>
                    </a:spcBef>
                    <a:tabLst>
                      <a:tab pos="918844" algn="l"/>
                    </a:tabLst>
                  </a:pPr>
                  <a:r>
                    <a:rPr lang="en-GB" sz="1200" spc="235" dirty="0" smtClean="0">
                      <a:solidFill>
                        <a:srgbClr val="FFFFFF"/>
                      </a:solidFill>
                      <a:latin typeface="HelveticaNeueLT Std Thin"/>
                      <a:cs typeface="HelveticaNeueLT Std Thin"/>
                    </a:rPr>
                    <a:t>Retail</a:t>
                  </a:r>
                  <a:endParaRPr sz="1200" dirty="0">
                    <a:latin typeface="HelveticaNeueLT Std Thin"/>
                    <a:cs typeface="HelveticaNeueLT Std Thin"/>
                  </a:endParaRPr>
                </a:p>
              </p:txBody>
            </p:sp>
            <p:pic>
              <p:nvPicPr>
                <p:cNvPr id="125" name="Picture 124"/>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909885" y="5393843"/>
                  <a:ext cx="936000" cy="936000"/>
                </a:xfrm>
                <a:prstGeom prst="ellipse">
                  <a:avLst/>
                </a:prstGeom>
                <a:solidFill>
                  <a:schemeClr val="bg1"/>
                </a:solidFill>
              </p:spPr>
            </p:pic>
          </p:grpSp>
          <p:grpSp>
            <p:nvGrpSpPr>
              <p:cNvPr id="40" name="Group 39"/>
              <p:cNvGrpSpPr/>
              <p:nvPr/>
            </p:nvGrpSpPr>
            <p:grpSpPr>
              <a:xfrm>
                <a:off x="5652459" y="1412201"/>
                <a:ext cx="1104424" cy="763537"/>
                <a:chOff x="8419441" y="7420554"/>
                <a:chExt cx="1827807" cy="1263644"/>
              </a:xfrm>
            </p:grpSpPr>
            <p:pic>
              <p:nvPicPr>
                <p:cNvPr id="108" name="Picture 107"/>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781217" y="7748198"/>
                  <a:ext cx="936000" cy="936000"/>
                </a:xfrm>
                <a:prstGeom prst="ellipse">
                  <a:avLst/>
                </a:prstGeom>
                <a:solidFill>
                  <a:schemeClr val="bg1"/>
                </a:solidFill>
              </p:spPr>
            </p:pic>
            <p:sp>
              <p:nvSpPr>
                <p:cNvPr id="109" name="object 3"/>
                <p:cNvSpPr txBox="1"/>
                <p:nvPr/>
              </p:nvSpPr>
              <p:spPr>
                <a:xfrm>
                  <a:off x="8419441" y="7420554"/>
                  <a:ext cx="1827807" cy="367593"/>
                </a:xfrm>
                <a:prstGeom prst="rect">
                  <a:avLst/>
                </a:prstGeom>
              </p:spPr>
              <p:txBody>
                <a:bodyPr vert="horz" wrap="square" lIns="0" tIns="12065" rIns="0" bIns="0" rtlCol="0">
                  <a:spAutoFit/>
                </a:bodyPr>
                <a:lstStyle/>
                <a:p>
                  <a:pPr marL="12700" marR="5080" algn="ctr">
                    <a:lnSpc>
                      <a:spcPct val="124400"/>
                    </a:lnSpc>
                    <a:spcBef>
                      <a:spcPts val="95"/>
                    </a:spcBef>
                    <a:tabLst>
                      <a:tab pos="918844" algn="l"/>
                    </a:tabLst>
                  </a:pPr>
                  <a:r>
                    <a:rPr lang="en-GB" sz="1100" spc="235" dirty="0" smtClean="0">
                      <a:solidFill>
                        <a:srgbClr val="FFFFFF"/>
                      </a:solidFill>
                      <a:latin typeface="HelveticaNeueLT Std Thin"/>
                      <a:cs typeface="HelveticaNeueLT Std Thin"/>
                    </a:rPr>
                    <a:t>Commerce</a:t>
                  </a:r>
                  <a:endParaRPr sz="1100" dirty="0">
                    <a:latin typeface="HelveticaNeueLT Std Thin"/>
                    <a:cs typeface="HelveticaNeueLT Std Thin"/>
                  </a:endParaRPr>
                </a:p>
              </p:txBody>
            </p:sp>
          </p:grpSp>
          <p:grpSp>
            <p:nvGrpSpPr>
              <p:cNvPr id="44" name="Group 43"/>
              <p:cNvGrpSpPr/>
              <p:nvPr/>
            </p:nvGrpSpPr>
            <p:grpSpPr>
              <a:xfrm>
                <a:off x="5595196" y="3496386"/>
                <a:ext cx="1218951" cy="775299"/>
                <a:chOff x="6221756" y="3983455"/>
                <a:chExt cx="2017348" cy="1283109"/>
              </a:xfrm>
            </p:grpSpPr>
            <p:pic>
              <p:nvPicPr>
                <p:cNvPr id="100" name="Picture 99"/>
                <p:cNvPicPr preferRelativeResize="0">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6762430" y="4330564"/>
                  <a:ext cx="936000" cy="936000"/>
                </a:xfrm>
                <a:prstGeom prst="ellipse">
                  <a:avLst/>
                </a:prstGeom>
              </p:spPr>
            </p:pic>
            <p:sp>
              <p:nvSpPr>
                <p:cNvPr id="101" name="object 3"/>
                <p:cNvSpPr txBox="1"/>
                <p:nvPr/>
              </p:nvSpPr>
              <p:spPr>
                <a:xfrm>
                  <a:off x="6221756" y="3983455"/>
                  <a:ext cx="2017348" cy="399110"/>
                </a:xfrm>
                <a:prstGeom prst="rect">
                  <a:avLst/>
                </a:prstGeom>
              </p:spPr>
              <p:txBody>
                <a:bodyPr vert="horz" wrap="square" lIns="0" tIns="12065" rIns="0" bIns="0" rtlCol="0">
                  <a:spAutoFit/>
                </a:bodyPr>
                <a:lstStyle/>
                <a:p>
                  <a:pPr marL="12700" marR="5080" algn="ctr">
                    <a:lnSpc>
                      <a:spcPct val="124400"/>
                    </a:lnSpc>
                    <a:spcBef>
                      <a:spcPts val="95"/>
                    </a:spcBef>
                    <a:tabLst>
                      <a:tab pos="918844" algn="l"/>
                    </a:tabLst>
                  </a:pPr>
                  <a:r>
                    <a:rPr lang="en-GB" sz="1200" dirty="0" smtClean="0">
                      <a:solidFill>
                        <a:schemeClr val="bg1"/>
                      </a:solidFill>
                      <a:latin typeface="HelveticaNeueLT Std Thin"/>
                      <a:cs typeface="HelveticaNeueLT Std Thin"/>
                    </a:rPr>
                    <a:t>Healthcare</a:t>
                  </a:r>
                  <a:endParaRPr sz="1200" dirty="0">
                    <a:solidFill>
                      <a:schemeClr val="bg1"/>
                    </a:solidFill>
                    <a:latin typeface="HelveticaNeueLT Std Thin"/>
                    <a:cs typeface="HelveticaNeueLT Std Thin"/>
                  </a:endParaRPr>
                </a:p>
              </p:txBody>
            </p:sp>
          </p:grpSp>
          <p:grpSp>
            <p:nvGrpSpPr>
              <p:cNvPr id="58" name="Group 57"/>
              <p:cNvGrpSpPr/>
              <p:nvPr/>
            </p:nvGrpSpPr>
            <p:grpSpPr>
              <a:xfrm>
                <a:off x="5652459" y="4529815"/>
                <a:ext cx="1104424" cy="788030"/>
                <a:chOff x="17120247" y="6560296"/>
                <a:chExt cx="1827807" cy="1304179"/>
              </a:xfrm>
            </p:grpSpPr>
            <p:sp>
              <p:nvSpPr>
                <p:cNvPr id="68" name="object 3"/>
                <p:cNvSpPr txBox="1"/>
                <p:nvPr/>
              </p:nvSpPr>
              <p:spPr>
                <a:xfrm>
                  <a:off x="17120247" y="6560296"/>
                  <a:ext cx="1827807" cy="399110"/>
                </a:xfrm>
                <a:prstGeom prst="rect">
                  <a:avLst/>
                </a:prstGeom>
              </p:spPr>
              <p:txBody>
                <a:bodyPr vert="horz" wrap="square" lIns="0" tIns="12065" rIns="0" bIns="0" rtlCol="0">
                  <a:spAutoFit/>
                </a:bodyPr>
                <a:lstStyle/>
                <a:p>
                  <a:pPr marL="12700" marR="5080" algn="ctr">
                    <a:lnSpc>
                      <a:spcPct val="124400"/>
                    </a:lnSpc>
                    <a:spcBef>
                      <a:spcPts val="95"/>
                    </a:spcBef>
                    <a:tabLst>
                      <a:tab pos="918844" algn="l"/>
                    </a:tabLst>
                  </a:pPr>
                  <a:r>
                    <a:rPr lang="en-GB" sz="1200" spc="235" dirty="0" smtClean="0">
                      <a:solidFill>
                        <a:srgbClr val="FFFFFF"/>
                      </a:solidFill>
                      <a:latin typeface="HelveticaNeueLT Std Thin"/>
                      <a:cs typeface="HelveticaNeueLT Std Thin"/>
                    </a:rPr>
                    <a:t>Fishing</a:t>
                  </a:r>
                  <a:endParaRPr sz="1200" dirty="0">
                    <a:latin typeface="HelveticaNeueLT Std Thin"/>
                    <a:cs typeface="HelveticaNeueLT Std Thin"/>
                  </a:endParaRPr>
                </a:p>
              </p:txBody>
            </p:sp>
            <p:grpSp>
              <p:nvGrpSpPr>
                <p:cNvPr id="69" name="Group 68"/>
                <p:cNvGrpSpPr/>
                <p:nvPr/>
              </p:nvGrpSpPr>
              <p:grpSpPr>
                <a:xfrm>
                  <a:off x="17566150" y="6928475"/>
                  <a:ext cx="936000" cy="936000"/>
                  <a:chOff x="11202016" y="12220575"/>
                  <a:chExt cx="1080000" cy="1080000"/>
                </a:xfrm>
              </p:grpSpPr>
              <p:sp>
                <p:nvSpPr>
                  <p:cNvPr id="70" name="Oval 69"/>
                  <p:cNvSpPr/>
                  <p:nvPr/>
                </p:nvSpPr>
                <p:spPr>
                  <a:xfrm>
                    <a:off x="11202016" y="12220575"/>
                    <a:ext cx="1080000" cy="10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 name="Picture 70"/>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11202016" y="12220575"/>
                    <a:ext cx="1080000" cy="1080000"/>
                  </a:xfrm>
                  <a:prstGeom prst="ellipse">
                    <a:avLst/>
                  </a:prstGeom>
                </p:spPr>
              </p:pic>
            </p:grpSp>
          </p:grpSp>
        </p:grpSp>
      </p:grpSp>
      <p:pic>
        <p:nvPicPr>
          <p:cNvPr id="134" name="Picture 133"/>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6088866" y="404814"/>
            <a:ext cx="6103134" cy="5903912"/>
          </a:xfrm>
          <a:prstGeom prst="rect">
            <a:avLst/>
          </a:prstGeom>
        </p:spPr>
      </p:pic>
      <p:sp>
        <p:nvSpPr>
          <p:cNvPr id="61" name="TextBox 60"/>
          <p:cNvSpPr txBox="1"/>
          <p:nvPr/>
        </p:nvSpPr>
        <p:spPr>
          <a:xfrm>
            <a:off x="227013" y="-92267"/>
            <a:ext cx="11664950" cy="646331"/>
          </a:xfrm>
          <a:prstGeom prst="rect">
            <a:avLst/>
          </a:prstGeom>
          <a:noFill/>
        </p:spPr>
        <p:txBody>
          <a:bodyPr wrap="square" rtlCol="0">
            <a:spAutoFit/>
          </a:bodyPr>
          <a:lstStyle/>
          <a:p>
            <a:r>
              <a:rPr lang="en-GB" sz="3600" b="1" i="1" dirty="0" smtClean="0">
                <a:solidFill>
                  <a:schemeClr val="bg1"/>
                </a:solidFill>
                <a:latin typeface="+mj-lt"/>
              </a:rPr>
              <a:t>Eco-Tech Urbanisms </a:t>
            </a:r>
            <a:r>
              <a:rPr lang="en-GB" sz="2800" i="1" dirty="0" smtClean="0">
                <a:solidFill>
                  <a:schemeClr val="bg1"/>
                </a:solidFill>
                <a:latin typeface="+mj-lt"/>
              </a:rPr>
              <a:t>(new Vitality?) </a:t>
            </a:r>
            <a:r>
              <a:rPr lang="en-GB" sz="3600" i="1" dirty="0" smtClean="0">
                <a:solidFill>
                  <a:schemeClr val="bg1"/>
                </a:solidFill>
                <a:latin typeface="+mj-lt"/>
              </a:rPr>
              <a:t>		</a:t>
            </a:r>
            <a:r>
              <a:rPr lang="en-GB" i="1" dirty="0" smtClean="0">
                <a:solidFill>
                  <a:schemeClr val="bg1"/>
                </a:solidFill>
                <a:latin typeface="+mj-lt"/>
              </a:rPr>
              <a:t>Fusion </a:t>
            </a:r>
            <a:r>
              <a:rPr lang="en-GB" i="1" dirty="0">
                <a:solidFill>
                  <a:schemeClr val="bg1"/>
                </a:solidFill>
                <a:latin typeface="+mj-lt"/>
              </a:rPr>
              <a:t>of </a:t>
            </a:r>
            <a:r>
              <a:rPr lang="en-GB" i="1" dirty="0" smtClean="0">
                <a:solidFill>
                  <a:schemeClr val="bg1"/>
                </a:solidFill>
                <a:latin typeface="+mj-lt"/>
              </a:rPr>
              <a:t>Architecture </a:t>
            </a:r>
            <a:r>
              <a:rPr lang="en-GB" i="1" dirty="0">
                <a:solidFill>
                  <a:schemeClr val="bg1"/>
                </a:solidFill>
                <a:latin typeface="+mj-lt"/>
              </a:rPr>
              <a:t>and </a:t>
            </a:r>
            <a:r>
              <a:rPr lang="en-GB" i="1" dirty="0" smtClean="0">
                <a:solidFill>
                  <a:schemeClr val="bg1"/>
                </a:solidFill>
                <a:latin typeface="+mj-lt"/>
              </a:rPr>
              <a:t>Landscape</a:t>
            </a:r>
            <a:endParaRPr lang="en-GB" i="1" dirty="0">
              <a:solidFill>
                <a:schemeClr val="bg1"/>
              </a:solidFill>
              <a:latin typeface="+mj-lt"/>
            </a:endParaRPr>
          </a:p>
        </p:txBody>
      </p:sp>
    </p:spTree>
    <p:extLst>
      <p:ext uri="{BB962C8B-B14F-4D97-AF65-F5344CB8AC3E}">
        <p14:creationId xmlns:p14="http://schemas.microsoft.com/office/powerpoint/2010/main" val="28946400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0" y="3175"/>
            <a:ext cx="11264900" cy="447675"/>
          </a:xfrm>
          <a:prstGeom prst="rect">
            <a:avLst/>
          </a:prstGeom>
        </p:spPr>
        <p:txBody>
          <a:bodyPr>
            <a:normAutofit lnSpcReduction="10000"/>
          </a:bodyPr>
          <a:lstStyle/>
          <a:p>
            <a:r>
              <a:rPr lang="en-GB" b="1" dirty="0">
                <a:latin typeface="HelveticaNeueLT Std"/>
              </a:rPr>
              <a:t>FOOD INNOVATION HUB</a:t>
            </a:r>
          </a:p>
        </p:txBody>
      </p:sp>
      <p:sp>
        <p:nvSpPr>
          <p:cNvPr id="3" name="Text Placeholder 2"/>
          <p:cNvSpPr>
            <a:spLocks noGrp="1"/>
          </p:cNvSpPr>
          <p:nvPr>
            <p:ph type="body" sz="quarter" idx="4294967295"/>
          </p:nvPr>
        </p:nvSpPr>
        <p:spPr>
          <a:xfrm>
            <a:off x="0" y="471488"/>
            <a:ext cx="11264900" cy="390525"/>
          </a:xfrm>
          <a:prstGeom prst="rect">
            <a:avLst/>
          </a:prstGeom>
        </p:spPr>
        <p:txBody>
          <a:bodyPr>
            <a:normAutofit fontScale="77500" lnSpcReduction="20000"/>
          </a:bodyPr>
          <a:lstStyle/>
          <a:p>
            <a:r>
              <a:rPr lang="en-GB" i="0" dirty="0">
                <a:latin typeface="HelveticaNeueLT Std"/>
              </a:rPr>
              <a:t>Urban farming and enhanced agriculture (Farming areas in and surrounding the city)</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19212" y="1178825"/>
            <a:ext cx="6593525" cy="4905231"/>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5575" y="1178825"/>
            <a:ext cx="2277471" cy="2257795"/>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61191" y="3530825"/>
            <a:ext cx="2266238" cy="2553231"/>
          </a:xfrm>
          <a:prstGeom prst="rect">
            <a:avLst/>
          </a:prstGeom>
        </p:spPr>
      </p:pic>
      <p:pic>
        <p:nvPicPr>
          <p:cNvPr id="7" name="Picture 6"/>
          <p:cNvPicPr>
            <a:picLocks noChangeAspect="1"/>
          </p:cNvPicPr>
          <p:nvPr/>
        </p:nvPicPr>
        <p:blipFill rotWithShape="1">
          <a:blip r:embed="rId6" cstate="screen">
            <a:extLst>
              <a:ext uri="{28A0092B-C50C-407E-A947-70E740481C1C}">
                <a14:useLocalDpi xmlns:a14="http://schemas.microsoft.com/office/drawing/2010/main"/>
              </a:ext>
            </a:extLst>
          </a:blip>
          <a:srcRect l="2856" t="1146" r="16749" b="13310"/>
          <a:stretch/>
        </p:blipFill>
        <p:spPr>
          <a:xfrm>
            <a:off x="9398903" y="1178824"/>
            <a:ext cx="2528472" cy="1858843"/>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397046" y="3353812"/>
            <a:ext cx="2530066" cy="2706706"/>
          </a:xfrm>
          <a:prstGeom prst="rect">
            <a:avLst/>
          </a:prstGeom>
        </p:spPr>
      </p:pic>
      <p:sp>
        <p:nvSpPr>
          <p:cNvPr id="9" name="TextBox 8"/>
          <p:cNvSpPr txBox="1"/>
          <p:nvPr/>
        </p:nvSpPr>
        <p:spPr>
          <a:xfrm>
            <a:off x="248443" y="-89092"/>
            <a:ext cx="11695113" cy="646331"/>
          </a:xfrm>
          <a:prstGeom prst="rect">
            <a:avLst/>
          </a:prstGeom>
          <a:noFill/>
        </p:spPr>
        <p:txBody>
          <a:bodyPr wrap="square" rtlCol="0">
            <a:spAutoFit/>
          </a:bodyPr>
          <a:lstStyle/>
          <a:p>
            <a:r>
              <a:rPr lang="en-GB" sz="3600" i="1" dirty="0" smtClean="0">
                <a:solidFill>
                  <a:schemeClr val="bg1"/>
                </a:solidFill>
              </a:rPr>
              <a:t>Eco-Technological Habitat</a:t>
            </a:r>
            <a:r>
              <a:rPr lang="en-GB" sz="2800" i="1" dirty="0" smtClean="0">
                <a:solidFill>
                  <a:schemeClr val="bg1"/>
                </a:solidFill>
              </a:rPr>
              <a:t> 	</a:t>
            </a:r>
            <a:r>
              <a:rPr lang="en-GB" sz="1600" i="1" dirty="0" smtClean="0">
                <a:solidFill>
                  <a:schemeClr val="bg1"/>
                </a:solidFill>
                <a:latin typeface="+mj-lt"/>
              </a:rPr>
              <a:t>bringing together clean energy and sustainable food production</a:t>
            </a:r>
            <a:endParaRPr lang="en-GB" sz="1600" i="1" dirty="0">
              <a:solidFill>
                <a:schemeClr val="bg1"/>
              </a:solidFill>
              <a:latin typeface="+mj-lt"/>
            </a:endParaRPr>
          </a:p>
        </p:txBody>
      </p:sp>
    </p:spTree>
    <p:extLst>
      <p:ext uri="{BB962C8B-B14F-4D97-AF65-F5344CB8AC3E}">
        <p14:creationId xmlns:p14="http://schemas.microsoft.com/office/powerpoint/2010/main" val="11516801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48443" y="-89092"/>
            <a:ext cx="11695113" cy="646331"/>
          </a:xfrm>
          <a:prstGeom prst="rect">
            <a:avLst/>
          </a:prstGeom>
          <a:noFill/>
        </p:spPr>
        <p:txBody>
          <a:bodyPr wrap="square" rtlCol="0">
            <a:spAutoFit/>
          </a:bodyPr>
          <a:lstStyle/>
          <a:p>
            <a:r>
              <a:rPr lang="en-GB" sz="3600" i="1" dirty="0" smtClean="0">
                <a:solidFill>
                  <a:schemeClr val="bg1"/>
                </a:solidFill>
              </a:rPr>
              <a:t>ECO-TECHNOLOGICAL HABITAT 	</a:t>
            </a:r>
            <a:r>
              <a:rPr lang="en-GB" sz="2400" i="1" dirty="0" smtClean="0">
                <a:solidFill>
                  <a:schemeClr val="bg1"/>
                </a:solidFill>
                <a:latin typeface="+mj-lt"/>
              </a:rPr>
              <a:t>A new type of city?</a:t>
            </a:r>
            <a:endParaRPr lang="en-GB" sz="2400" i="1" dirty="0">
              <a:solidFill>
                <a:schemeClr val="bg1"/>
              </a:solidFill>
              <a:latin typeface="+mj-lt"/>
            </a:endParaRPr>
          </a:p>
        </p:txBody>
      </p:sp>
      <p:sp>
        <p:nvSpPr>
          <p:cNvPr id="5" name="Text Placeholder 2"/>
          <p:cNvSpPr txBox="1">
            <a:spLocks/>
          </p:cNvSpPr>
          <p:nvPr/>
        </p:nvSpPr>
        <p:spPr>
          <a:xfrm>
            <a:off x="600294" y="6092825"/>
            <a:ext cx="8157608" cy="27322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Zaha Hadid Sans" panose="0200060304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Chongqing </a:t>
            </a:r>
            <a:r>
              <a:rPr lang="en-GB" dirty="0" err="1">
                <a:solidFill>
                  <a:schemeClr val="bg1"/>
                </a:solidFill>
              </a:rPr>
              <a:t>Liangjiang</a:t>
            </a:r>
            <a:r>
              <a:rPr lang="en-GB" dirty="0">
                <a:solidFill>
                  <a:schemeClr val="bg1"/>
                </a:solidFill>
              </a:rPr>
              <a:t> New Area 2018</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501649"/>
            <a:ext cx="10393363" cy="5807075"/>
          </a:xfrm>
          <a:prstGeom prst="rect">
            <a:avLst/>
          </a:prstGeom>
        </p:spPr>
      </p:pic>
    </p:spTree>
    <p:extLst>
      <p:ext uri="{BB962C8B-B14F-4D97-AF65-F5344CB8AC3E}">
        <p14:creationId xmlns:p14="http://schemas.microsoft.com/office/powerpoint/2010/main" val="31817579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5"/>
          <p:cNvSpPr>
            <a:spLocks noGrp="1"/>
          </p:cNvSpPr>
          <p:nvPr>
            <p:ph type="body" sz="quarter" idx="4294967295"/>
          </p:nvPr>
        </p:nvSpPr>
        <p:spPr>
          <a:xfrm>
            <a:off x="0" y="6472238"/>
            <a:ext cx="4759325" cy="273050"/>
          </a:xfrm>
          <a:prstGeom prst="rect">
            <a:avLst/>
          </a:prstGeom>
        </p:spPr>
        <p:txBody>
          <a:bodyPr>
            <a:normAutofit fontScale="55000" lnSpcReduction="20000"/>
          </a:bodyPr>
          <a:lstStyle/>
          <a:p>
            <a:r>
              <a:rPr lang="en-GB" i="1" dirty="0" smtClean="0">
                <a:latin typeface="+mj-lt"/>
              </a:rPr>
              <a:t>High-tech Agricultural citadel, 2018 </a:t>
            </a:r>
            <a:endParaRPr lang="en-GB" i="1" dirty="0">
              <a:latin typeface="+mj-lt"/>
            </a:endParaRPr>
          </a:p>
        </p:txBody>
      </p:sp>
      <p:pic>
        <p:nvPicPr>
          <p:cNvPr id="9" name="Picture Placeholder 7"/>
          <p:cNvPicPr>
            <a:picLocks noGrp="1" noChangeAspect="1"/>
          </p:cNvPicPr>
          <p:nvPr>
            <p:ph type="pic" sz="quarter" idx="4294967295"/>
          </p:nvPr>
        </p:nvPicPr>
        <p:blipFill rotWithShape="1">
          <a:blip r:embed="rId2" cstate="email">
            <a:extLst>
              <a:ext uri="{28A0092B-C50C-407E-A947-70E740481C1C}">
                <a14:useLocalDpi xmlns:a14="http://schemas.microsoft.com/office/drawing/2010/main"/>
              </a:ext>
            </a:extLst>
          </a:blip>
          <a:srcRect/>
          <a:stretch/>
        </p:blipFill>
        <p:spPr>
          <a:xfrm>
            <a:off x="0" y="769938"/>
            <a:ext cx="5651500" cy="2684462"/>
          </a:xfrm>
          <a:prstGeom prst="rect">
            <a:avLst/>
          </a:prstGeom>
        </p:spPr>
      </p:pic>
      <p:sp>
        <p:nvSpPr>
          <p:cNvPr id="8" name="TextBox 7"/>
          <p:cNvSpPr txBox="1"/>
          <p:nvPr/>
        </p:nvSpPr>
        <p:spPr>
          <a:xfrm>
            <a:off x="304799" y="0"/>
            <a:ext cx="10382448" cy="584775"/>
          </a:xfrm>
          <a:prstGeom prst="rect">
            <a:avLst/>
          </a:prstGeom>
          <a:noFill/>
        </p:spPr>
        <p:txBody>
          <a:bodyPr wrap="square" rtlCol="0">
            <a:spAutoFit/>
          </a:bodyPr>
          <a:lstStyle/>
          <a:p>
            <a:r>
              <a:rPr lang="en-GB" sz="3200" b="1" i="1" dirty="0" smtClean="0">
                <a:solidFill>
                  <a:schemeClr val="bg1"/>
                </a:solidFill>
                <a:latin typeface="+mj-lt"/>
              </a:rPr>
              <a:t>ECO-TECH habitats </a:t>
            </a:r>
            <a:r>
              <a:rPr lang="en-GB" sz="1600" i="1" dirty="0" smtClean="0">
                <a:solidFill>
                  <a:schemeClr val="bg1"/>
                </a:solidFill>
                <a:latin typeface="+mj-lt"/>
              </a:rPr>
              <a:t>places for human interaction embedded in the local landscape</a:t>
            </a:r>
            <a:endParaRPr lang="en-GB" sz="1600" i="1" dirty="0">
              <a:solidFill>
                <a:schemeClr val="bg1"/>
              </a:solidFill>
              <a:latin typeface="+mj-lt"/>
            </a:endParaRPr>
          </a:p>
        </p:txBody>
      </p:sp>
      <p:pic>
        <p:nvPicPr>
          <p:cNvPr id="11" name="Picture Placeholder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18590" y="764218"/>
            <a:ext cx="5665410" cy="2690183"/>
          </a:xfrm>
          <a:prstGeom prst="rect">
            <a:avLst/>
          </a:prstGeom>
        </p:spPr>
      </p:pic>
      <p:pic>
        <p:nvPicPr>
          <p:cNvPr id="12" name="Picture Placeholder 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04800" y="3546324"/>
            <a:ext cx="5650895" cy="2864152"/>
          </a:xfrm>
          <a:prstGeom prst="rect">
            <a:avLst/>
          </a:prstGeom>
        </p:spPr>
      </p:pic>
      <p:pic>
        <p:nvPicPr>
          <p:cNvPr id="13" name="Picture Placeholder 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018590" y="3546324"/>
            <a:ext cx="5665409" cy="2864152"/>
          </a:xfrm>
          <a:prstGeom prst="rect">
            <a:avLst/>
          </a:prstGeom>
        </p:spPr>
      </p:pic>
    </p:spTree>
    <p:extLst>
      <p:ext uri="{BB962C8B-B14F-4D97-AF65-F5344CB8AC3E}">
        <p14:creationId xmlns:p14="http://schemas.microsoft.com/office/powerpoint/2010/main" val="16003256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5"/>
          <p:cNvSpPr>
            <a:spLocks noGrp="1"/>
          </p:cNvSpPr>
          <p:nvPr>
            <p:ph type="body" sz="quarter" idx="4294967295"/>
          </p:nvPr>
        </p:nvSpPr>
        <p:spPr>
          <a:xfrm>
            <a:off x="0" y="6472238"/>
            <a:ext cx="4759325" cy="273050"/>
          </a:xfrm>
          <a:prstGeom prst="rect">
            <a:avLst/>
          </a:prstGeom>
        </p:spPr>
        <p:txBody>
          <a:bodyPr>
            <a:normAutofit fontScale="55000" lnSpcReduction="20000"/>
          </a:bodyPr>
          <a:lstStyle/>
          <a:p>
            <a:r>
              <a:rPr lang="en-GB" i="1" dirty="0" smtClean="0">
                <a:latin typeface="+mj-lt"/>
              </a:rPr>
              <a:t>High-tech Agricultural citadel, 2018 </a:t>
            </a:r>
            <a:endParaRPr lang="en-GB" i="1" dirty="0">
              <a:latin typeface="+mj-lt"/>
            </a:endParaRPr>
          </a:p>
        </p:txBody>
      </p:sp>
      <p:sp>
        <p:nvSpPr>
          <p:cNvPr id="8" name="TextBox 7"/>
          <p:cNvSpPr txBox="1"/>
          <p:nvPr/>
        </p:nvSpPr>
        <p:spPr>
          <a:xfrm>
            <a:off x="304799" y="0"/>
            <a:ext cx="10382448" cy="584775"/>
          </a:xfrm>
          <a:prstGeom prst="rect">
            <a:avLst/>
          </a:prstGeom>
          <a:noFill/>
        </p:spPr>
        <p:txBody>
          <a:bodyPr wrap="square" rtlCol="0">
            <a:spAutoFit/>
          </a:bodyPr>
          <a:lstStyle/>
          <a:p>
            <a:r>
              <a:rPr lang="en-GB" sz="3200" b="1" i="1" dirty="0" smtClean="0">
                <a:solidFill>
                  <a:schemeClr val="bg1"/>
                </a:solidFill>
                <a:latin typeface="+mj-lt"/>
              </a:rPr>
              <a:t>ECO-TECH habitats </a:t>
            </a:r>
            <a:r>
              <a:rPr lang="en-GB" sz="1600" i="1" dirty="0" smtClean="0">
                <a:solidFill>
                  <a:schemeClr val="bg1"/>
                </a:solidFill>
                <a:latin typeface="+mj-lt"/>
              </a:rPr>
              <a:t>places for human interaction embedded in the local landscape</a:t>
            </a:r>
            <a:endParaRPr lang="en-GB" sz="1600" i="1" dirty="0">
              <a:solidFill>
                <a:schemeClr val="bg1"/>
              </a:solidFill>
              <a:latin typeface="+mj-lt"/>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088" y="452119"/>
            <a:ext cx="11699875" cy="5856605"/>
          </a:xfrm>
          <a:prstGeom prst="rect">
            <a:avLst/>
          </a:prstGeom>
        </p:spPr>
      </p:pic>
    </p:spTree>
    <p:extLst>
      <p:ext uri="{BB962C8B-B14F-4D97-AF65-F5344CB8AC3E}">
        <p14:creationId xmlns:p14="http://schemas.microsoft.com/office/powerpoint/2010/main" val="6145708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8600" y="54292"/>
            <a:ext cx="11699240" cy="6219508"/>
            <a:chOff x="192088" y="404813"/>
            <a:chExt cx="9721169" cy="5817078"/>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2088" y="404813"/>
              <a:ext cx="9721169" cy="5817078"/>
            </a:xfrm>
            <a:prstGeom prst="rect">
              <a:avLst/>
            </a:prstGeom>
          </p:spPr>
        </p:pic>
        <p:sp>
          <p:nvSpPr>
            <p:cNvPr id="4" name="Rectangle 3"/>
            <p:cNvSpPr/>
            <p:nvPr/>
          </p:nvSpPr>
          <p:spPr>
            <a:xfrm>
              <a:off x="7832508" y="5324106"/>
              <a:ext cx="2016224" cy="72008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8023452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0" y="0"/>
            <a:ext cx="9110663" cy="369888"/>
          </a:xfrm>
          <a:prstGeom prst="rect">
            <a:avLst/>
          </a:prstGeom>
        </p:spPr>
        <p:txBody>
          <a:bodyPr wrap="square">
            <a:spAutoFit/>
          </a:bodyPr>
          <a:lstStyle/>
          <a:p>
            <a:pPr marL="0" indent="0" defTabSz="457200">
              <a:buNone/>
            </a:pPr>
            <a:r>
              <a:rPr lang="en-US" sz="2000" b="1" i="1" dirty="0" smtClean="0">
                <a:solidFill>
                  <a:schemeClr val="bg1"/>
                </a:solidFill>
                <a:latin typeface="+mj-lt"/>
              </a:rPr>
              <a:t>THE INTERNATIONAL SPACE STATION  </a:t>
            </a:r>
            <a:r>
              <a:rPr lang="en-US" sz="1400" i="1" dirty="0">
                <a:solidFill>
                  <a:schemeClr val="bg1"/>
                </a:solidFill>
                <a:latin typeface="+mj-lt"/>
              </a:rPr>
              <a:t>A closed Human Life Support system</a:t>
            </a:r>
          </a:p>
        </p:txBody>
      </p:sp>
      <p:pic>
        <p:nvPicPr>
          <p:cNvPr id="1026" name="Picture 2" descr="How long will the International Space Station be habitable? © Getty Image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92088" y="369331"/>
            <a:ext cx="11699875" cy="593939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92088" y="-1049224"/>
            <a:ext cx="11699875" cy="400110"/>
          </a:xfrm>
          <a:prstGeom prst="rect">
            <a:avLst/>
          </a:prstGeom>
        </p:spPr>
        <p:txBody>
          <a:bodyPr wrap="square">
            <a:spAutoFit/>
          </a:bodyPr>
          <a:lstStyle/>
          <a:p>
            <a:r>
              <a:rPr lang="en-GB" sz="2000" b="1" i="1" dirty="0" smtClean="0">
                <a:solidFill>
                  <a:schemeClr val="bg1"/>
                </a:solidFill>
                <a:latin typeface="+mj-lt"/>
              </a:rPr>
              <a:t>ANOMALIES </a:t>
            </a:r>
            <a:r>
              <a:rPr lang="en-GB" sz="1200" i="1" dirty="0">
                <a:solidFill>
                  <a:schemeClr val="bg1"/>
                </a:solidFill>
                <a:latin typeface="+mj-lt"/>
              </a:rPr>
              <a:t> </a:t>
            </a:r>
            <a:r>
              <a:rPr lang="en-GB" sz="1200" i="1" dirty="0" smtClean="0">
                <a:solidFill>
                  <a:schemeClr val="bg1"/>
                </a:solidFill>
                <a:latin typeface="+mj-lt"/>
              </a:rPr>
              <a:t>Errors or systemic inconsistencies that give rise to new conditions or reveal  new perceptions</a:t>
            </a:r>
            <a:endParaRPr lang="en-GB" sz="1200" dirty="0">
              <a:solidFill>
                <a:schemeClr val="bg1"/>
              </a:solidFill>
              <a:latin typeface="+mj-lt"/>
            </a:endParaRPr>
          </a:p>
        </p:txBody>
      </p:sp>
    </p:spTree>
    <p:extLst>
      <p:ext uri="{BB962C8B-B14F-4D97-AF65-F5344CB8AC3E}">
        <p14:creationId xmlns:p14="http://schemas.microsoft.com/office/powerpoint/2010/main" val="33788571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3963" y="404813"/>
            <a:ext cx="6858000" cy="5903912"/>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2087" y="404813"/>
            <a:ext cx="4841875" cy="3024187"/>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2088" y="3437163"/>
            <a:ext cx="4841874" cy="2871561"/>
          </a:xfrm>
          <a:prstGeom prst="rect">
            <a:avLst/>
          </a:prstGeom>
        </p:spPr>
      </p:pic>
      <p:sp>
        <p:nvSpPr>
          <p:cNvPr id="6" name="TextBox 5"/>
          <p:cNvSpPr txBox="1"/>
          <p:nvPr/>
        </p:nvSpPr>
        <p:spPr>
          <a:xfrm>
            <a:off x="218387" y="-104462"/>
            <a:ext cx="11772900" cy="646331"/>
          </a:xfrm>
          <a:prstGeom prst="rect">
            <a:avLst/>
          </a:prstGeom>
          <a:noFill/>
        </p:spPr>
        <p:txBody>
          <a:bodyPr wrap="square" rtlCol="0">
            <a:spAutoFit/>
          </a:bodyPr>
          <a:lstStyle/>
          <a:p>
            <a:r>
              <a:rPr lang="en-GB" sz="3600" b="1" i="1" dirty="0" smtClean="0">
                <a:solidFill>
                  <a:schemeClr val="bg1"/>
                </a:solidFill>
                <a:latin typeface="+mj-lt"/>
              </a:rPr>
              <a:t>NEW INFRASTRUCTURE – </a:t>
            </a:r>
            <a:r>
              <a:rPr lang="en-GB" altLang="en-US" sz="2400" i="1" dirty="0" err="1" smtClean="0">
                <a:solidFill>
                  <a:schemeClr val="bg1"/>
                </a:solidFill>
                <a:latin typeface="+mj-lt"/>
              </a:rPr>
              <a:t>Daxing</a:t>
            </a:r>
            <a:r>
              <a:rPr lang="en-GB" altLang="en-US" sz="2400" i="1" dirty="0" smtClean="0">
                <a:solidFill>
                  <a:schemeClr val="bg1"/>
                </a:solidFill>
                <a:latin typeface="+mj-lt"/>
              </a:rPr>
              <a:t> Airport, Beijing</a:t>
            </a:r>
            <a:endParaRPr lang="en-GB" sz="2000" b="1" i="1" dirty="0">
              <a:solidFill>
                <a:schemeClr val="bg1"/>
              </a:solidFill>
              <a:latin typeface="+mj-lt"/>
            </a:endParaRPr>
          </a:p>
        </p:txBody>
      </p:sp>
    </p:spTree>
    <p:extLst>
      <p:ext uri="{BB962C8B-B14F-4D97-AF65-F5344CB8AC3E}">
        <p14:creationId xmlns:p14="http://schemas.microsoft.com/office/powerpoint/2010/main" val="16125274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92088" y="-80538"/>
            <a:ext cx="11772900" cy="646331"/>
          </a:xfrm>
          <a:prstGeom prst="rect">
            <a:avLst/>
          </a:prstGeom>
          <a:noFill/>
        </p:spPr>
        <p:txBody>
          <a:bodyPr wrap="square" rtlCol="0">
            <a:spAutoFit/>
          </a:bodyPr>
          <a:lstStyle/>
          <a:p>
            <a:r>
              <a:rPr lang="en-GB" sz="3600" b="1" i="1" dirty="0" smtClean="0">
                <a:solidFill>
                  <a:schemeClr val="bg1"/>
                </a:solidFill>
                <a:latin typeface="+mj-lt"/>
              </a:rPr>
              <a:t>NEW INFRASTRUCTURE – </a:t>
            </a:r>
            <a:r>
              <a:rPr lang="en-GB" sz="2400" b="1" i="1" dirty="0" err="1" smtClean="0">
                <a:solidFill>
                  <a:schemeClr val="bg1"/>
                </a:solidFill>
                <a:latin typeface="+mj-lt"/>
              </a:rPr>
              <a:t>Klenoviy</a:t>
            </a:r>
            <a:r>
              <a:rPr lang="en-GB" sz="2400" b="1" i="1" dirty="0" smtClean="0">
                <a:solidFill>
                  <a:schemeClr val="bg1"/>
                </a:solidFill>
                <a:latin typeface="+mj-lt"/>
              </a:rPr>
              <a:t> Boulevard Metro Station, Moscow</a:t>
            </a:r>
            <a:endParaRPr lang="en-GB" sz="2000" b="1" i="1" dirty="0">
              <a:solidFill>
                <a:schemeClr val="bg1"/>
              </a:solidFill>
              <a:latin typeface="+mj-lt"/>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7013" y="441325"/>
            <a:ext cx="11773632" cy="5651500"/>
          </a:xfrm>
          <a:prstGeom prst="rect">
            <a:avLst/>
          </a:prstGeom>
        </p:spPr>
      </p:pic>
    </p:spTree>
    <p:extLst>
      <p:ext uri="{BB962C8B-B14F-4D97-AF65-F5344CB8AC3E}">
        <p14:creationId xmlns:p14="http://schemas.microsoft.com/office/powerpoint/2010/main" val="6926167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92088" y="477520"/>
            <a:ext cx="11699875" cy="5791200"/>
            <a:chOff x="704626" y="1232083"/>
            <a:chExt cx="18560344" cy="7952920"/>
          </a:xfrm>
        </p:grpSpPr>
        <p:pic>
          <p:nvPicPr>
            <p:cNvPr id="4" name="Picture 2" descr="C:\Users\silviya.b\Desktop\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04628" y="1235067"/>
              <a:ext cx="18560342" cy="79499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776449" y="1232085"/>
              <a:ext cx="1816100" cy="993591"/>
            </a:xfrm>
            <a:prstGeom prst="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416056" y="4586382"/>
              <a:ext cx="1960683" cy="1142904"/>
            </a:xfrm>
            <a:prstGeom prst="rect">
              <a:avLst/>
            </a:prstGeom>
          </p:spPr>
        </p:pic>
        <p:pic>
          <p:nvPicPr>
            <p:cNvPr id="8" name="Picture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7799" y="2514600"/>
              <a:ext cx="1698851" cy="930275"/>
            </a:xfrm>
            <a:prstGeom prst="rect">
              <a:avLst/>
            </a:prstGeom>
          </p:spPr>
        </p:pic>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923512" y="1232083"/>
              <a:ext cx="1282650" cy="1663518"/>
            </a:xfrm>
            <a:prstGeom prst="rect">
              <a:avLst/>
            </a:prstGeom>
          </p:spPr>
        </p:pic>
        <p:pic>
          <p:nvPicPr>
            <p:cNvPr id="10" name="Picture 9"/>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04626" y="4586382"/>
              <a:ext cx="1638526" cy="1007966"/>
            </a:xfrm>
            <a:prstGeom prst="rect">
              <a:avLst/>
            </a:prstGeom>
          </p:spPr>
        </p:pic>
        <p:pic>
          <p:nvPicPr>
            <p:cNvPr id="11" name="Picture 10"/>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4776451" y="2299186"/>
              <a:ext cx="1820861" cy="2415688"/>
            </a:xfrm>
            <a:prstGeom prst="rect">
              <a:avLst/>
            </a:prstGeom>
          </p:spPr>
        </p:pic>
      </p:grpSp>
      <p:sp>
        <p:nvSpPr>
          <p:cNvPr id="2" name="Rectangle 1"/>
          <p:cNvSpPr/>
          <p:nvPr/>
        </p:nvSpPr>
        <p:spPr>
          <a:xfrm>
            <a:off x="192088" y="10931"/>
            <a:ext cx="11699875" cy="400110"/>
          </a:xfrm>
          <a:prstGeom prst="rect">
            <a:avLst/>
          </a:prstGeom>
        </p:spPr>
        <p:txBody>
          <a:bodyPr wrap="square">
            <a:spAutoFit/>
          </a:bodyPr>
          <a:lstStyle/>
          <a:p>
            <a:r>
              <a:rPr lang="en-GB" sz="2000" b="1" i="1" dirty="0" smtClean="0">
                <a:solidFill>
                  <a:schemeClr val="bg1"/>
                </a:solidFill>
                <a:latin typeface="+mj-lt"/>
              </a:rPr>
              <a:t>MASS </a:t>
            </a:r>
            <a:r>
              <a:rPr lang="en-GB" sz="2000" b="1" dirty="0" smtClean="0">
                <a:solidFill>
                  <a:schemeClr val="bg1"/>
                </a:solidFill>
                <a:latin typeface="+mj-lt"/>
              </a:rPr>
              <a:t>CUSTOMIZATION</a:t>
            </a:r>
            <a:r>
              <a:rPr lang="en-GB" sz="2000" b="1" i="1" dirty="0" smtClean="0">
                <a:solidFill>
                  <a:schemeClr val="bg1"/>
                </a:solidFill>
                <a:latin typeface="+mj-lt"/>
              </a:rPr>
              <a:t> </a:t>
            </a:r>
            <a:r>
              <a:rPr lang="en-GB" sz="1200" i="1" dirty="0" smtClean="0">
                <a:solidFill>
                  <a:schemeClr val="bg1"/>
                </a:solidFill>
                <a:latin typeface="+mj-lt"/>
              </a:rPr>
              <a:t>Delivering Unique Formal Propositions For A Unique World</a:t>
            </a:r>
            <a:endParaRPr lang="en-GB" sz="1200" dirty="0">
              <a:solidFill>
                <a:schemeClr val="bg1"/>
              </a:solidFill>
              <a:latin typeface="+mj-lt"/>
            </a:endParaRPr>
          </a:p>
        </p:txBody>
      </p:sp>
    </p:spTree>
    <p:extLst>
      <p:ext uri="{BB962C8B-B14F-4D97-AF65-F5344CB8AC3E}">
        <p14:creationId xmlns:p14="http://schemas.microsoft.com/office/powerpoint/2010/main" val="28027536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19290"/>
          <a:stretch/>
        </p:blipFill>
        <p:spPr>
          <a:xfrm>
            <a:off x="4417644" y="414338"/>
            <a:ext cx="7474319" cy="5894387"/>
          </a:xfrm>
          <a:prstGeom prst="rect">
            <a:avLst/>
          </a:prstGeom>
        </p:spPr>
      </p:pic>
      <p:sp>
        <p:nvSpPr>
          <p:cNvPr id="3" name="Title 6"/>
          <p:cNvSpPr txBox="1">
            <a:spLocks/>
          </p:cNvSpPr>
          <p:nvPr/>
        </p:nvSpPr>
        <p:spPr>
          <a:xfrm>
            <a:off x="192088" y="21085"/>
            <a:ext cx="8574087" cy="3683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i="1" dirty="0" smtClean="0">
                <a:solidFill>
                  <a:schemeClr val="bg1"/>
                </a:solidFill>
              </a:rPr>
              <a:t>Contemporary Arab Urbanism </a:t>
            </a:r>
            <a:r>
              <a:rPr lang="en-GB" sz="1800" dirty="0" smtClean="0">
                <a:solidFill>
                  <a:schemeClr val="bg1"/>
                </a:solidFill>
              </a:rPr>
              <a:t>Re-interpreting the void </a:t>
            </a:r>
            <a:endParaRPr lang="en-GB" sz="2400" dirty="0">
              <a:solidFill>
                <a:schemeClr val="bg1"/>
              </a:solidFill>
            </a:endParaRPr>
          </a:p>
        </p:txBody>
      </p:sp>
      <p:sp>
        <p:nvSpPr>
          <p:cNvPr id="4" name="Subtitle 2"/>
          <p:cNvSpPr txBox="1">
            <a:spLocks/>
          </p:cNvSpPr>
          <p:nvPr/>
        </p:nvSpPr>
        <p:spPr>
          <a:xfrm>
            <a:off x="9450387" y="21085"/>
            <a:ext cx="2441576" cy="396875"/>
          </a:xfrm>
          <a:prstGeom prst="rect">
            <a:avLst/>
          </a:prstGeom>
        </p:spPr>
        <p:txBody>
          <a:bodyPr vert="horz" lIns="68580" tIns="34290" rIns="68580" bIns="3429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en-GB" sz="1800" dirty="0" smtClean="0">
                <a:solidFill>
                  <a:schemeClr val="bg1"/>
                </a:solidFill>
                <a:latin typeface="+mj-lt"/>
              </a:rPr>
              <a:t>OPUS, Dubai</a:t>
            </a:r>
            <a:endParaRPr lang="en-GB" sz="1800" dirty="0">
              <a:solidFill>
                <a:schemeClr val="bg1"/>
              </a:solidFill>
              <a:latin typeface="+mj-lt"/>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3406"/>
          <a:stretch/>
        </p:blipFill>
        <p:spPr>
          <a:xfrm>
            <a:off x="192088" y="414338"/>
            <a:ext cx="4225559" cy="3014662"/>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0296" r="9395"/>
          <a:stretch/>
        </p:blipFill>
        <p:spPr>
          <a:xfrm>
            <a:off x="192088" y="3429000"/>
            <a:ext cx="4225556" cy="2879725"/>
          </a:xfrm>
          <a:prstGeom prst="rect">
            <a:avLst/>
          </a:prstGeom>
        </p:spPr>
      </p:pic>
    </p:spTree>
    <p:extLst>
      <p:ext uri="{BB962C8B-B14F-4D97-AF65-F5344CB8AC3E}">
        <p14:creationId xmlns:p14="http://schemas.microsoft.com/office/powerpoint/2010/main" val="13300043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40713" y="417960"/>
            <a:ext cx="7351249" cy="5890765"/>
          </a:xfrm>
          <a:prstGeom prst="rect">
            <a:avLst/>
          </a:prstGeom>
        </p:spPr>
      </p:pic>
      <p:sp>
        <p:nvSpPr>
          <p:cNvPr id="7" name="Title 6"/>
          <p:cNvSpPr>
            <a:spLocks noGrp="1"/>
          </p:cNvSpPr>
          <p:nvPr>
            <p:ph type="title" idx="4294967295"/>
          </p:nvPr>
        </p:nvSpPr>
        <p:spPr>
          <a:xfrm>
            <a:off x="0" y="20638"/>
            <a:ext cx="8574088" cy="368300"/>
          </a:xfrm>
          <a:prstGeom prst="rect">
            <a:avLst/>
          </a:prstGeom>
        </p:spPr>
        <p:txBody>
          <a:bodyPr>
            <a:noAutofit/>
          </a:bodyPr>
          <a:lstStyle/>
          <a:p>
            <a:r>
              <a:rPr lang="en-GB" sz="2400" b="1" i="1" dirty="0">
                <a:solidFill>
                  <a:schemeClr val="bg1"/>
                </a:solidFill>
              </a:rPr>
              <a:t>Contemporary Russian </a:t>
            </a:r>
            <a:r>
              <a:rPr lang="en-GB" sz="2400" b="1" i="1" dirty="0" smtClean="0">
                <a:solidFill>
                  <a:schemeClr val="bg1"/>
                </a:solidFill>
              </a:rPr>
              <a:t>Urbanism </a:t>
            </a:r>
            <a:r>
              <a:rPr lang="en-GB" sz="1800" dirty="0" smtClean="0">
                <a:solidFill>
                  <a:schemeClr val="bg1"/>
                </a:solidFill>
              </a:rPr>
              <a:t>Re-interpreting </a:t>
            </a:r>
            <a:r>
              <a:rPr lang="en-GB" sz="1800" dirty="0">
                <a:solidFill>
                  <a:schemeClr val="bg1"/>
                </a:solidFill>
              </a:rPr>
              <a:t>constructivist </a:t>
            </a:r>
            <a:r>
              <a:rPr lang="en-GB" sz="1800" dirty="0" smtClean="0">
                <a:solidFill>
                  <a:schemeClr val="bg1"/>
                </a:solidFill>
              </a:rPr>
              <a:t>ideas</a:t>
            </a:r>
            <a:endParaRPr lang="en-GB" sz="2400" dirty="0">
              <a:solidFill>
                <a:schemeClr val="bg1"/>
              </a:solidFill>
            </a:endParaRPr>
          </a:p>
        </p:txBody>
      </p:sp>
      <p:sp>
        <p:nvSpPr>
          <p:cNvPr id="8" name="Subtitle 2"/>
          <p:cNvSpPr txBox="1">
            <a:spLocks/>
          </p:cNvSpPr>
          <p:nvPr/>
        </p:nvSpPr>
        <p:spPr>
          <a:xfrm>
            <a:off x="9450387" y="21085"/>
            <a:ext cx="2441576" cy="396875"/>
          </a:xfrm>
          <a:prstGeom prst="rect">
            <a:avLst/>
          </a:prstGeom>
        </p:spPr>
        <p:txBody>
          <a:bodyPr vert="horz" lIns="68580" tIns="34290" rIns="68580" bIns="3429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en-GB" sz="1800" dirty="0">
                <a:solidFill>
                  <a:schemeClr val="bg1"/>
                </a:solidFill>
                <a:latin typeface="+mj-lt"/>
              </a:rPr>
              <a:t>Dominion Plaza, </a:t>
            </a:r>
            <a:r>
              <a:rPr lang="en-GB" sz="1800" dirty="0" smtClean="0">
                <a:solidFill>
                  <a:schemeClr val="bg1"/>
                </a:solidFill>
                <a:latin typeface="+mj-lt"/>
              </a:rPr>
              <a:t>Moscow</a:t>
            </a:r>
            <a:endParaRPr lang="en-GB" sz="1800" dirty="0">
              <a:solidFill>
                <a:schemeClr val="bg1"/>
              </a:solidFill>
              <a:latin typeface="+mj-lt"/>
            </a:endParaRPr>
          </a:p>
        </p:txBody>
      </p:sp>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9540" y="698690"/>
            <a:ext cx="4333757" cy="5676710"/>
          </a:xfrm>
          <a:prstGeom prst="rect">
            <a:avLst/>
          </a:prstGeom>
        </p:spPr>
      </p:pic>
    </p:spTree>
    <p:extLst>
      <p:ext uri="{BB962C8B-B14F-4D97-AF65-F5344CB8AC3E}">
        <p14:creationId xmlns:p14="http://schemas.microsoft.com/office/powerpoint/2010/main" val="30604826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11922</TotalTime>
  <Words>939</Words>
  <Application>Microsoft Office PowerPoint</Application>
  <PresentationFormat>Widescreen</PresentationFormat>
  <Paragraphs>102</Paragraphs>
  <Slides>24</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Calibri</vt:lpstr>
      <vt:lpstr>Calibri Light</vt:lpstr>
      <vt:lpstr>HelveticaNeueLT Std</vt:lpstr>
      <vt:lpstr>HelveticaNeueLT Std Thin</vt:lpstr>
      <vt:lpstr>SFUIText</vt:lpstr>
      <vt:lpstr>Symbol</vt:lpstr>
      <vt:lpstr>Times New Roman</vt:lpstr>
      <vt:lpstr>Zaha Hadid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Contemporary Russian Urbanism Re-interpreting constructivist ideas</vt:lpstr>
      <vt:lpstr>Contemporary Chinese Urbanism    A flagship HQ for an emergent mobilie comms co</vt:lpstr>
      <vt:lpstr>PowerPoint Presentation</vt:lpstr>
      <vt:lpstr>BIOCLIMATIC DESIGN – School of Biological Sciences, UCy</vt:lpstr>
      <vt:lpstr>BIOCLIMATIC DESIGN – King Abdullah Petroleum studies and Research Center, Riyadh</vt:lpstr>
      <vt:lpstr>PowerPoint Presentation</vt:lpstr>
      <vt:lpstr>SBERBANK BUSINESS COMPLEX AND CULTURAL CENTRE, MOSCOW, RUSSIA</vt:lpstr>
      <vt:lpstr>MOSCOW SOUTH-PORT, MOSCOW, RUSSIA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Zaha Hadid Architects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architecture in Context</dc:title>
  <dc:creator>Christos Passas</dc:creator>
  <cp:keywords>Digital Agenda</cp:keywords>
  <cp:lastModifiedBy>Christos Passas</cp:lastModifiedBy>
  <cp:revision>251</cp:revision>
  <dcterms:created xsi:type="dcterms:W3CDTF">2018-11-28T18:49:16Z</dcterms:created>
  <dcterms:modified xsi:type="dcterms:W3CDTF">2021-11-16T19:57:00Z</dcterms:modified>
</cp:coreProperties>
</file>