
<file path=[Content_Types].xml><?xml version="1.0" encoding="utf-8"?>
<Types xmlns="http://schemas.openxmlformats.org/package/2006/content-types">
  <Default Extension="gif" ContentType="image/gi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9" r:id="rId1"/>
  </p:sldMasterIdLst>
  <p:notesMasterIdLst>
    <p:notesMasterId r:id="rId8"/>
  </p:notesMasterIdLst>
  <p:handoutMasterIdLst>
    <p:handoutMasterId r:id="rId9"/>
  </p:handoutMasterIdLst>
  <p:sldIdLst>
    <p:sldId id="256" r:id="rId2"/>
    <p:sldId id="305" r:id="rId3"/>
    <p:sldId id="306" r:id="rId4"/>
    <p:sldId id="260" r:id="rId5"/>
    <p:sldId id="307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nna Chepurnaya" initials="AC" lastIdx="19" clrIdx="0">
    <p:extLst>
      <p:ext uri="{19B8F6BF-5375-455C-9EA6-DF929625EA0E}">
        <p15:presenceInfo xmlns:p15="http://schemas.microsoft.com/office/powerpoint/2012/main" userId="S::a.chepurnaya@kkplaw.ru::1335b5b0-b74d-4823-ae9e-b22037a6d08f" providerId="AD"/>
      </p:ext>
    </p:extLst>
  </p:cmAuthor>
  <p:cmAuthor id="2" name="Sergey Lysov" initials="SL" lastIdx="4" clrIdx="1">
    <p:extLst>
      <p:ext uri="{19B8F6BF-5375-455C-9EA6-DF929625EA0E}">
        <p15:presenceInfo xmlns:p15="http://schemas.microsoft.com/office/powerpoint/2012/main" userId="Sergey Lysov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F3FB"/>
    <a:srgbClr val="F9FAFD"/>
    <a:srgbClr val="E1E8F7"/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272" autoAdjust="0"/>
    <p:restoredTop sz="94660"/>
  </p:normalViewPr>
  <p:slideViewPr>
    <p:cSldViewPr snapToGrid="0">
      <p:cViewPr>
        <p:scale>
          <a:sx n="75" d="100"/>
          <a:sy n="75" d="100"/>
        </p:scale>
        <p:origin x="772" y="-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96" d="100"/>
          <a:sy n="96" d="100"/>
        </p:scale>
        <p:origin x="355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18DB0736-9E99-4C7B-B40B-5ECDF201414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A9F361D-B3E7-4A69-9267-0A151B3A0609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B2BA0-7B25-4F6B-8FC2-FB784E511E4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F1F8DEA-ACA0-4D47-877A-6C6C3E3F918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27D02074-E4C1-49F3-B1D7-0F2B46CD3D1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EE7FFA-3A57-4F22-9DFA-A1AB8E23398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7286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609770-9F25-417C-8D04-D6BA1771B3D7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456368-C6EC-4300-B208-B3CD180B27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87648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456368-C6EC-4300-B208-B3CD180B27E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42522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456368-C6EC-4300-B208-B3CD180B27E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362167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4456368-C6EC-4300-B208-B3CD180B27E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516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 с фон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177574" y="6492875"/>
            <a:ext cx="770468" cy="365125"/>
          </a:xfrm>
        </p:spPr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2DB12A52-FFD4-4DF6-808A-AA3667FF36E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1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90650"/>
            <a:ext cx="9144000" cy="4743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9624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7574" y="6492874"/>
            <a:ext cx="770468" cy="365125"/>
          </a:xfrm>
        </p:spPr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C34FEA46-EE58-4943-A6D9-02160A58FC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71975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6629400" y="599725"/>
            <a:ext cx="2057399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75725"/>
            <a:ext cx="1503123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1192" y="675725"/>
            <a:ext cx="592220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77574" y="6493636"/>
            <a:ext cx="770468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952630B-F37B-4B5B-970C-5D52CBF13D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274E7E8C-E31B-465C-9E27-A8DE8675D6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24736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Спис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228003"/>
            <a:ext cx="7989752" cy="3630795"/>
          </a:xfrm>
        </p:spPr>
        <p:txBody>
          <a:bodyPr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  <p:sp>
        <p:nvSpPr>
          <p:cNvPr id="7" name="Footer Placeholder 2">
            <a:extLst>
              <a:ext uri="{FF2B5EF4-FFF2-40B4-BE49-F238E27FC236}">
                <a16:creationId xmlns:a16="http://schemas.microsoft.com/office/drawing/2014/main" id="{7C7E9294-2870-440B-9B10-BE36B6611C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53142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е вертикальные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78783242-8E9C-4B38-82EA-1C8366333BE6}"/>
              </a:ext>
            </a:extLst>
          </p:cNvPr>
          <p:cNvSpPr/>
          <p:nvPr userDrawn="1"/>
        </p:nvSpPr>
        <p:spPr>
          <a:xfrm>
            <a:off x="4663282" y="1561253"/>
            <a:ext cx="3907662" cy="4591897"/>
          </a:xfrm>
          <a:prstGeom prst="rect">
            <a:avLst/>
          </a:prstGeom>
          <a:solidFill>
            <a:srgbClr val="F3F3F3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38BD3D6E-83DD-4D56-97A8-247A18D11209}"/>
              </a:ext>
            </a:extLst>
          </p:cNvPr>
          <p:cNvSpPr/>
          <p:nvPr userDrawn="1"/>
        </p:nvSpPr>
        <p:spPr>
          <a:xfrm>
            <a:off x="573058" y="1561253"/>
            <a:ext cx="3907662" cy="4591897"/>
          </a:xfrm>
          <a:prstGeom prst="rect">
            <a:avLst/>
          </a:prstGeom>
          <a:solidFill>
            <a:srgbClr val="F3F3F3"/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999203"/>
            <a:ext cx="7989752" cy="365125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3057" y="1561253"/>
            <a:ext cx="3907662" cy="365125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 anchorCtr="1">
            <a:no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2" y="2059278"/>
            <a:ext cx="3899527" cy="2934999"/>
          </a:xfrm>
        </p:spPr>
        <p:txBody>
          <a:bodyPr anchor="t">
            <a:normAutofit/>
          </a:bodyPr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2" y="2059278"/>
            <a:ext cx="3907662" cy="2934999"/>
          </a:xfrm>
        </p:spPr>
        <p:txBody>
          <a:bodyPr anchor="t">
            <a:normAutofit/>
          </a:bodyPr>
          <a:lstStyle>
            <a:lvl1pPr>
              <a:buClr>
                <a:schemeClr val="accent1"/>
              </a:buClr>
              <a:defRPr>
                <a:solidFill>
                  <a:schemeClr val="tx1"/>
                </a:solidFill>
              </a:defRPr>
            </a:lvl1pPr>
            <a:lvl2pPr>
              <a:buClr>
                <a:schemeClr val="accent1"/>
              </a:buClr>
              <a:defRPr>
                <a:solidFill>
                  <a:schemeClr val="tx1"/>
                </a:solidFill>
              </a:defRPr>
            </a:lvl2pPr>
            <a:lvl3pPr>
              <a:buClr>
                <a:schemeClr val="accent1"/>
              </a:buClr>
              <a:defRPr>
                <a:solidFill>
                  <a:schemeClr val="tx1"/>
                </a:solidFill>
              </a:defRPr>
            </a:lvl3pPr>
            <a:lvl4pPr>
              <a:buClr>
                <a:schemeClr val="accent1"/>
              </a:buClr>
              <a:defRPr>
                <a:solidFill>
                  <a:schemeClr val="tx1"/>
                </a:solidFill>
              </a:defRPr>
            </a:lvl4pPr>
            <a:lvl5pPr>
              <a:buClr>
                <a:schemeClr val="accent1"/>
              </a:buCl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F54B17B2-2BC8-4A54-AC67-B6BD184B2009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63282" y="1561253"/>
            <a:ext cx="3907662" cy="365125"/>
          </a:xfrm>
          <a:solidFill>
            <a:schemeClr val="accent1">
              <a:lumMod val="40000"/>
              <a:lumOff val="60000"/>
            </a:schemeClr>
          </a:solidFill>
        </p:spPr>
        <p:txBody>
          <a:bodyPr anchor="ctr" anchorCtr="1">
            <a:noAutofit/>
          </a:bodyPr>
          <a:lstStyle>
            <a:lvl1pPr marL="0" indent="0">
              <a:buNone/>
              <a:defRPr sz="16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12" name="Footer Placeholder 2">
            <a:extLst>
              <a:ext uri="{FF2B5EF4-FFF2-40B4-BE49-F238E27FC236}">
                <a16:creationId xmlns:a16="http://schemas.microsoft.com/office/drawing/2014/main" id="{CB2188F0-DDCC-4291-BB64-E64A499289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704419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1514475"/>
            <a:ext cx="7989752" cy="568057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2" y="2228002"/>
            <a:ext cx="3899527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2" y="2228003"/>
            <a:ext cx="390766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60327264-1D97-4DAB-985B-18B29EF83A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706101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8091" y="3085765"/>
            <a:ext cx="8240108" cy="33048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2" y="2495444"/>
            <a:ext cx="7989752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952630B-F37B-4B5B-970C-5D52CBF13D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>
            <a:extLst>
              <a:ext uri="{FF2B5EF4-FFF2-40B4-BE49-F238E27FC236}">
                <a16:creationId xmlns:a16="http://schemas.microsoft.com/office/drawing/2014/main" id="{A37C9B7D-7AB0-47C7-869E-08B0EFCCF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56" y="1261808"/>
            <a:ext cx="7989752" cy="1083329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9" name="Footer Placeholder 2">
            <a:extLst>
              <a:ext uri="{FF2B5EF4-FFF2-40B4-BE49-F238E27FC236}">
                <a16:creationId xmlns:a16="http://schemas.microsoft.com/office/drawing/2014/main" id="{65DB2450-C36D-4628-924F-47E1A0EA2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71039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0" y="5141973"/>
            <a:ext cx="914400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36573"/>
            <a:ext cx="7989751" cy="1504844"/>
          </a:xfrm>
        </p:spPr>
        <p:txBody>
          <a:bodyPr anchor="b">
            <a:normAutofit/>
          </a:bodyPr>
          <a:lstStyle>
            <a:lvl1pPr algn="l">
              <a:defRPr sz="3600" b="1" cap="all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3" y="4541417"/>
            <a:ext cx="7989751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9" name="Footer Placeholder 5">
            <a:extLst>
              <a:ext uri="{FF2B5EF4-FFF2-40B4-BE49-F238E27FC236}">
                <a16:creationId xmlns:a16="http://schemas.microsoft.com/office/drawing/2014/main" id="{C482C222-C06D-4906-99FD-D678A7B5B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5915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  <p:sp>
        <p:nvSpPr>
          <p:cNvPr id="10" name="Slide Number Placeholder 6">
            <a:extLst>
              <a:ext uri="{FF2B5EF4-FFF2-40B4-BE49-F238E27FC236}">
                <a16:creationId xmlns:a16="http://schemas.microsoft.com/office/drawing/2014/main" id="{87A279B9-2A2A-4328-BEDB-2DBB8C808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177574" y="6495914"/>
            <a:ext cx="770468" cy="365125"/>
          </a:xfrm>
        </p:spPr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3809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999204"/>
            <a:ext cx="7989752" cy="568340"/>
          </a:xfrm>
        </p:spPr>
        <p:txBody>
          <a:bodyPr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7574" y="6492875"/>
            <a:ext cx="770468" cy="365125"/>
          </a:xfrm>
        </p:spPr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Footer Placeholder 2">
            <a:extLst>
              <a:ext uri="{FF2B5EF4-FFF2-40B4-BE49-F238E27FC236}">
                <a16:creationId xmlns:a16="http://schemas.microsoft.com/office/drawing/2014/main" id="{C18690F4-D392-462D-9AA8-F8A29F087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01635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 userDrawn="1"/>
        </p:nvSpPr>
        <p:spPr>
          <a:xfrm>
            <a:off x="452646" y="5141973"/>
            <a:ext cx="8238707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352" y="5262296"/>
            <a:ext cx="3536625" cy="689514"/>
          </a:xfrm>
        </p:spPr>
        <p:txBody>
          <a:bodyPr anchor="ctr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6399" y="601200"/>
            <a:ext cx="824040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1"/>
                </a:solidFill>
              </a:defRPr>
            </a:lvl1pPr>
            <a:lvl2pPr>
              <a:defRPr sz="18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400">
                <a:solidFill>
                  <a:schemeClr val="tx1"/>
                </a:solidFill>
              </a:defRPr>
            </a:lvl4pPr>
            <a:lvl5pPr>
              <a:defRPr sz="1400">
                <a:solidFill>
                  <a:schemeClr val="tx1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305617" y="5262295"/>
            <a:ext cx="426532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7574" y="6492874"/>
            <a:ext cx="770468" cy="365125"/>
          </a:xfrm>
        </p:spPr>
        <p:txBody>
          <a:bodyPr/>
          <a:lstStyle>
            <a:lvl1pPr>
              <a:defRPr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952630B-F37B-4B5B-970C-5D52CBF13D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EA33B9A1-F650-48FC-BC27-77D7948C0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24342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4693389"/>
            <a:ext cx="7989752" cy="566738"/>
          </a:xfrm>
        </p:spPr>
        <p:txBody>
          <a:bodyPr anchor="b">
            <a:normAutofit/>
          </a:bodyPr>
          <a:lstStyle>
            <a:lvl1pPr algn="l">
              <a:defRPr sz="2400" b="1">
                <a:solidFill>
                  <a:schemeClr val="accent1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8093" y="599725"/>
            <a:ext cx="8238706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6"/>
            <a:ext cx="7989752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7574" y="6492875"/>
            <a:ext cx="770468" cy="365125"/>
          </a:xfrm>
        </p:spPr>
        <p:txBody>
          <a:bodyPr/>
          <a:lstStyle/>
          <a:p>
            <a:fld id="{7952630B-F37B-4B5B-970C-5D52CBF13DC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Footer Placeholder 2">
            <a:extLst>
              <a:ext uri="{FF2B5EF4-FFF2-40B4-BE49-F238E27FC236}">
                <a16:creationId xmlns:a16="http://schemas.microsoft.com/office/drawing/2014/main" id="{DE5F9E21-F344-48D7-91A1-4BE330BD7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594189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999203"/>
            <a:ext cx="7989752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228003"/>
            <a:ext cx="7989752" cy="3630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5958" y="6492876"/>
            <a:ext cx="487058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77574" y="6492875"/>
            <a:ext cx="77046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="0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7952630B-F37B-4B5B-970C-5D52CBF13DC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2" name="Rectangle 6">
            <a:extLst>
              <a:ext uri="{FF2B5EF4-FFF2-40B4-BE49-F238E27FC236}">
                <a16:creationId xmlns:a16="http://schemas.microsoft.com/office/drawing/2014/main" id="{8C92C109-68BD-480E-97B9-9B7E0F1C68AB}"/>
              </a:ext>
            </a:extLst>
          </p:cNvPr>
          <p:cNvSpPr/>
          <p:nvPr userDrawn="1"/>
        </p:nvSpPr>
        <p:spPr>
          <a:xfrm>
            <a:off x="0" y="-23853"/>
            <a:ext cx="9144000" cy="583073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D094C0D7-64E5-4439-BA00-858EA81AF161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301678" y="76427"/>
            <a:ext cx="1632843" cy="366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58461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11" r:id="rId2"/>
    <p:sldLayoutId id="2147483814" r:id="rId3"/>
    <p:sldLayoutId id="2147483813" r:id="rId4"/>
    <p:sldLayoutId id="2147483810" r:id="rId5"/>
    <p:sldLayoutId id="2147483812" r:id="rId6"/>
    <p:sldLayoutId id="2147483815" r:id="rId7"/>
    <p:sldLayoutId id="2147483817" r:id="rId8"/>
    <p:sldLayoutId id="2147483818" r:id="rId9"/>
    <p:sldLayoutId id="2147483819" r:id="rId10"/>
    <p:sldLayoutId id="2147483820" r:id="rId11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2800" b="1" kern="1200" cap="all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4.jpg"/><Relationship Id="rId5" Type="http://schemas.openxmlformats.org/officeDocument/2006/relationships/image" Target="../media/image2.sv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fac.treasury.gov/faqs/9)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g"/><Relationship Id="rId3" Type="http://schemas.openxmlformats.org/officeDocument/2006/relationships/image" Target="../media/image6.png"/><Relationship Id="rId7" Type="http://schemas.openxmlformats.org/officeDocument/2006/relationships/image" Target="../media/image5.gif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id="{355A5384-92CA-4A72-A207-696923DA88FB}"/>
              </a:ext>
            </a:extLst>
          </p:cNvPr>
          <p:cNvSpPr/>
          <p:nvPr/>
        </p:nvSpPr>
        <p:spPr>
          <a:xfrm>
            <a:off x="4761815" y="2224229"/>
            <a:ext cx="4382185" cy="44685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F6DD716C-6F5F-4D95-808D-EC8B16B63684}"/>
              </a:ext>
            </a:extLst>
          </p:cNvPr>
          <p:cNvSpPr/>
          <p:nvPr/>
        </p:nvSpPr>
        <p:spPr>
          <a:xfrm>
            <a:off x="5626" y="-64168"/>
            <a:ext cx="9144000" cy="65772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одзаголовок 1">
            <a:extLst>
              <a:ext uri="{FF2B5EF4-FFF2-40B4-BE49-F238E27FC236}">
                <a16:creationId xmlns:a16="http://schemas.microsoft.com/office/drawing/2014/main" id="{5F7FC247-B13E-4357-8A44-10B20D7993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409466" y="2249728"/>
            <a:ext cx="1895444" cy="509453"/>
          </a:xfrm>
        </p:spPr>
        <p:txBody>
          <a:bodyPr>
            <a:normAutofit/>
          </a:bodyPr>
          <a:lstStyle/>
          <a:p>
            <a:pPr algn="r"/>
            <a:r>
              <a:rPr lang="ru-RU" sz="2000" b="1" dirty="0">
                <a:solidFill>
                  <a:schemeClr val="bg1"/>
                </a:solidFill>
                <a:latin typeface="+mj-lt"/>
              </a:rPr>
              <a:t>19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.0</a:t>
            </a:r>
            <a:r>
              <a:rPr lang="ru-RU" sz="2000" b="1" dirty="0">
                <a:solidFill>
                  <a:schemeClr val="bg1"/>
                </a:solidFill>
                <a:latin typeface="+mj-lt"/>
              </a:rPr>
              <a:t>9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.202</a:t>
            </a:r>
            <a:r>
              <a:rPr lang="ru-RU" sz="2000" b="1" dirty="0">
                <a:solidFill>
                  <a:schemeClr val="bg1"/>
                </a:solidFill>
                <a:latin typeface="+mj-lt"/>
              </a:rPr>
              <a:t>4</a:t>
            </a:r>
            <a:r>
              <a:rPr lang="en-US" sz="2000" b="1" dirty="0">
                <a:solidFill>
                  <a:schemeClr val="bg1"/>
                </a:solidFill>
                <a:latin typeface="+mj-lt"/>
              </a:rPr>
              <a:t>   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C964B99-3696-4C8C-B1FB-2E60946D82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46159"/>
            <a:ext cx="4870585" cy="365125"/>
          </a:xfrm>
        </p:spPr>
        <p:txBody>
          <a:bodyPr/>
          <a:lstStyle/>
          <a:p>
            <a:r>
              <a:rPr lang="en-US"/>
              <a:t>KK&amp;P | Kulkov, Kolotilov and Partners</a:t>
            </a:r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E11128-8AF3-4196-9B2F-E5FA55693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1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6D2D15CE-951C-436D-A308-5ADE023CF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54169" y="2456487"/>
            <a:ext cx="3929722" cy="1086729"/>
          </a:xfrm>
        </p:spPr>
        <p:txBody>
          <a:bodyPr>
            <a:normAutofit fontScale="90000"/>
          </a:bodyPr>
          <a:lstStyle/>
          <a:p>
            <a:pPr algn="r"/>
            <a:r>
              <a:rPr lang="en-US" sz="3600" cap="none" dirty="0"/>
              <a:t>Federal Legal Forum</a:t>
            </a:r>
            <a:endParaRPr lang="ru-RU" sz="3600" cap="none" dirty="0"/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3419ED1-E45E-4692-AD08-5B981D65C9EB}"/>
              </a:ext>
            </a:extLst>
          </p:cNvPr>
          <p:cNvSpPr/>
          <p:nvPr/>
        </p:nvSpPr>
        <p:spPr>
          <a:xfrm>
            <a:off x="0" y="6569242"/>
            <a:ext cx="9144000" cy="28875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2D858A8A-AC62-4222-A1A8-68D124DDEF8C}"/>
              </a:ext>
            </a:extLst>
          </p:cNvPr>
          <p:cNvSpPr/>
          <p:nvPr/>
        </p:nvSpPr>
        <p:spPr>
          <a:xfrm>
            <a:off x="0" y="-62163"/>
            <a:ext cx="2783305" cy="6920163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9D623F5C-CEE0-465C-8412-321D04DD9EAD}"/>
              </a:ext>
            </a:extLst>
          </p:cNvPr>
          <p:cNvSpPr/>
          <p:nvPr/>
        </p:nvSpPr>
        <p:spPr>
          <a:xfrm>
            <a:off x="8414226" y="3581400"/>
            <a:ext cx="63208" cy="23598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70493355-4846-424D-B0A5-D25304429A7D}"/>
              </a:ext>
            </a:extLst>
          </p:cNvPr>
          <p:cNvSpPr/>
          <p:nvPr/>
        </p:nvSpPr>
        <p:spPr>
          <a:xfrm>
            <a:off x="6307975" y="5150462"/>
            <a:ext cx="133852" cy="79408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9" name="Прямая соединительная линия 28">
            <a:extLst>
              <a:ext uri="{FF2B5EF4-FFF2-40B4-BE49-F238E27FC236}">
                <a16:creationId xmlns:a16="http://schemas.microsoft.com/office/drawing/2014/main" id="{94D5029A-B718-4609-8DD6-C997F10E9058}"/>
              </a:ext>
            </a:extLst>
          </p:cNvPr>
          <p:cNvCxnSpPr>
            <a:cxnSpLocks/>
          </p:cNvCxnSpPr>
          <p:nvPr/>
        </p:nvCxnSpPr>
        <p:spPr>
          <a:xfrm>
            <a:off x="2902191" y="6064345"/>
            <a:ext cx="303471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Заголовок 4">
            <a:extLst>
              <a:ext uri="{FF2B5EF4-FFF2-40B4-BE49-F238E27FC236}">
                <a16:creationId xmlns:a16="http://schemas.microsoft.com/office/drawing/2014/main" id="{2EF67BEB-F1C2-4A00-A350-F3CFDECF2F30}"/>
              </a:ext>
            </a:extLst>
          </p:cNvPr>
          <p:cNvSpPr txBox="1">
            <a:spLocks/>
          </p:cNvSpPr>
          <p:nvPr/>
        </p:nvSpPr>
        <p:spPr>
          <a:xfrm>
            <a:off x="2783305" y="4958159"/>
            <a:ext cx="4680733" cy="108332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2100" b="0" cap="none" dirty="0"/>
              <a:t>Спикер:</a:t>
            </a:r>
          </a:p>
          <a:p>
            <a:r>
              <a:rPr lang="ru-RU" sz="2700" cap="none" dirty="0"/>
              <a:t>Николай Покрышкин</a:t>
            </a:r>
          </a:p>
        </p:txBody>
      </p:sp>
      <p:pic>
        <p:nvPicPr>
          <p:cNvPr id="60" name="Рисунок 59">
            <a:extLst>
              <a:ext uri="{FF2B5EF4-FFF2-40B4-BE49-F238E27FC236}">
                <a16:creationId xmlns:a16="http://schemas.microsoft.com/office/drawing/2014/main" id="{9D5F98EB-D4BD-4E07-8D13-1EA6D37B50A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5" r="22982"/>
          <a:stretch>
            <a:fillRect/>
          </a:stretch>
        </p:blipFill>
        <p:spPr>
          <a:xfrm>
            <a:off x="-4763" y="1148145"/>
            <a:ext cx="4664817" cy="3635845"/>
          </a:xfrm>
          <a:custGeom>
            <a:avLst/>
            <a:gdLst>
              <a:gd name="connsiteX0" fmla="*/ 0 w 4680733"/>
              <a:gd name="connsiteY0" fmla="*/ 0 h 3635845"/>
              <a:gd name="connsiteX1" fmla="*/ 4680733 w 4680733"/>
              <a:gd name="connsiteY1" fmla="*/ 0 h 3635845"/>
              <a:gd name="connsiteX2" fmla="*/ 4680733 w 4680733"/>
              <a:gd name="connsiteY2" fmla="*/ 3635845 h 3635845"/>
              <a:gd name="connsiteX3" fmla="*/ 0 w 4680733"/>
              <a:gd name="connsiteY3" fmla="*/ 3635845 h 363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80733" h="3635845">
                <a:moveTo>
                  <a:pt x="0" y="0"/>
                </a:moveTo>
                <a:lnTo>
                  <a:pt x="4680733" y="0"/>
                </a:lnTo>
                <a:lnTo>
                  <a:pt x="4680733" y="3635845"/>
                </a:lnTo>
                <a:lnTo>
                  <a:pt x="0" y="3635845"/>
                </a:lnTo>
                <a:close/>
              </a:path>
            </a:pathLst>
          </a:custGeom>
        </p:spPr>
      </p:pic>
      <p:sp>
        <p:nvSpPr>
          <p:cNvPr id="76" name="Полилиния: фигура 75">
            <a:extLst>
              <a:ext uri="{FF2B5EF4-FFF2-40B4-BE49-F238E27FC236}">
                <a16:creationId xmlns:a16="http://schemas.microsoft.com/office/drawing/2014/main" id="{4BBC929D-95B6-4A9A-9B30-669166E92122}"/>
              </a:ext>
            </a:extLst>
          </p:cNvPr>
          <p:cNvSpPr/>
          <p:nvPr/>
        </p:nvSpPr>
        <p:spPr>
          <a:xfrm rot="5400000">
            <a:off x="491471" y="586212"/>
            <a:ext cx="3774996" cy="4776990"/>
          </a:xfrm>
          <a:custGeom>
            <a:avLst/>
            <a:gdLst>
              <a:gd name="connsiteX0" fmla="*/ 0 w 3774996"/>
              <a:gd name="connsiteY0" fmla="*/ 159571 h 4776990"/>
              <a:gd name="connsiteX1" fmla="*/ 0 w 3774996"/>
              <a:gd name="connsiteY1" fmla="*/ 4570 h 4776990"/>
              <a:gd name="connsiteX2" fmla="*/ 3551246 w 3774996"/>
              <a:gd name="connsiteY2" fmla="*/ 4570 h 4776990"/>
              <a:gd name="connsiteX3" fmla="*/ 3551246 w 3774996"/>
              <a:gd name="connsiteY3" fmla="*/ 0 h 4776990"/>
              <a:gd name="connsiteX4" fmla="*/ 3774996 w 3774996"/>
              <a:gd name="connsiteY4" fmla="*/ 0 h 4776990"/>
              <a:gd name="connsiteX5" fmla="*/ 3774996 w 3774996"/>
              <a:gd name="connsiteY5" fmla="*/ 4776990 h 4776990"/>
              <a:gd name="connsiteX6" fmla="*/ 3551246 w 3774996"/>
              <a:gd name="connsiteY6" fmla="*/ 4776990 h 4776990"/>
              <a:gd name="connsiteX7" fmla="*/ 3551246 w 3774996"/>
              <a:gd name="connsiteY7" fmla="*/ 159571 h 4776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774996" h="4776990">
                <a:moveTo>
                  <a:pt x="0" y="159571"/>
                </a:moveTo>
                <a:lnTo>
                  <a:pt x="0" y="4570"/>
                </a:lnTo>
                <a:lnTo>
                  <a:pt x="3551246" y="4570"/>
                </a:lnTo>
                <a:lnTo>
                  <a:pt x="3551246" y="0"/>
                </a:lnTo>
                <a:lnTo>
                  <a:pt x="3774996" y="0"/>
                </a:lnTo>
                <a:lnTo>
                  <a:pt x="3774996" y="4776990"/>
                </a:lnTo>
                <a:lnTo>
                  <a:pt x="3551246" y="4776990"/>
                </a:lnTo>
                <a:lnTo>
                  <a:pt x="3551246" y="159571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2700000" algn="tl" rotWithShape="0">
              <a:schemeClr val="accent1">
                <a:alpha val="14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ru-RU" dirty="0"/>
          </a:p>
        </p:txBody>
      </p:sp>
      <p:sp>
        <p:nvSpPr>
          <p:cNvPr id="85" name="Блок-схема: процесс 84">
            <a:extLst>
              <a:ext uri="{FF2B5EF4-FFF2-40B4-BE49-F238E27FC236}">
                <a16:creationId xmlns:a16="http://schemas.microsoft.com/office/drawing/2014/main" id="{18E112D7-1CF9-4C4C-8A9A-4120F05FE399}"/>
              </a:ext>
            </a:extLst>
          </p:cNvPr>
          <p:cNvSpPr/>
          <p:nvPr/>
        </p:nvSpPr>
        <p:spPr>
          <a:xfrm>
            <a:off x="-4763" y="1049109"/>
            <a:ext cx="4766578" cy="162992"/>
          </a:xfrm>
          <a:prstGeom prst="flowChartProcess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A7BF3E54-C8D5-42BC-A5AB-C552A326F4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01679" y="76427"/>
            <a:ext cx="2337247" cy="524687"/>
          </a:xfrm>
          <a:prstGeom prst="rect">
            <a:avLst/>
          </a:prstGeom>
        </p:spPr>
      </p:pic>
      <p:pic>
        <p:nvPicPr>
          <p:cNvPr id="10" name="Рисунок 9" descr="Изображение выглядит как человек, Человеческое лицо, одежда, Подбородок&#10;&#10;Автоматически созданное описание">
            <a:extLst>
              <a:ext uri="{FF2B5EF4-FFF2-40B4-BE49-F238E27FC236}">
                <a16:creationId xmlns:a16="http://schemas.microsoft.com/office/drawing/2014/main" id="{002C1A9D-29F6-D995-3B92-4D5504B47F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183" y="3530729"/>
            <a:ext cx="2043043" cy="2413817"/>
          </a:xfrm>
          <a:prstGeom prst="rect">
            <a:avLst/>
          </a:prstGeom>
        </p:spPr>
      </p:pic>
      <p:pic>
        <p:nvPicPr>
          <p:cNvPr id="12" name="Picture 8">
            <a:extLst>
              <a:ext uri="{FF2B5EF4-FFF2-40B4-BE49-F238E27FC236}">
                <a16:creationId xmlns:a16="http://schemas.microsoft.com/office/drawing/2014/main" id="{1E39D3E6-4C6F-F19E-CC36-0A661B8FCB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40" y="5153813"/>
            <a:ext cx="1465291" cy="1465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Заголовок 1">
            <a:extLst>
              <a:ext uri="{FF2B5EF4-FFF2-40B4-BE49-F238E27FC236}">
                <a16:creationId xmlns:a16="http://schemas.microsoft.com/office/drawing/2014/main" id="{1C8D7A67-AF7B-DBA3-D1F7-45EEFD0965A0}"/>
              </a:ext>
            </a:extLst>
          </p:cNvPr>
          <p:cNvSpPr txBox="1">
            <a:spLocks/>
          </p:cNvSpPr>
          <p:nvPr/>
        </p:nvSpPr>
        <p:spPr>
          <a:xfrm>
            <a:off x="4854169" y="76426"/>
            <a:ext cx="4093873" cy="2059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800" i="1" dirty="0">
                <a:solidFill>
                  <a:srgbClr val="002060"/>
                </a:solidFill>
                <a:ea typeface="Times New Roman" panose="02020603050405020304" pitchFamily="18" charset="0"/>
              </a:rPr>
              <a:t>Друзьям — всё, врагам —закон. Как «раздвоилась» российская судебная практика по фундаментальным вопросам, создав параллельный пласт частного права для споров с иностранными лицами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0155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6452C1-20DA-EBD7-DF83-342850D04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56" y="822906"/>
            <a:ext cx="7989752" cy="1083329"/>
          </a:xfrm>
        </p:spPr>
        <p:txBody>
          <a:bodyPr>
            <a:normAutofit/>
          </a:bodyPr>
          <a:lstStyle/>
          <a:p>
            <a:r>
              <a:rPr lang="ru-RU" dirty="0"/>
              <a:t>Основа для разделения подходов – дело </a:t>
            </a:r>
            <a:r>
              <a:rPr lang="ru-RU" dirty="0" err="1"/>
              <a:t>ис</a:t>
            </a:r>
            <a:r>
              <a:rPr lang="ru-RU" dirty="0"/>
              <a:t> текс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898CE1-4DD9-3F4F-2559-F59981ED2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56" y="1919334"/>
            <a:ext cx="7989752" cy="423404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Определение Судебной коллегии по экономическим спорам Верховного Суда РФ от 20.11.2023 по делу № А40-179021/2022.</a:t>
            </a:r>
          </a:p>
          <a:p>
            <a:pPr mar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Ключевой вывод</a:t>
            </a:r>
            <a:r>
              <a:rPr lang="en-US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ВС РФ – до исчерпания возможности получить средства		 </a:t>
            </a:r>
            <a:r>
              <a:rPr lang="ru-RU" sz="1800" b="1" kern="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 истца не возникли убытки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</a:t>
            </a:r>
          </a:p>
          <a:p>
            <a:pPr marL="35560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«…суды не проверили доводы банка о том, что в настоящее время у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общества имеется возможность вернуть/получить денежные средства, которые не утрачены, а заблокированы иностранным банком, во внесудебном порядке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 процедуре, предусмотренной законодательством США, путем обращения в OFAC и получения специальной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разблокирующей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лицензии на снятие ограничений, возврат суммы перевода или ее направление получателю, тем более что о наличии такой возможности обществу известно, на что указано в SWIFT-сообщении от 26.07.2022 и на официальном сайте OFAC (</a:t>
            </a:r>
            <a:r>
              <a:rPr lang="ru-RU" sz="1800" i="1" u="sng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hlinkClick r:id="rId2"/>
              </a:rPr>
              <a:t>https://ofac.treasury.gOv/faqs/9)»</a:t>
            </a:r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9EDC29-A301-6A5C-CF0A-857B3CB72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E6E47F-3A91-2EFD-A925-24B1563DC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99074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26452C1-20DA-EBD7-DF83-342850D04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3056" y="639217"/>
            <a:ext cx="7989752" cy="1083329"/>
          </a:xfrm>
        </p:spPr>
        <p:txBody>
          <a:bodyPr>
            <a:normAutofit/>
          </a:bodyPr>
          <a:lstStyle/>
          <a:p>
            <a:r>
              <a:rPr lang="ru-RU" dirty="0"/>
              <a:t>ПРИМЕНЕНИЕ ПОЗИЦИИ в спорах с Иностранными Банками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9898CE1-4DD9-3F4F-2559-F59981ED27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3056" y="1620951"/>
            <a:ext cx="7989752" cy="4234047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Постановление 17ААС от </a:t>
            </a:r>
            <a:r>
              <a:rPr lang="ru-RU" kern="1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29.08</a:t>
            </a:r>
            <a:r>
              <a:rPr lang="ru-RU" sz="18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.2024 по делу № А60-25380/2023.</a:t>
            </a:r>
          </a:p>
          <a:p>
            <a:pPr marL="0" indent="0" algn="just">
              <a:lnSpc>
                <a:spcPct val="115000"/>
              </a:lnSpc>
              <a:spcBef>
                <a:spcPts val="600"/>
              </a:spcBef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«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Общество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 обратилось в Арбитражный суд г. Москвы с исковым заявлением к Акционерному обществу "МОСКОВСКИЙ ИНДУСТРИАЛЬНЫЙ БАНК" о взыскании убытков. </a:t>
            </a: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</a:t>
            </a:r>
            <a:r>
              <a:rPr lang="ru-RU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Определением Арбитражного суда г. Москвы от 25.10.2023 к участию в деле в качестве соответчика привлечен ТНЕ BANK OF NEW YORK MELLON, New York в лице представительства ТНЕ BANK OF NEW YORK MELLON.</a:t>
            </a:r>
          </a:p>
          <a:p>
            <a:pPr mar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 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Также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истцом не доказана невозможность получения лицензии на разблокировку</a:t>
            </a:r>
            <a:r>
              <a:rPr lang="en-US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и, следовательно, утрата Платежей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0" indent="0"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Отказ OFAC в отношении одного Платежа из-за формально поданной заявки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не</a:t>
            </a:r>
            <a:r>
              <a:rPr lang="en-US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является достаточным основанием для перекладывания бремени доказывания утраты</a:t>
            </a:r>
            <a:r>
              <a:rPr lang="en-US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1800" i="1" u="sng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Платежей на ответчиков</a:t>
            </a:r>
            <a:r>
              <a:rPr lang="ru-RU" i="1" dirty="0">
                <a:latin typeface="Times New Roman" panose="02020603050405020304" pitchFamily="18" charset="0"/>
                <a:ea typeface="Calibri" panose="020F0502020204030204" pitchFamily="34" charset="0"/>
              </a:rPr>
              <a:t>»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sz="18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1F9EDC29-A301-6A5C-CF0A-857B3CB72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3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5E6E47F-3A91-2EFD-A925-24B1563DCF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698889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97A296-5B7D-4B42-9256-07E46E34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20090"/>
            <a:ext cx="7989752" cy="365125"/>
          </a:xfrm>
        </p:spPr>
        <p:txBody>
          <a:bodyPr>
            <a:noAutofit/>
          </a:bodyPr>
          <a:lstStyle/>
          <a:p>
            <a:pPr algn="ctr"/>
            <a:r>
              <a:rPr lang="ru-RU" sz="2000" dirty="0"/>
              <a:t>Разница подходов – разблокировка средств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7E591E-76AE-4C19-970B-F271DD268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2" y="1134768"/>
            <a:ext cx="3907662" cy="365125"/>
          </a:xfrm>
          <a:solidFill>
            <a:srgbClr val="002060"/>
          </a:solidFill>
        </p:spPr>
        <p:txBody>
          <a:bodyPr/>
          <a:lstStyle/>
          <a:p>
            <a:r>
              <a:rPr lang="ru-RU" sz="2100" b="1" dirty="0">
                <a:latin typeface="+mj-lt"/>
              </a:rPr>
              <a:t>Ответчик – российский банк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977B7E-5EBF-44E4-AECE-971B8A5A3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920" y="1568168"/>
            <a:ext cx="3923933" cy="45697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АС Московского округа от 15.01.2024 по делу № А40-22065/2023</a:t>
            </a:r>
          </a:p>
          <a:p>
            <a:pPr marL="0" indent="0" algn="just">
              <a:buNone/>
            </a:pPr>
            <a:r>
              <a:rPr lang="ru-RU" sz="17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«Истцом не доказана невозможность возврата спорных платежей в его адрес, а также не доказана окончательная утрата спорных денежных средств. </a:t>
            </a:r>
            <a:r>
              <a:rPr lang="en-US" sz="17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 </a:t>
            </a:r>
            <a:r>
              <a:rPr lang="ru-RU" sz="175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 клиент не лишен возможности обратиться в соответствующие публично-правовые регуляторы места назначения его платежа</a:t>
            </a:r>
            <a:r>
              <a:rPr lang="ru-RU" sz="17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регуляторы влияющие на допустимость перевода в выбранной клиентов валюте (государства банков корреспондентов)».</a:t>
            </a:r>
            <a:endParaRPr lang="ru-RU" sz="1750" i="1" dirty="0"/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212E910-98BD-48D6-B72E-8AA6E70F8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71418" y="1568168"/>
            <a:ext cx="3899526" cy="45697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ААС от 25.07.2024 по делу  № А40-195723/23</a:t>
            </a:r>
          </a:p>
          <a:p>
            <a:pPr marL="0" indent="0" algn="just">
              <a:buNone/>
            </a:pPr>
            <a:r>
              <a:rPr lang="ru-RU" sz="17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«Довод ответчика о преждевременном обращении истца с иском в российский суд до обращения к канадскому регулятору для разблокировки остатка средств на счёте является несостоятельным. </a:t>
            </a:r>
            <a:r>
              <a:rPr lang="en-US" sz="17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 </a:t>
            </a:r>
            <a:r>
              <a:rPr lang="ru-RU" sz="17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Суд первой инстанции учел, что </a:t>
            </a:r>
            <a:r>
              <a:rPr lang="ru-RU" sz="175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лицом, на которое возложено обязательство возвратить средства на корреспондентском счёте, является канадское лицо - CANADIAN IMPERIAL BANK OF COMMERCE</a:t>
            </a:r>
            <a:r>
              <a:rPr lang="ru-RU" sz="17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которое вправе подать обращение за разрешением на разблокировку».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76722D-4BF8-400C-A9E8-533B0E21A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0B697D-B21E-4FF0-A643-9C542C1A5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4</a:t>
            </a:fld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656A3C9-290F-4FC0-AF88-BB7111C111A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63282" y="1134768"/>
            <a:ext cx="3907662" cy="365125"/>
          </a:xfrm>
          <a:solidFill>
            <a:srgbClr val="002060"/>
          </a:solidFill>
        </p:spPr>
        <p:txBody>
          <a:bodyPr/>
          <a:lstStyle/>
          <a:p>
            <a:r>
              <a:rPr lang="ru-RU" sz="2100" b="1" dirty="0">
                <a:latin typeface="+mj-lt"/>
              </a:rPr>
              <a:t>Ответчик – иностранный банк</a:t>
            </a:r>
          </a:p>
        </p:txBody>
      </p:sp>
    </p:spTree>
    <p:extLst>
      <p:ext uri="{BB962C8B-B14F-4D97-AF65-F5344CB8AC3E}">
        <p14:creationId xmlns:p14="http://schemas.microsoft.com/office/powerpoint/2010/main" val="41794097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997A296-5B7D-4B42-9256-07E46E340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668258"/>
            <a:ext cx="7989752" cy="365125"/>
          </a:xfrm>
        </p:spPr>
        <p:txBody>
          <a:bodyPr>
            <a:noAutofit/>
          </a:bodyPr>
          <a:lstStyle/>
          <a:p>
            <a:pPr algn="ctr"/>
            <a:r>
              <a:rPr lang="ru-RU" sz="1800" dirty="0"/>
              <a:t>Разница походов – споры из-за Блокировки СЧЕТОВ НРД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577E591E-76AE-4C19-970B-F271DD268C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81192" y="1134768"/>
            <a:ext cx="3907662" cy="365125"/>
          </a:xfrm>
          <a:solidFill>
            <a:srgbClr val="002060"/>
          </a:solidFill>
        </p:spPr>
        <p:txBody>
          <a:bodyPr/>
          <a:lstStyle/>
          <a:p>
            <a:r>
              <a:rPr lang="ru-RU" sz="1650" b="1" dirty="0">
                <a:latin typeface="+mj-lt"/>
              </a:rPr>
              <a:t>Ответчик – российский Д.У.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977B7E-5EBF-44E4-AECE-971B8A5A30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64920" y="1568167"/>
            <a:ext cx="3899527" cy="500588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9ААС от 08.12.2023 по делу №  А40-240479/22</a:t>
            </a:r>
          </a:p>
          <a:p>
            <a:pPr marL="0" indent="0" algn="just">
              <a:buNone/>
            </a:pPr>
            <a:r>
              <a:rPr lang="ru-RU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«Материалами дела подтверждается, что осуществить возврат истцу его имущества – 178,67 евро из доверительного управления ответчику в настоящее время объективно невозможно. Оно находится на счете Д.У. в НКО АО НРД, которое приостановило (не осуществляет) все операции в евро </a:t>
            </a:r>
            <a:r>
              <a:rPr lang="en-US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</a:t>
            </a:r>
            <a:r>
              <a:rPr lang="ru-RU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Указанные обстоятельства указывают на то, что </a:t>
            </a:r>
            <a:r>
              <a:rPr lang="ru-RU" sz="155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приостановка НКО АО НРД операций в евро имеет временный характер</a:t>
            </a:r>
            <a:r>
              <a:rPr lang="ru-RU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То есть, применительно к обязанности ответчика возвратить истцу его имущество из доверительного управления </a:t>
            </a:r>
            <a:r>
              <a:rPr lang="ru-RU" sz="1550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имеется объективная временная невозможность </a:t>
            </a:r>
            <a:r>
              <a:rPr lang="ru-RU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исполнения им такой обязанности».</a:t>
            </a:r>
          </a:p>
        </p:txBody>
      </p:sp>
      <p:sp>
        <p:nvSpPr>
          <p:cNvPr id="5" name="Объект 4">
            <a:extLst>
              <a:ext uri="{FF2B5EF4-FFF2-40B4-BE49-F238E27FC236}">
                <a16:creationId xmlns:a16="http://schemas.microsoft.com/office/drawing/2014/main" id="{E212E910-98BD-48D6-B72E-8AA6E70F80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71418" y="1568168"/>
            <a:ext cx="3899526" cy="456974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</a:t>
            </a:r>
            <a:r>
              <a:rPr lang="en-US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</a:t>
            </a: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ААС от 09.09.2024 по делу  № А40-137855/23</a:t>
            </a:r>
          </a:p>
          <a:p>
            <a:pPr marL="0" indent="0" algn="just">
              <a:buNone/>
            </a:pP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Прим. – спор по иску частного инвестора (учредителя Д.У.) к </a:t>
            </a:r>
            <a:r>
              <a:rPr lang="en-US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Euroclear</a:t>
            </a:r>
            <a:r>
              <a:rPr lang="ru-RU" sz="15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«Позиция об отсутствии ущерба в связи с временным блокированием денежных средств и наличием возможности их разблокировки признается судом апелляционной коллегии несостоятельной. </a:t>
            </a:r>
            <a:r>
              <a:rPr lang="en-US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</a:t>
            </a:r>
            <a:r>
              <a:rPr lang="ru-RU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Судебная защита нарушенных прав не может осуществляться в зависимости от будущих событий, носящих вероятностный характер в обстоятельствах, при которых права лица уже являются нарушенными, а также не может быть поставлена в зависимость от «реализации административных процедур»</a:t>
            </a:r>
            <a:r>
              <a:rPr lang="en-US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&lt;…&gt;</a:t>
            </a:r>
            <a:r>
              <a:rPr lang="ru-RU" sz="155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476722D-4BF8-400C-A9E8-533B0E21AF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030B697D-B21E-4FF0-A643-9C542C1A52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5</a:t>
            </a:fld>
            <a:endParaRPr lang="ru-RU"/>
          </a:p>
        </p:txBody>
      </p:sp>
      <p:sp>
        <p:nvSpPr>
          <p:cNvPr id="8" name="Текст 7">
            <a:extLst>
              <a:ext uri="{FF2B5EF4-FFF2-40B4-BE49-F238E27FC236}">
                <a16:creationId xmlns:a16="http://schemas.microsoft.com/office/drawing/2014/main" id="{5656A3C9-290F-4FC0-AF88-BB7111C111A0}"/>
              </a:ext>
            </a:extLst>
          </p:cNvPr>
          <p:cNvSpPr>
            <a:spLocks noGrp="1"/>
          </p:cNvSpPr>
          <p:nvPr>
            <p:ph type="body" idx="13"/>
          </p:nvPr>
        </p:nvSpPr>
        <p:spPr>
          <a:xfrm>
            <a:off x="4663282" y="1134768"/>
            <a:ext cx="3907662" cy="365125"/>
          </a:xfrm>
          <a:solidFill>
            <a:srgbClr val="002060"/>
          </a:solidFill>
        </p:spPr>
        <p:txBody>
          <a:bodyPr/>
          <a:lstStyle/>
          <a:p>
            <a:r>
              <a:rPr lang="ru-RU" sz="1650" b="1" dirty="0">
                <a:latin typeface="+mj-lt"/>
              </a:rPr>
              <a:t>Ответчик – иностранный депозитарий</a:t>
            </a:r>
          </a:p>
        </p:txBody>
      </p:sp>
    </p:spTree>
    <p:extLst>
      <p:ext uri="{BB962C8B-B14F-4D97-AF65-F5344CB8AC3E}">
        <p14:creationId xmlns:p14="http://schemas.microsoft.com/office/powerpoint/2010/main" val="3224961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Рисунок 44">
            <a:extLst>
              <a:ext uri="{FF2B5EF4-FFF2-40B4-BE49-F238E27FC236}">
                <a16:creationId xmlns:a16="http://schemas.microsoft.com/office/drawing/2014/main" id="{3A88AA37-A996-421B-9F12-EAC2ADC3638B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35" r="22982"/>
          <a:stretch>
            <a:fillRect/>
          </a:stretch>
        </p:blipFill>
        <p:spPr>
          <a:xfrm>
            <a:off x="-2691078" y="804583"/>
            <a:ext cx="7793079" cy="6053417"/>
          </a:xfrm>
          <a:custGeom>
            <a:avLst/>
            <a:gdLst>
              <a:gd name="connsiteX0" fmla="*/ 0 w 4680733"/>
              <a:gd name="connsiteY0" fmla="*/ 0 h 3635845"/>
              <a:gd name="connsiteX1" fmla="*/ 4680733 w 4680733"/>
              <a:gd name="connsiteY1" fmla="*/ 0 h 3635845"/>
              <a:gd name="connsiteX2" fmla="*/ 4680733 w 4680733"/>
              <a:gd name="connsiteY2" fmla="*/ 3635845 h 3635845"/>
              <a:gd name="connsiteX3" fmla="*/ 0 w 4680733"/>
              <a:gd name="connsiteY3" fmla="*/ 3635845 h 36358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680733" h="3635845">
                <a:moveTo>
                  <a:pt x="0" y="0"/>
                </a:moveTo>
                <a:lnTo>
                  <a:pt x="4680733" y="0"/>
                </a:lnTo>
                <a:lnTo>
                  <a:pt x="4680733" y="3635845"/>
                </a:lnTo>
                <a:lnTo>
                  <a:pt x="0" y="3635845"/>
                </a:lnTo>
                <a:close/>
              </a:path>
            </a:pathLst>
          </a:custGeom>
        </p:spPr>
      </p:pic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420662E5-2EAA-405F-BC8D-F4C68FBA1A87}"/>
              </a:ext>
            </a:extLst>
          </p:cNvPr>
          <p:cNvSpPr/>
          <p:nvPr/>
        </p:nvSpPr>
        <p:spPr>
          <a:xfrm>
            <a:off x="2361967" y="2984894"/>
            <a:ext cx="3812842" cy="228742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7B56C6D-D3F0-4D61-AE79-EAE79976F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cap="none" dirty="0"/>
              <a:t>Контакты</a:t>
            </a: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1A44C8C-96F1-4717-A831-DEDAD8E9BA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95958" y="6492876"/>
            <a:ext cx="4870585" cy="365125"/>
          </a:xfrm>
        </p:spPr>
        <p:txBody>
          <a:bodyPr/>
          <a:lstStyle/>
          <a:p>
            <a:r>
              <a:rPr lang="ru-RU" dirty="0">
                <a:latin typeface="Arial" panose="020B0604020202020204" pitchFamily="34" charset="0"/>
              </a:rPr>
              <a:t>KK&amp;P | Кульков, Колотилов и партнеры</a:t>
            </a:r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AC3F37-EA71-4634-8A92-80CC6390FB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52630B-F37B-4B5B-970C-5D52CBF13DC3}" type="slidenum">
              <a:rPr lang="ru-RU" smtClean="0"/>
              <a:t>6</a:t>
            </a:fld>
            <a:endParaRPr lang="ru-RU"/>
          </a:p>
        </p:txBody>
      </p:sp>
      <p:cxnSp>
        <p:nvCxnSpPr>
          <p:cNvPr id="10" name="Прямая соединительная линия 9">
            <a:extLst>
              <a:ext uri="{FF2B5EF4-FFF2-40B4-BE49-F238E27FC236}">
                <a16:creationId xmlns:a16="http://schemas.microsoft.com/office/drawing/2014/main" id="{3CA6FD55-A1A6-49E8-B783-D12FF6E600BC}"/>
              </a:ext>
            </a:extLst>
          </p:cNvPr>
          <p:cNvCxnSpPr>
            <a:cxnSpLocks/>
            <a:endCxn id="8" idx="2"/>
          </p:cNvCxnSpPr>
          <p:nvPr/>
        </p:nvCxnSpPr>
        <p:spPr>
          <a:xfrm flipV="1">
            <a:off x="0" y="3977511"/>
            <a:ext cx="7145584" cy="152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456CD608-9E98-4DC9-AF05-18802A7E6F45}"/>
              </a:ext>
            </a:extLst>
          </p:cNvPr>
          <p:cNvSpPr txBox="1"/>
          <p:nvPr/>
        </p:nvSpPr>
        <p:spPr>
          <a:xfrm>
            <a:off x="2849614" y="4223923"/>
            <a:ext cx="3209168" cy="7841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accent1"/>
                </a:solidFill>
              </a:rPr>
              <a:t>+7 </a:t>
            </a:r>
            <a:r>
              <a:rPr lang="ru-RU" sz="1600" dirty="0">
                <a:solidFill>
                  <a:schemeClr val="accent1"/>
                </a:solidFill>
              </a:rPr>
              <a:t>926 822 65 32</a:t>
            </a:r>
            <a:endParaRPr lang="en-US" sz="1600" dirty="0">
              <a:solidFill>
                <a:schemeClr val="accent1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1600" dirty="0">
                <a:solidFill>
                  <a:schemeClr val="accent1"/>
                </a:solidFill>
              </a:rPr>
              <a:t>n.pokryshkin@kkplaw.ru</a:t>
            </a:r>
            <a:endParaRPr lang="ru-RU" sz="1600" dirty="0">
              <a:solidFill>
                <a:schemeClr val="accent1"/>
              </a:solidFill>
            </a:endParaRPr>
          </a:p>
        </p:txBody>
      </p:sp>
      <p:grpSp>
        <p:nvGrpSpPr>
          <p:cNvPr id="34" name="Группа 33">
            <a:extLst>
              <a:ext uri="{FF2B5EF4-FFF2-40B4-BE49-F238E27FC236}">
                <a16:creationId xmlns:a16="http://schemas.microsoft.com/office/drawing/2014/main" id="{78EC5789-B0B2-428D-A0B4-3C5C941EB929}"/>
              </a:ext>
            </a:extLst>
          </p:cNvPr>
          <p:cNvGrpSpPr>
            <a:grpSpLocks noChangeAspect="1"/>
          </p:cNvGrpSpPr>
          <p:nvPr/>
        </p:nvGrpSpPr>
        <p:grpSpPr>
          <a:xfrm>
            <a:off x="2604151" y="4300768"/>
            <a:ext cx="265068" cy="265068"/>
            <a:chOff x="3397250" y="2089150"/>
            <a:chExt cx="311150" cy="311150"/>
          </a:xfrm>
        </p:grpSpPr>
        <p:sp>
          <p:nvSpPr>
            <p:cNvPr id="33" name="Овал 32">
              <a:extLst>
                <a:ext uri="{FF2B5EF4-FFF2-40B4-BE49-F238E27FC236}">
                  <a16:creationId xmlns:a16="http://schemas.microsoft.com/office/drawing/2014/main" id="{2FFC7355-0C67-42A6-9B8E-C27780747E3A}"/>
                </a:ext>
              </a:extLst>
            </p:cNvPr>
            <p:cNvSpPr/>
            <p:nvPr/>
          </p:nvSpPr>
          <p:spPr>
            <a:xfrm>
              <a:off x="3397250" y="2089150"/>
              <a:ext cx="311150" cy="3111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2" name="Рисунок 31" descr="Смартфон со сплошной заливкой">
              <a:extLst>
                <a:ext uri="{FF2B5EF4-FFF2-40B4-BE49-F238E27FC236}">
                  <a16:creationId xmlns:a16="http://schemas.microsoft.com/office/drawing/2014/main" id="{990BC6AD-D81E-4AE2-A28D-AAADAB8F4CD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p:blipFill>
          <p:spPr>
            <a:xfrm>
              <a:off x="3447810" y="2139710"/>
              <a:ext cx="210312" cy="210312"/>
            </a:xfrm>
            <a:prstGeom prst="rect">
              <a:avLst/>
            </a:prstGeom>
          </p:spPr>
        </p:pic>
      </p:grpSp>
      <p:grpSp>
        <p:nvGrpSpPr>
          <p:cNvPr id="41" name="Группа 40">
            <a:extLst>
              <a:ext uri="{FF2B5EF4-FFF2-40B4-BE49-F238E27FC236}">
                <a16:creationId xmlns:a16="http://schemas.microsoft.com/office/drawing/2014/main" id="{331E0D61-2FF5-4CD3-8758-F53AC4A5134F}"/>
              </a:ext>
            </a:extLst>
          </p:cNvPr>
          <p:cNvGrpSpPr>
            <a:grpSpLocks noChangeAspect="1"/>
          </p:cNvGrpSpPr>
          <p:nvPr/>
        </p:nvGrpSpPr>
        <p:grpSpPr>
          <a:xfrm>
            <a:off x="2616879" y="4707741"/>
            <a:ext cx="265068" cy="265068"/>
            <a:chOff x="2469044" y="5451448"/>
            <a:chExt cx="311150" cy="311150"/>
          </a:xfrm>
        </p:grpSpPr>
        <p:sp>
          <p:nvSpPr>
            <p:cNvPr id="40" name="Овал 39">
              <a:extLst>
                <a:ext uri="{FF2B5EF4-FFF2-40B4-BE49-F238E27FC236}">
                  <a16:creationId xmlns:a16="http://schemas.microsoft.com/office/drawing/2014/main" id="{A046CC44-0E24-4546-9995-FEB2B075C25F}"/>
                </a:ext>
              </a:extLst>
            </p:cNvPr>
            <p:cNvSpPr/>
            <p:nvPr/>
          </p:nvSpPr>
          <p:spPr>
            <a:xfrm>
              <a:off x="2469044" y="5451448"/>
              <a:ext cx="311150" cy="311150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30" name="Рисунок 29" descr="Конверт со сплошной заливкой">
              <a:extLst>
                <a:ext uri="{FF2B5EF4-FFF2-40B4-BE49-F238E27FC236}">
                  <a16:creationId xmlns:a16="http://schemas.microsoft.com/office/drawing/2014/main" id="{97A0532E-8061-4A8B-8DC6-0A8DED40035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6"/>
                </a:ext>
              </a:extLst>
            </a:blip>
            <a:stretch>
              <a:fillRect/>
            </a:stretch>
          </p:blipFill>
          <p:spPr>
            <a:xfrm>
              <a:off x="2507000" y="5479640"/>
              <a:ext cx="235239" cy="235239"/>
            </a:xfrm>
            <a:prstGeom prst="rect">
              <a:avLst/>
            </a:prstGeom>
          </p:spPr>
        </p:pic>
      </p:grp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id="{466E5679-3855-4BF7-BBBD-6DB97B091B51}"/>
              </a:ext>
            </a:extLst>
          </p:cNvPr>
          <p:cNvSpPr/>
          <p:nvPr/>
        </p:nvSpPr>
        <p:spPr>
          <a:xfrm>
            <a:off x="4942114" y="2984895"/>
            <a:ext cx="1242457" cy="9926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1" name="Заголовок 4">
            <a:extLst>
              <a:ext uri="{FF2B5EF4-FFF2-40B4-BE49-F238E27FC236}">
                <a16:creationId xmlns:a16="http://schemas.microsoft.com/office/drawing/2014/main" id="{7AE1DEF1-4DEB-4348-9C25-79E8A10DBEE1}"/>
              </a:ext>
            </a:extLst>
          </p:cNvPr>
          <p:cNvSpPr txBox="1">
            <a:spLocks/>
          </p:cNvSpPr>
          <p:nvPr/>
        </p:nvSpPr>
        <p:spPr>
          <a:xfrm>
            <a:off x="2481373" y="2952633"/>
            <a:ext cx="3441027" cy="902635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 cap="all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ru-RU" sz="1800" cap="none" dirty="0"/>
              <a:t>Николай Покрышкин</a:t>
            </a:r>
          </a:p>
          <a:p>
            <a:r>
              <a:rPr lang="ru-RU" sz="1600" b="0" cap="none" dirty="0"/>
              <a:t>Партнер</a:t>
            </a:r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id="{F608B347-AB26-43B2-AE90-83840557518C}"/>
              </a:ext>
            </a:extLst>
          </p:cNvPr>
          <p:cNvSpPr/>
          <p:nvPr/>
        </p:nvSpPr>
        <p:spPr>
          <a:xfrm>
            <a:off x="7113980" y="1617694"/>
            <a:ext cx="63208" cy="2359817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5" name="Picture 8">
            <a:extLst>
              <a:ext uri="{FF2B5EF4-FFF2-40B4-BE49-F238E27FC236}">
                <a16:creationId xmlns:a16="http://schemas.microsoft.com/office/drawing/2014/main" id="{58C00FEC-21EF-DAB0-350A-9F29DFB8EB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0689" y="4274345"/>
            <a:ext cx="733767" cy="7337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Рисунок 5" descr="Изображение выглядит как человек, Человеческое лицо, одежда, Подбородок&#10;&#10;Автоматически созданное описание">
            <a:extLst>
              <a:ext uri="{FF2B5EF4-FFF2-40B4-BE49-F238E27FC236}">
                <a16:creationId xmlns:a16="http://schemas.microsoft.com/office/drawing/2014/main" id="{9A2A90C7-BCDC-C549-EFA8-64663A7CC2E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278" y="1515400"/>
            <a:ext cx="2090357" cy="24697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092538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ККР">
      <a:dk1>
        <a:sysClr val="windowText" lastClr="000000"/>
      </a:dk1>
      <a:lt1>
        <a:sysClr val="window" lastClr="FFFFFF"/>
      </a:lt1>
      <a:dk2>
        <a:srgbClr val="7F7F7F"/>
      </a:dk2>
      <a:lt2>
        <a:srgbClr val="EBEBEB"/>
      </a:lt2>
      <a:accent1>
        <a:srgbClr val="1A3260"/>
      </a:accent1>
      <a:accent2>
        <a:srgbClr val="4775CD"/>
      </a:accent2>
      <a:accent3>
        <a:srgbClr val="C1D1EE"/>
      </a:accent3>
      <a:accent4>
        <a:srgbClr val="969FA7"/>
      </a:accent4>
      <a:accent5>
        <a:srgbClr val="FF0000"/>
      </a:accent5>
      <a:accent6>
        <a:srgbClr val="C00000"/>
      </a:accent6>
      <a:hlink>
        <a:srgbClr val="828282"/>
      </a:hlink>
      <a:folHlink>
        <a:srgbClr val="A5A5A5"/>
      </a:folHlink>
    </a:clrScheme>
    <a:fontScheme name="Garamond-Trebuchet MS">
      <a:majorFont>
        <a:latin typeface="Garamond" panose="020204040303010108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Дивиденд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KP Presentation slides_ENG.pptx" id="{06908D64-4952-46D7-8730-630BEDA232D4}" vid="{3AEB4880-408E-43C2-8E87-CEC1480B8CC9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2161</TotalTime>
  <Words>739</Words>
  <Application>Microsoft Office PowerPoint</Application>
  <PresentationFormat>Экран (4:3)</PresentationFormat>
  <Paragraphs>49</Paragraphs>
  <Slides>6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3" baseType="lpstr">
      <vt:lpstr>Arial</vt:lpstr>
      <vt:lpstr>Calibri</vt:lpstr>
      <vt:lpstr>Garamond</vt:lpstr>
      <vt:lpstr>Times New Roman</vt:lpstr>
      <vt:lpstr>Trebuchet MS</vt:lpstr>
      <vt:lpstr>Wingdings 2</vt:lpstr>
      <vt:lpstr>Дивиденд</vt:lpstr>
      <vt:lpstr>Federal Legal Forum</vt:lpstr>
      <vt:lpstr>Основа для разделения подходов – дело ис текс</vt:lpstr>
      <vt:lpstr>ПРИМЕНЕНИЕ ПОЗИЦИИ в спорах с Иностранными Банками</vt:lpstr>
      <vt:lpstr>Разница подходов – разблокировка средств</vt:lpstr>
      <vt:lpstr>Разница походов – споры из-за Блокировки СЧЕТОВ НРД</vt:lpstr>
      <vt:lpstr>Контакты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позиции в государственном суде: правила подготовки  судебных слайдов</dc:title>
  <dc:creator>Anna Chepurnaya</dc:creator>
  <cp:lastModifiedBy>Ekaterina Tumanova</cp:lastModifiedBy>
  <cp:revision>128</cp:revision>
  <dcterms:created xsi:type="dcterms:W3CDTF">2019-10-23T17:06:21Z</dcterms:created>
  <dcterms:modified xsi:type="dcterms:W3CDTF">2024-09-18T16:01:47Z</dcterms:modified>
</cp:coreProperties>
</file>