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0" r:id="rId4"/>
    <p:sldId id="261" r:id="rId5"/>
    <p:sldId id="262" r:id="rId6"/>
    <p:sldId id="263" r:id="rId7"/>
    <p:sldId id="265" r:id="rId8"/>
    <p:sldId id="268" r:id="rId9"/>
    <p:sldId id="270" r:id="rId10"/>
    <p:sldId id="271" r:id="rId11"/>
    <p:sldId id="272" r:id="rId1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5CCCB"/>
          </a:solidFill>
        </a:fill>
      </a:tcStyle>
    </a:wholeTbl>
    <a:band2H>
      <a:tcTxStyle/>
      <a:tcStyle>
        <a:tcBdr/>
        <a:fill>
          <a:solidFill>
            <a:srgbClr val="FAE7E7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CACB"/>
          </a:solidFill>
        </a:fill>
      </a:tcStyle>
    </a:wholeTbl>
    <a:band2H>
      <a:tcTxStyle/>
      <a:tcStyle>
        <a:tcBdr/>
        <a:fill>
          <a:solidFill>
            <a:srgbClr val="ECE7E7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4CBCB"/>
          </a:solidFill>
        </a:fill>
      </a:tcStyle>
    </a:wholeTbl>
    <a:band2H>
      <a:tcTxStyle/>
      <a:tcStyle>
        <a:tcBdr/>
        <a:fill>
          <a:solidFill>
            <a:srgbClr val="F2E7E7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89" autoAdjust="0"/>
  </p:normalViewPr>
  <p:slideViewPr>
    <p:cSldViewPr>
      <p:cViewPr varScale="1">
        <p:scale>
          <a:sx n="69" d="100"/>
          <a:sy n="69" d="100"/>
        </p:scale>
        <p:origin x="182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6" name="Shape 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8493781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716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9425" y="2129613"/>
            <a:ext cx="11207750" cy="915988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25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479425" y="3082924"/>
            <a:ext cx="11233150" cy="2367955"/>
          </a:xfrm>
          <a:prstGeom prst="rect">
            <a:avLst/>
          </a:prstGeom>
        </p:spPr>
        <p:txBody>
          <a:bodyPr/>
          <a:lstStyle>
            <a:lvl1pPr marL="358775" indent="-358775" algn="l">
              <a:buSzPct val="80000"/>
              <a:buBlip>
                <a:blip r:embed="rId2"/>
              </a:buBlip>
              <a:defRPr sz="2800">
                <a:solidFill>
                  <a:srgbClr val="000000"/>
                </a:solidFill>
              </a:defRPr>
            </a:lvl1pPr>
            <a:lvl2pPr marL="774700" indent="-317500" algn="l">
              <a:buSzPct val="80000"/>
              <a:buBlip>
                <a:blip r:embed="rId2"/>
              </a:buBlip>
              <a:defRPr sz="2500">
                <a:solidFill>
                  <a:srgbClr val="000000"/>
                </a:solidFill>
              </a:defRPr>
            </a:lvl2pPr>
            <a:lvl3pPr marL="1219200" indent="-304800" algn="l">
              <a:buSzPct val="80000"/>
              <a:buBlip>
                <a:blip r:embed="rId2"/>
              </a:buBlip>
              <a:defRPr>
                <a:solidFill>
                  <a:srgbClr val="000000"/>
                </a:solidFill>
              </a:defRPr>
            </a:lvl3pPr>
            <a:lvl4pPr marL="1651000" indent="-279400" algn="l">
              <a:buSzPct val="80000"/>
              <a:buBlip>
                <a:blip r:embed="rId2"/>
              </a:buBlip>
              <a:defRPr sz="2200">
                <a:solidFill>
                  <a:srgbClr val="000000"/>
                </a:solidFill>
              </a:defRPr>
            </a:lvl4pPr>
            <a:lvl5pPr marL="2082800" indent="-254000" algn="l">
              <a:buSzPct val="80000"/>
              <a:buBlip>
                <a:blip r:embed="rId2"/>
              </a:buBlip>
              <a:defRPr sz="2000">
                <a:solidFill>
                  <a:srgbClr val="000000"/>
                </a:solidFill>
              </a:defRPr>
            </a:lvl5pPr>
          </a:lstStyle>
          <a:p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1</a:t>
            </a:r>
          </a:p>
          <a:p>
            <a:pPr lvl="1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2</a:t>
            </a:r>
          </a:p>
          <a:p>
            <a:pPr lvl="2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3</a:t>
            </a:r>
          </a:p>
          <a:p>
            <a:pPr lvl="3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4</a:t>
            </a:r>
          </a:p>
          <a:p>
            <a:pPr lvl="4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5</a:t>
            </a:r>
          </a:p>
        </p:txBody>
      </p:sp>
      <p:pic>
        <p:nvPicPr>
          <p:cNvPr id="26" name="Изображение" descr="Изображение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425" y="312115"/>
            <a:ext cx="1651000" cy="912288"/>
          </a:xfrm>
          <a:prstGeom prst="rect">
            <a:avLst/>
          </a:prstGeom>
          <a:ln w="12700">
            <a:miter lim="400000"/>
          </a:ln>
        </p:spPr>
      </p:pic>
      <p:pic>
        <p:nvPicPr>
          <p:cNvPr id="27" name="Изображение" descr="Изображение"/>
          <p:cNvPicPr>
            <a:picLocks noChangeAspect="1"/>
          </p:cNvPicPr>
          <p:nvPr/>
        </p:nvPicPr>
        <p:blipFill>
          <a:blip r:embed="rId4"/>
          <a:srcRect r="19600"/>
          <a:stretch>
            <a:fillRect/>
          </a:stretch>
        </p:blipFill>
        <p:spPr>
          <a:xfrm>
            <a:off x="8699893" y="3501008"/>
            <a:ext cx="3497622" cy="3312652"/>
          </a:xfrm>
          <a:prstGeom prst="rect">
            <a:avLst/>
          </a:prstGeom>
          <a:ln w="12700">
            <a:miter lim="400000"/>
          </a:ln>
        </p:spPr>
      </p:pic>
      <p:pic>
        <p:nvPicPr>
          <p:cNvPr id="28" name="Изображение" descr="Изображение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54696" y="267331"/>
            <a:ext cx="1270001" cy="585532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413519" y="6443095"/>
            <a:ext cx="273657" cy="26425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" descr="Изображение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5213" y="463594"/>
            <a:ext cx="1387718" cy="852438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Изображение" descr="Изображение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19184" y="476294"/>
            <a:ext cx="914401" cy="863141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Изображение" descr="Изображение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483" y="477215"/>
            <a:ext cx="2286001" cy="1263168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Изображение" descr="Изображение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078" y="5970593"/>
            <a:ext cx="1003301" cy="557022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Изображение" descr="Изображение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0378" y="5949293"/>
            <a:ext cx="1219201" cy="567871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Изображение" descr="Изображение"/>
          <p:cNvPicPr>
            <a:picLocks noChangeAspect="1"/>
          </p:cNvPicPr>
          <p:nvPr/>
        </p:nvPicPr>
        <p:blipFill>
          <a:blip r:embed="rId9"/>
          <a:srcRect r="19600"/>
          <a:stretch>
            <a:fillRect/>
          </a:stretch>
        </p:blipFill>
        <p:spPr>
          <a:xfrm>
            <a:off x="8699893" y="3501008"/>
            <a:ext cx="3497622" cy="3312652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ОБРАЗЕЦ ЗАГОЛОВКА"/>
          <p:cNvSpPr txBox="1">
            <a:spLocks noGrp="1"/>
          </p:cNvSpPr>
          <p:nvPr>
            <p:ph type="title"/>
          </p:nvPr>
        </p:nvSpPr>
        <p:spPr>
          <a:xfrm>
            <a:off x="479425" y="2238824"/>
            <a:ext cx="11207750" cy="1909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9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79425" y="4426853"/>
            <a:ext cx="11233150" cy="1469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0" marR="0" indent="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0" marR="0" indent="4572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0" marR="0" indent="9144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0" marR="0" indent="13716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0" marR="0" indent="18288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0" marR="0" indent="22860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27432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32004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36576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Скругленный прямоугольник 3"/>
          <p:cNvSpPr/>
          <p:nvPr/>
        </p:nvSpPr>
        <p:spPr>
          <a:xfrm>
            <a:off x="1821456" y="2553303"/>
            <a:ext cx="8549087" cy="7386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4200">
                <a:solidFill>
                  <a:srgbClr val="E73B28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Подзаголовок 2"/>
          <p:cNvSpPr txBox="1">
            <a:spLocks noGrp="1"/>
          </p:cNvSpPr>
          <p:nvPr>
            <p:ph type="subTitle" sz="quarter" idx="4294967295"/>
          </p:nvPr>
        </p:nvSpPr>
        <p:spPr>
          <a:xfrm>
            <a:off x="1874589" y="3708400"/>
            <a:ext cx="8397875" cy="100965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lang="ru-RU" sz="2800" dirty="0"/>
              <a:t>Анна Арутюнова Киновед историк кино </a:t>
            </a:r>
            <a:endParaRPr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86201" y="3244334"/>
            <a:ext cx="4791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           «Эволюция образов спорта в кино»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13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280576" y="6093296"/>
            <a:ext cx="273657" cy="264255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136" name="Скругленный прямоугольник 3"/>
          <p:cNvSpPr/>
          <p:nvPr/>
        </p:nvSpPr>
        <p:spPr>
          <a:xfrm>
            <a:off x="1821456" y="3237469"/>
            <a:ext cx="8549087" cy="7386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4200">
                <a:solidFill>
                  <a:srgbClr val="E73B28"/>
                </a:solidFill>
              </a:defRPr>
            </a:lvl1pPr>
          </a:lstStyle>
          <a:p>
            <a:r>
              <a:rPr dirty="0">
                <a:solidFill>
                  <a:schemeClr val="tx1"/>
                </a:solidFill>
              </a:rPr>
              <a:t>СПАСИБО ЗА ВНИМАНИЕ</a:t>
            </a:r>
            <a:r>
              <a:rPr dirty="0"/>
              <a:t>!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Сгруппировать"/>
          <p:cNvGrpSpPr/>
          <p:nvPr/>
        </p:nvGrpSpPr>
        <p:grpSpPr>
          <a:xfrm>
            <a:off x="3173844" y="2798530"/>
            <a:ext cx="2555395" cy="1803606"/>
            <a:chOff x="0" y="0"/>
            <a:chExt cx="2555394" cy="1803604"/>
          </a:xfrm>
        </p:grpSpPr>
        <p:grpSp>
          <p:nvGrpSpPr>
            <p:cNvPr id="13" name="Сгруппировать"/>
            <p:cNvGrpSpPr/>
            <p:nvPr/>
          </p:nvGrpSpPr>
          <p:grpSpPr>
            <a:xfrm>
              <a:off x="0" y="1420261"/>
              <a:ext cx="2555395" cy="383344"/>
              <a:chOff x="0" y="0"/>
              <a:chExt cx="2555394" cy="383343"/>
            </a:xfrm>
          </p:grpSpPr>
          <p:sp>
            <p:nvSpPr>
              <p:cNvPr id="15" name="/potaninfoundation"/>
              <p:cNvSpPr txBox="1"/>
              <p:nvPr/>
            </p:nvSpPr>
            <p:spPr>
              <a:xfrm>
                <a:off x="373648" y="0"/>
                <a:ext cx="2181747" cy="3833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noAutofit/>
              </a:bodyPr>
              <a:lstStyle>
                <a:lvl1pPr>
                  <a:defRPr sz="2000"/>
                </a:lvl1pPr>
              </a:lstStyle>
              <a:p>
                <a:r>
                  <a:rPr dirty="0"/>
                  <a:t>/</a:t>
                </a:r>
                <a:r>
                  <a:rPr dirty="0" err="1"/>
                  <a:t>potaninfoundation</a:t>
                </a:r>
                <a:endParaRPr dirty="0"/>
              </a:p>
            </p:txBody>
          </p:sp>
          <p:pic>
            <p:nvPicPr>
              <p:cNvPr id="16" name="Изображение" descr="Изображение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96393"/>
                <a:ext cx="302269" cy="19055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pic>
          <p:nvPicPr>
            <p:cNvPr id="14" name="Изображение" descr="Изображение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2697" y="0"/>
              <a:ext cx="1270001" cy="12700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7" name="Сгруппировать"/>
          <p:cNvGrpSpPr/>
          <p:nvPr/>
        </p:nvGrpSpPr>
        <p:grpSpPr>
          <a:xfrm>
            <a:off x="6525917" y="2798530"/>
            <a:ext cx="1878053" cy="1803606"/>
            <a:chOff x="0" y="0"/>
            <a:chExt cx="1878052" cy="1803604"/>
          </a:xfrm>
        </p:grpSpPr>
        <p:grpSp>
          <p:nvGrpSpPr>
            <p:cNvPr id="18" name="Сгруппировать"/>
            <p:cNvGrpSpPr/>
            <p:nvPr/>
          </p:nvGrpSpPr>
          <p:grpSpPr>
            <a:xfrm>
              <a:off x="0" y="1420261"/>
              <a:ext cx="1878053" cy="383344"/>
              <a:chOff x="0" y="0"/>
              <a:chExt cx="1878052" cy="383343"/>
            </a:xfrm>
          </p:grpSpPr>
          <p:sp>
            <p:nvSpPr>
              <p:cNvPr id="20" name="/fondpotanin"/>
              <p:cNvSpPr txBox="1"/>
              <p:nvPr/>
            </p:nvSpPr>
            <p:spPr>
              <a:xfrm>
                <a:off x="373647" y="0"/>
                <a:ext cx="1504406" cy="3833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noAutofit/>
              </a:bodyPr>
              <a:lstStyle>
                <a:lvl1pPr>
                  <a:defRPr sz="2000"/>
                </a:lvl1pPr>
              </a:lstStyle>
              <a:p>
                <a:r>
                  <a:t>/fondpotanin</a:t>
                </a:r>
              </a:p>
            </p:txBody>
          </p:sp>
          <p:pic>
            <p:nvPicPr>
              <p:cNvPr id="21" name="Изображение" descr="Изображение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96393"/>
                <a:ext cx="277212" cy="229947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pic>
          <p:nvPicPr>
            <p:cNvPr id="19" name="Изображение" descr="Изображение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4026" y="0"/>
              <a:ext cx="1270001" cy="12700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5"/>
          <p:cNvSpPr txBox="1">
            <a:spLocks noGrp="1"/>
          </p:cNvSpPr>
          <p:nvPr>
            <p:ph type="title"/>
          </p:nvPr>
        </p:nvSpPr>
        <p:spPr>
          <a:xfrm>
            <a:off x="479425" y="1902859"/>
            <a:ext cx="11233150" cy="91598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u-RU" sz="1600" b="1" dirty="0"/>
              <a:t>1. </a:t>
            </a:r>
            <a:r>
              <a:rPr lang="ru-RU" sz="1400" b="1" dirty="0"/>
              <a:t>Эпоха </a:t>
            </a:r>
            <a:r>
              <a:rPr lang="ru-RU" sz="1400" b="1" dirty="0" err="1"/>
              <a:t>мифологизации</a:t>
            </a:r>
            <a:r>
              <a:rPr lang="ru-RU" sz="1400" b="1" dirty="0"/>
              <a:t> (1930-е – 1950-е): Спорт как метафора здорового общества</a:t>
            </a:r>
            <a:br>
              <a:rPr lang="ru-RU" sz="1400" dirty="0"/>
            </a:br>
            <a:endParaRPr sz="1400" dirty="0"/>
          </a:p>
        </p:txBody>
      </p:sp>
      <p:sp>
        <p:nvSpPr>
          <p:cNvPr id="43" name="Объект 6"/>
          <p:cNvSpPr txBox="1">
            <a:spLocks noGrp="1"/>
          </p:cNvSpPr>
          <p:nvPr>
            <p:ph type="body" sz="half" idx="1"/>
          </p:nvPr>
        </p:nvSpPr>
        <p:spPr>
          <a:xfrm>
            <a:off x="479425" y="3140968"/>
            <a:ext cx="9216975" cy="2284511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1100" b="1" dirty="0"/>
              <a:t>Контекст:</a:t>
            </a:r>
            <a:r>
              <a:rPr lang="ru-RU" sz="1100" dirty="0"/>
              <a:t> Строительство социалистического государства, культ коллективного, воспитание «нового человека».</a:t>
            </a:r>
          </a:p>
          <a:p>
            <a:r>
              <a:rPr lang="ru-RU" sz="1100" b="1" dirty="0"/>
              <a:t>Ключевой образ: «Спорт — это служба Родине».</a:t>
            </a:r>
            <a:endParaRPr lang="ru-RU" sz="1100" dirty="0"/>
          </a:p>
          <a:p>
            <a:pPr lvl="1"/>
            <a:r>
              <a:rPr lang="ru-RU" sz="1100" dirty="0"/>
              <a:t>Спортсмен — это не индивидуалист, а </a:t>
            </a:r>
            <a:r>
              <a:rPr lang="ru-RU" sz="1100" b="1" dirty="0"/>
              <a:t>часть коллектива</a:t>
            </a:r>
            <a:r>
              <a:rPr lang="ru-RU" sz="1100" dirty="0"/>
              <a:t> (команды, завода, нации). Его победа — победа всей системы.</a:t>
            </a:r>
          </a:p>
          <a:p>
            <a:pPr lvl="1"/>
            <a:r>
              <a:rPr lang="ru-RU" sz="1100" dirty="0"/>
              <a:t>Акцент на </a:t>
            </a:r>
            <a:r>
              <a:rPr lang="ru-RU" sz="1100" b="1" dirty="0"/>
              <a:t>физической культуре и массовости</a:t>
            </a:r>
            <a:r>
              <a:rPr lang="ru-RU" sz="1100" dirty="0"/>
              <a:t> («В здоровом теле — здоровый дух!»).</a:t>
            </a:r>
          </a:p>
          <a:p>
            <a:pPr lvl="1"/>
            <a:r>
              <a:rPr lang="ru-RU" sz="1100" dirty="0"/>
              <a:t>Конфликт строится вокруг перевоспитания индивидуалиста («талант, но недисциплинирован») под влиянием мудрого тренера-наставника.</a:t>
            </a:r>
          </a:p>
          <a:p>
            <a:pPr lvl="1"/>
            <a:r>
              <a:rPr lang="ru-RU" sz="1100" b="1" dirty="0"/>
              <a:t>Фильмы-примеры:</a:t>
            </a:r>
            <a:r>
              <a:rPr lang="ru-RU" sz="1100" dirty="0"/>
              <a:t> «Вратарь» (1936), «Первая перчатка» (1946).</a:t>
            </a:r>
          </a:p>
          <a:p>
            <a:r>
              <a:rPr lang="ru-RU" sz="1100" b="1" dirty="0"/>
              <a:t>Итог эпохи:</a:t>
            </a:r>
            <a:r>
              <a:rPr lang="ru-RU" sz="1100" dirty="0"/>
              <a:t> Спорт в кино — это </a:t>
            </a:r>
            <a:r>
              <a:rPr lang="ru-RU" sz="1100" b="1" dirty="0"/>
              <a:t> плакат</a:t>
            </a:r>
            <a:r>
              <a:rPr lang="ru-RU" sz="1100" dirty="0"/>
              <a:t>, идеализированная модель общества, где труд и дисциплина ведут к коллективному успеху.</a:t>
            </a:r>
          </a:p>
          <a:p>
            <a:pPr marL="243839" indent="-243839" defTabSz="877823">
              <a:lnSpc>
                <a:spcPct val="100000"/>
              </a:lnSpc>
              <a:spcBef>
                <a:spcPts val="900"/>
              </a:spcBef>
              <a:buBlip>
                <a:blip r:embed="rId2"/>
              </a:buBlip>
              <a:defRPr sz="1919"/>
            </a:pPr>
            <a:endParaRPr sz="2000" dirty="0"/>
          </a:p>
        </p:txBody>
      </p:sp>
      <p:sp>
        <p:nvSpPr>
          <p:cNvPr id="44" name="Номер слайда 7"/>
          <p:cNvSpPr txBox="1">
            <a:spLocks noGrp="1"/>
          </p:cNvSpPr>
          <p:nvPr>
            <p:ph type="sldNum" sz="quarter" idx="2"/>
          </p:nvPr>
        </p:nvSpPr>
        <p:spPr>
          <a:xfrm>
            <a:off x="11498277" y="6443095"/>
            <a:ext cx="188898" cy="26425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400" y="2132856"/>
            <a:ext cx="2240341" cy="3292623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Заголовок 1"/>
          <p:cNvSpPr txBox="1">
            <a:spLocks noGrp="1"/>
          </p:cNvSpPr>
          <p:nvPr>
            <p:ph type="title"/>
          </p:nvPr>
        </p:nvSpPr>
        <p:spPr>
          <a:xfrm>
            <a:off x="479425" y="1916832"/>
            <a:ext cx="11207750" cy="91598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sz="1800" b="1" dirty="0"/>
              <a:t>2. Эпоха </a:t>
            </a:r>
            <a:r>
              <a:rPr lang="ru-RU" sz="1800" b="1" dirty="0" err="1"/>
              <a:t>гуманизации</a:t>
            </a:r>
            <a:r>
              <a:rPr lang="ru-RU" sz="1800" b="1" dirty="0"/>
              <a:t> (1960-е – 1970-е): Спорт как путь к себе</a:t>
            </a:r>
            <a:br>
              <a:rPr lang="ru-RU" sz="1800" dirty="0"/>
            </a:br>
            <a:endParaRPr sz="1800" dirty="0"/>
          </a:p>
        </p:txBody>
      </p:sp>
      <p:sp>
        <p:nvSpPr>
          <p:cNvPr id="61" name="Объект 2"/>
          <p:cNvSpPr txBox="1">
            <a:spLocks noGrp="1"/>
          </p:cNvSpPr>
          <p:nvPr>
            <p:ph type="body" sz="half" idx="1"/>
          </p:nvPr>
        </p:nvSpPr>
        <p:spPr>
          <a:xfrm>
            <a:off x="313878" y="2832820"/>
            <a:ext cx="8302402" cy="2639937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100" b="1" dirty="0">
                <a:solidFill>
                  <a:schemeClr val="tx1"/>
                </a:solidFill>
              </a:rPr>
              <a:t>2. Эпоха </a:t>
            </a:r>
            <a:r>
              <a:rPr lang="ru-RU" sz="2100" b="1" dirty="0" err="1">
                <a:solidFill>
                  <a:schemeClr val="tx1"/>
                </a:solidFill>
              </a:rPr>
              <a:t>гуманизации</a:t>
            </a:r>
            <a:r>
              <a:rPr lang="ru-RU" sz="2100" b="1" dirty="0">
                <a:solidFill>
                  <a:schemeClr val="tx1"/>
                </a:solidFill>
              </a:rPr>
              <a:t> (1960-е – 1970-е): Спорт как путь к себе</a:t>
            </a:r>
            <a:endParaRPr lang="ru-RU" sz="21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100" b="1" dirty="0">
                <a:solidFill>
                  <a:schemeClr val="tx1"/>
                </a:solidFill>
              </a:rPr>
              <a:t>Контекст:</a:t>
            </a:r>
            <a:r>
              <a:rPr lang="ru-RU" sz="2100" dirty="0">
                <a:solidFill>
                  <a:schemeClr val="tx1"/>
                </a:solidFill>
              </a:rPr>
              <a:t> «Оттепель», интерес к внутреннему миру человека, рост скепсиса в эпоху «застоя».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2100" b="1" dirty="0">
                <a:solidFill>
                  <a:schemeClr val="tx1"/>
                </a:solidFill>
              </a:rPr>
              <a:t>Ключевой образ: «Спорт — это школа характера и самопознания».</a:t>
            </a:r>
            <a:endParaRPr lang="ru-RU" sz="21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Герой становится </a:t>
            </a:r>
            <a:r>
              <a:rPr lang="ru-RU" sz="2100" b="1" dirty="0">
                <a:solidFill>
                  <a:schemeClr val="tx1"/>
                </a:solidFill>
              </a:rPr>
              <a:t>сложнее и человечнее</a:t>
            </a:r>
            <a:r>
              <a:rPr lang="ru-RU" sz="2100" dirty="0">
                <a:solidFill>
                  <a:schemeClr val="tx1"/>
                </a:solidFill>
              </a:rPr>
              <a:t>. Он сомневается, переживает личные драмы, вступает в конфликт с системой не из злого умысла, а в поисках себя.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Появляется тема </a:t>
            </a:r>
            <a:r>
              <a:rPr lang="ru-RU" sz="2100" b="1" dirty="0">
                <a:solidFill>
                  <a:schemeClr val="tx1"/>
                </a:solidFill>
              </a:rPr>
              <a:t>нравственного выбора и цены победы</a:t>
            </a:r>
            <a:r>
              <a:rPr lang="ru-RU" sz="2100" dirty="0">
                <a:solidFill>
                  <a:schemeClr val="tx1"/>
                </a:solidFill>
              </a:rPr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Спорт используется как </a:t>
            </a:r>
            <a:r>
              <a:rPr lang="ru-RU" sz="2100" b="1" dirty="0">
                <a:solidFill>
                  <a:schemeClr val="tx1"/>
                </a:solidFill>
              </a:rPr>
              <a:t>метафора жизни</a:t>
            </a:r>
            <a:r>
              <a:rPr lang="ru-RU" sz="2100" dirty="0">
                <a:solidFill>
                  <a:schemeClr val="tx1"/>
                </a:solidFill>
              </a:rPr>
              <a:t> (альпинизм, автоспорт). Преодоление стихии равно преодолению себя.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100" b="1" dirty="0">
                <a:solidFill>
                  <a:schemeClr val="tx1"/>
                </a:solidFill>
              </a:rPr>
              <a:t>Фильмы-примеры:</a:t>
            </a:r>
            <a:r>
              <a:rPr lang="ru-RU" sz="2100" dirty="0">
                <a:solidFill>
                  <a:schemeClr val="tx1"/>
                </a:solidFill>
              </a:rPr>
              <a:t> «Хоккеисты» (1964), «Вертикаль» (1966), «Гонщики» (1972).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100" b="1" dirty="0">
                <a:solidFill>
                  <a:schemeClr val="tx1"/>
                </a:solidFill>
              </a:rPr>
              <a:t>Итог эпохи:</a:t>
            </a:r>
            <a:r>
              <a:rPr lang="ru-RU" sz="2100" dirty="0">
                <a:solidFill>
                  <a:schemeClr val="tx1"/>
                </a:solidFill>
              </a:rPr>
              <a:t> Спорт теряет черты плакатной одномерности. Из образа службы он превращается в </a:t>
            </a:r>
            <a:r>
              <a:rPr lang="ru-RU" sz="2100" b="1" dirty="0">
                <a:solidFill>
                  <a:schemeClr val="tx1"/>
                </a:solidFill>
              </a:rPr>
              <a:t>образ личностного пути</a:t>
            </a:r>
            <a:r>
              <a:rPr lang="ru-RU" sz="2100" dirty="0">
                <a:solidFill>
                  <a:schemeClr val="tx1"/>
                </a:solidFill>
              </a:rPr>
              <a:t>.</a:t>
            </a:r>
          </a:p>
          <a:p>
            <a:endParaRPr sz="4400" dirty="0"/>
          </a:p>
        </p:txBody>
      </p:sp>
      <p:sp>
        <p:nvSpPr>
          <p:cNvPr id="62" name="Номер слайда 4"/>
          <p:cNvSpPr txBox="1">
            <a:spLocks noGrp="1"/>
          </p:cNvSpPr>
          <p:nvPr>
            <p:ph type="sldNum" sz="quarter" idx="2"/>
          </p:nvPr>
        </p:nvSpPr>
        <p:spPr>
          <a:xfrm>
            <a:off x="11498277" y="6443095"/>
            <a:ext cx="188898" cy="26425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4064" y="2060847"/>
            <a:ext cx="2694058" cy="4041087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Заголовок 1"/>
          <p:cNvSpPr txBox="1">
            <a:spLocks noGrp="1"/>
          </p:cNvSpPr>
          <p:nvPr>
            <p:ph type="title"/>
          </p:nvPr>
        </p:nvSpPr>
        <p:spPr>
          <a:xfrm>
            <a:off x="479425" y="1278527"/>
            <a:ext cx="11207750" cy="91598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u-RU" sz="1600" b="1" dirty="0"/>
              <a:t>Эпоха интеллектуально-экспериментального осмысления (1970-е – 80-е)</a:t>
            </a:r>
            <a:br>
              <a:rPr lang="ru-RU" dirty="0"/>
            </a:br>
            <a:endParaRPr dirty="0"/>
          </a:p>
        </p:txBody>
      </p:sp>
      <p:sp>
        <p:nvSpPr>
          <p:cNvPr id="65" name="Номер слайда 3"/>
          <p:cNvSpPr txBox="1">
            <a:spLocks noGrp="1"/>
          </p:cNvSpPr>
          <p:nvPr>
            <p:ph type="sldNum" sz="quarter" idx="2"/>
          </p:nvPr>
        </p:nvSpPr>
        <p:spPr>
          <a:xfrm>
            <a:off x="11498277" y="6443095"/>
            <a:ext cx="188898" cy="26425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</a:t>
            </a:fld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623392" y="1628800"/>
            <a:ext cx="7632848" cy="4636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100"/>
              </a:lnSpc>
              <a:spcAft>
                <a:spcPts val="1200"/>
              </a:spcAft>
            </a:pPr>
            <a:r>
              <a:rPr lang="ru-RU" sz="1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Спорт, спорт, спорт»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(1970) режиссера </a:t>
            </a:r>
            <a:r>
              <a:rPr lang="ru-RU" sz="1000" b="1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Элема</a:t>
            </a: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Климова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это уникальное и ключевое явление в эволюции образов спорта, которое выпадает из общей линейки и стоит особняком. Добавим его в нашу схему, выделив в отдельный, </a:t>
            </a: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«интеллектуально-экспериментальный»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этап.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Контекст: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«Застой» с внешней точки зрения, но внутри — бум интеллектуальной и художественной жизни. Поиск новых киноязыков, интерес к монтажу, документальности и философскому эссе.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100"/>
              </a:lnSpc>
              <a:spcAft>
                <a:spcPts val="600"/>
              </a:spcAft>
            </a:pP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Ключевой образ: «Спорт — это универсальная модель человеческого бытия».</a:t>
            </a:r>
            <a:b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Спорт в трактовке Климова — это не служба, не самопознание и не зрелище. Это: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Font typeface="+mj-lt"/>
              <a:buAutoNum type="arabicPeriod"/>
              <a:tabLst>
                <a:tab pos="914400" algn="l"/>
              </a:tabLst>
            </a:pP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Архетипическая деятельность: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Фильм проводит параллели между современным спортсменом и древним воином, между футбольным матчем и сражением. Спорт показывается как древняя, почти биологическая потребность человека в состязании и преодолении.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Font typeface="+mj-lt"/>
              <a:buAutoNum type="arabicPeriod"/>
              <a:tabLst>
                <a:tab pos="914400" algn="l"/>
              </a:tabLst>
            </a:pP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Эстетика движения: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Камера воспевает </a:t>
            </a: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красоту человеческого тела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напряжении — будь то мускулы штангиста или грация фигуристки. Это кино не о результате, а о </a:t>
            </a: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процессе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возведенном в ранг искусства.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Font typeface="+mj-lt"/>
              <a:buAutoNum type="arabicPeriod"/>
              <a:tabLst>
                <a:tab pos="914400" algn="l"/>
              </a:tabLst>
            </a:pP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Диалектика победы и поражения: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Климов показывает не только триумф, но и изнанку: боль, травмы, отчаяние проигравших. Это взгляд на спорт </a:t>
            </a: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 романтической лакировки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но с философским принятием его жестокости и величия как двух сторон одной медали.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925" y="1628800"/>
            <a:ext cx="3143250" cy="47625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1"/>
          <p:cNvSpPr txBox="1">
            <a:spLocks noGrp="1"/>
          </p:cNvSpPr>
          <p:nvPr>
            <p:ph type="title"/>
          </p:nvPr>
        </p:nvSpPr>
        <p:spPr>
          <a:xfrm>
            <a:off x="479425" y="1271731"/>
            <a:ext cx="11207750" cy="9159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832104">
              <a:defRPr sz="3640"/>
            </a:lvl1pPr>
          </a:lstStyle>
          <a:p>
            <a:br>
              <a:rPr lang="ru-RU" dirty="0"/>
            </a:br>
            <a:r>
              <a:rPr lang="ru-RU" sz="1600" b="1" dirty="0"/>
              <a:t>3. Эпоха демонтажа (1990-е): Спорт как рухнувшая утопия</a:t>
            </a:r>
            <a:br>
              <a:rPr lang="ru-RU" dirty="0"/>
            </a:br>
            <a:endParaRPr dirty="0"/>
          </a:p>
        </p:txBody>
      </p:sp>
      <p:sp>
        <p:nvSpPr>
          <p:cNvPr id="80" name="Объект 2"/>
          <p:cNvSpPr txBox="1">
            <a:spLocks noGrp="1"/>
          </p:cNvSpPr>
          <p:nvPr>
            <p:ph type="body" sz="half" idx="1"/>
          </p:nvPr>
        </p:nvSpPr>
        <p:spPr>
          <a:xfrm>
            <a:off x="767408" y="2187718"/>
            <a:ext cx="7272808" cy="368955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 </a:t>
            </a:r>
            <a:r>
              <a:rPr lang="ru-RU" sz="1100" b="1" dirty="0"/>
              <a:t>Контекст:</a:t>
            </a:r>
            <a:r>
              <a:rPr lang="ru-RU" sz="1100" dirty="0"/>
              <a:t> Распад СССР, кризис ценностей, экономический коллапс.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100" b="1" dirty="0"/>
              <a:t>Ключевой образ: «Спорт — это бывшая жизнь».</a:t>
            </a:r>
            <a:endParaRPr lang="ru-RU" sz="11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sz="1100" dirty="0"/>
              <a:t>Героический образ спорта </a:t>
            </a:r>
            <a:r>
              <a:rPr lang="ru-RU" sz="1100" b="1" dirty="0"/>
              <a:t>полностью разрушается</a:t>
            </a:r>
            <a:r>
              <a:rPr lang="ru-RU" sz="1100" dirty="0"/>
              <a:t>. Он исчезает с экрана как значимая тема.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1100" dirty="0"/>
              <a:t>Бывший спортсмен становится маргиналом, «бывшим», часто связанным с криминалом. Его физическая сила служит не для побед, а для выживания.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1100" dirty="0"/>
              <a:t>Спорт — это </a:t>
            </a:r>
            <a:r>
              <a:rPr lang="ru-RU" sz="1100" b="1" dirty="0"/>
              <a:t>символ утраченной идентичности и краха прежней системы</a:t>
            </a:r>
            <a:r>
              <a:rPr lang="ru-RU" sz="1100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1100" b="1" dirty="0"/>
              <a:t>Фильмы-примеры:</a:t>
            </a:r>
            <a:r>
              <a:rPr lang="ru-RU" sz="1100" dirty="0"/>
              <a:t> образы бывших спортсменов в криминальных драмах 90-х («Брат-2»</a:t>
            </a:r>
            <a:r>
              <a:rPr lang="ru-RU" sz="1100" b="1" dirty="0"/>
              <a:t>)</a:t>
            </a:r>
            <a:r>
              <a:rPr lang="ru-RU" sz="11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b="1" dirty="0"/>
              <a:t>Итог эпохи:</a:t>
            </a:r>
            <a:r>
              <a:rPr lang="ru-RU" sz="1100" dirty="0"/>
              <a:t> Прежние мифы уничтожены. Спорт в кино — это </a:t>
            </a:r>
            <a:r>
              <a:rPr lang="ru-RU" sz="1100" b="1" dirty="0"/>
              <a:t>призрак прошлого</a:t>
            </a:r>
            <a:r>
              <a:rPr lang="ru-RU" sz="1100" dirty="0"/>
              <a:t>, не имеющий места в новой, жестокой реальности.</a:t>
            </a:r>
          </a:p>
          <a:p>
            <a:endParaRPr lang="ru-RU" sz="2400" dirty="0"/>
          </a:p>
          <a:p>
            <a:pPr marL="0" indent="0">
              <a:buNone/>
              <a:defRPr sz="2000"/>
            </a:pPr>
            <a:endParaRPr dirty="0"/>
          </a:p>
        </p:txBody>
      </p:sp>
      <p:sp>
        <p:nvSpPr>
          <p:cNvPr id="81" name="Номер слайда 3"/>
          <p:cNvSpPr txBox="1">
            <a:spLocks noGrp="1"/>
          </p:cNvSpPr>
          <p:nvPr>
            <p:ph type="sldNum" sz="quarter" idx="2"/>
          </p:nvPr>
        </p:nvSpPr>
        <p:spPr>
          <a:xfrm>
            <a:off x="11498277" y="6443095"/>
            <a:ext cx="188898" cy="26425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5</a:t>
            </a:fld>
            <a:endParaRPr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232" y="1556792"/>
            <a:ext cx="3143250" cy="471487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Заголовок 1"/>
          <p:cNvSpPr txBox="1">
            <a:spLocks noGrp="1"/>
          </p:cNvSpPr>
          <p:nvPr>
            <p:ph type="title"/>
          </p:nvPr>
        </p:nvSpPr>
        <p:spPr>
          <a:xfrm>
            <a:off x="479425" y="1284641"/>
            <a:ext cx="11207750" cy="91598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u-RU" sz="1600" b="1" dirty="0"/>
              <a:t>4. Эпоха </a:t>
            </a:r>
            <a:r>
              <a:rPr lang="ru-RU" sz="1600" b="1" dirty="0" err="1"/>
              <a:t>ремифологизации</a:t>
            </a:r>
            <a:r>
              <a:rPr lang="ru-RU" sz="1600" b="1" dirty="0"/>
              <a:t> (2000-е – 2010-е): Спорт как национальная гордость</a:t>
            </a:r>
            <a:br>
              <a:rPr lang="ru-RU" dirty="0"/>
            </a:br>
            <a:endParaRPr dirty="0"/>
          </a:p>
        </p:txBody>
      </p:sp>
      <p:sp>
        <p:nvSpPr>
          <p:cNvPr id="87" name="Номер слайда 3"/>
          <p:cNvSpPr txBox="1">
            <a:spLocks noGrp="1"/>
          </p:cNvSpPr>
          <p:nvPr>
            <p:ph type="sldNum" sz="quarter" idx="2"/>
          </p:nvPr>
        </p:nvSpPr>
        <p:spPr>
          <a:xfrm>
            <a:off x="11498277" y="6443095"/>
            <a:ext cx="188898" cy="26425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6</a:t>
            </a:fld>
            <a:endParaRPr/>
          </a:p>
        </p:txBody>
      </p:sp>
      <p:sp>
        <p:nvSpPr>
          <p:cNvPr id="97" name="TextBox 11"/>
          <p:cNvSpPr txBox="1"/>
          <p:nvPr/>
        </p:nvSpPr>
        <p:spPr>
          <a:xfrm>
            <a:off x="762000" y="3636762"/>
            <a:ext cx="8430344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2000"/>
            </a:pPr>
            <a:endParaRPr dirty="0">
              <a:solidFill>
                <a:srgbClr val="E5332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2200629"/>
            <a:ext cx="828092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Контекст:</a:t>
            </a: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Стабилизация государства, поиск новой национальной идеи, патриотический подъем.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Ключевой образ: «Спорт — это возрожденная мощь России».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Возвращение масштабного спортивного кино, но в новой форме — </a:t>
            </a:r>
            <a:r>
              <a:rPr lang="ru-RU" sz="1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исторического </a:t>
            </a:r>
            <a:r>
              <a:rPr lang="ru-RU" sz="1200" b="1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байопика</a:t>
            </a: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Акцент на </a:t>
            </a:r>
            <a:r>
              <a:rPr lang="ru-RU" sz="1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великих победах прошлого</a:t>
            </a: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которые доказывают «нашу» силу духа.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 спорта снова идеализирован, но теперь это не коллективная масса, а </a:t>
            </a:r>
            <a:r>
              <a:rPr lang="ru-RU" sz="1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культ гения (спортсмена) и его творца (тренера)</a:t>
            </a: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Используется формула «Мы против всех», где победа на международной арене становится актом национального самоутверждения.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Фильмы-примеры:</a:t>
            </a: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«Легенда №17» (2013), «Движение вверх» (2017).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100"/>
              </a:lnSpc>
              <a:spcAft>
                <a:spcPts val="800"/>
              </a:spcAft>
            </a:pPr>
            <a:r>
              <a:rPr lang="ru-RU" sz="1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эпохи:</a:t>
            </a: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Спорт возвращается на экраны как </a:t>
            </a:r>
            <a:r>
              <a:rPr lang="ru-RU" sz="1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яркий, зрелищный миф</a:t>
            </a: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призванный вызывать гордость за страну и ее историю.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9303" y="1555549"/>
            <a:ext cx="2924175" cy="416242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Заголовок 1"/>
          <p:cNvSpPr txBox="1">
            <a:spLocks noGrp="1"/>
          </p:cNvSpPr>
          <p:nvPr>
            <p:ph type="title"/>
          </p:nvPr>
        </p:nvSpPr>
        <p:spPr>
          <a:xfrm>
            <a:off x="479425" y="1850693"/>
            <a:ext cx="11207750" cy="915988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Фильмы о спорте сделанные в 2000 </a:t>
            </a:r>
            <a:endParaRPr dirty="0"/>
          </a:p>
        </p:txBody>
      </p:sp>
      <p:sp>
        <p:nvSpPr>
          <p:cNvPr id="104" name="Объект 2"/>
          <p:cNvSpPr txBox="1">
            <a:spLocks noGrp="1"/>
          </p:cNvSpPr>
          <p:nvPr>
            <p:ph type="body" sz="half" idx="1"/>
          </p:nvPr>
        </p:nvSpPr>
        <p:spPr>
          <a:xfrm>
            <a:off x="479425" y="3068960"/>
            <a:ext cx="8208863" cy="25922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1400" b="1" dirty="0"/>
              <a:t>«</a:t>
            </a:r>
            <a:r>
              <a:rPr lang="ru-RU" sz="1000" b="1" dirty="0"/>
              <a:t>Движение вверх»</a:t>
            </a:r>
            <a:r>
              <a:rPr lang="ru-RU" sz="1000" dirty="0"/>
              <a:t> (2017) – Легендарная победа сборной СССР по баскетболу над командой США на мюнхенской Олимпиаде-1972. Самый кассовый российский фильм в истории.</a:t>
            </a:r>
          </a:p>
          <a:p>
            <a:pPr marL="0" lvl="0" indent="0">
              <a:buNone/>
            </a:pPr>
            <a:r>
              <a:rPr lang="ru-RU" sz="1000" b="1" dirty="0"/>
              <a:t>«Легенда №17»</a:t>
            </a:r>
            <a:r>
              <a:rPr lang="ru-RU" sz="1000" dirty="0"/>
              <a:t> (2013) – Фильм вышел чуть раньше 10-летнего рубежа, но задал тон всей волне. История хоккеиста Валерия Харламова и тренера Анатолия Тарасова.</a:t>
            </a:r>
          </a:p>
          <a:p>
            <a:pPr marL="0" lvl="0" indent="0">
              <a:buNone/>
            </a:pPr>
            <a:r>
              <a:rPr lang="ru-RU" sz="1000" b="1" dirty="0"/>
              <a:t>«Тренер»</a:t>
            </a:r>
            <a:r>
              <a:rPr lang="ru-RU" sz="1000" dirty="0"/>
              <a:t> (2018) – Драма о бывшем футболисте сборной, который после провала начинает с нуля тренировать провинциальную команду.</a:t>
            </a:r>
          </a:p>
          <a:p>
            <a:pPr marL="0" lvl="0" indent="0">
              <a:buNone/>
            </a:pPr>
            <a:r>
              <a:rPr lang="ru-RU" sz="1000" dirty="0"/>
              <a:t> </a:t>
            </a:r>
            <a:r>
              <a:rPr lang="ru-RU" sz="1000" b="1" dirty="0"/>
              <a:t>«Стрельцов»</a:t>
            </a:r>
            <a:r>
              <a:rPr lang="ru-RU" sz="1000" dirty="0"/>
              <a:t> (2020) -Фильм основан на реальной биографии Эдуарда </a:t>
            </a:r>
            <a:r>
              <a:rPr lang="ru-RU" sz="1000" dirty="0" err="1"/>
              <a:t>Стрельцова</a:t>
            </a:r>
            <a:endParaRPr lang="ru-RU" sz="1000" dirty="0"/>
          </a:p>
          <a:p>
            <a:pPr marL="0" lvl="0" indent="0">
              <a:buNone/>
            </a:pPr>
            <a:r>
              <a:rPr lang="ru-RU" sz="1000" b="1" dirty="0"/>
              <a:t> «Чемпион мира»</a:t>
            </a:r>
            <a:r>
              <a:rPr lang="ru-RU" sz="1000" dirty="0"/>
              <a:t> (2021) – Драма о знаменитом матче за звание чемпиона мира по шахматам между Анатолием Карповым и Виктором Корчным в 1978 году. Шахматы тоже спорт</a:t>
            </a:r>
            <a:r>
              <a:rPr lang="ru-RU" sz="1400" dirty="0"/>
              <a:t>.</a:t>
            </a:r>
          </a:p>
          <a:p>
            <a:pPr lvl="0"/>
            <a:endParaRPr lang="ru-RU" sz="1400" dirty="0"/>
          </a:p>
          <a:p>
            <a:pPr marL="0" indent="0" defTabSz="905255">
              <a:spcBef>
                <a:spcPts val="900"/>
              </a:spcBef>
              <a:buSzTx/>
              <a:buNone/>
              <a:defRPr sz="1979"/>
            </a:pPr>
            <a:endParaRPr sz="2000" dirty="0"/>
          </a:p>
        </p:txBody>
      </p:sp>
      <p:sp>
        <p:nvSpPr>
          <p:cNvPr id="105" name="Номер слайда 3"/>
          <p:cNvSpPr txBox="1">
            <a:spLocks noGrp="1"/>
          </p:cNvSpPr>
          <p:nvPr>
            <p:ph type="sldNum" sz="quarter" idx="2"/>
          </p:nvPr>
        </p:nvSpPr>
        <p:spPr>
          <a:xfrm>
            <a:off x="11413519" y="6443095"/>
            <a:ext cx="273657" cy="26425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7</a:t>
            </a:fld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5285" y="2924944"/>
            <a:ext cx="3211866" cy="321186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Заголовок 1"/>
          <p:cNvSpPr txBox="1">
            <a:spLocks noGrp="1"/>
          </p:cNvSpPr>
          <p:nvPr>
            <p:ph type="title"/>
          </p:nvPr>
        </p:nvSpPr>
        <p:spPr>
          <a:xfrm>
            <a:off x="479424" y="1215213"/>
            <a:ext cx="11207751" cy="91598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u-RU" sz="1400" b="1" dirty="0"/>
              <a:t>Эпоха диверсификации (2020-е – настоящее время): Спорт как сложная система</a:t>
            </a:r>
            <a:endParaRPr sz="1400" dirty="0"/>
          </a:p>
        </p:txBody>
      </p:sp>
      <p:sp>
        <p:nvSpPr>
          <p:cNvPr id="121" name="Номер слайда 3"/>
          <p:cNvSpPr txBox="1">
            <a:spLocks noGrp="1"/>
          </p:cNvSpPr>
          <p:nvPr>
            <p:ph type="sldNum" sz="quarter" idx="2"/>
          </p:nvPr>
        </p:nvSpPr>
        <p:spPr>
          <a:xfrm>
            <a:off x="11413519" y="6443095"/>
            <a:ext cx="273657" cy="26425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8</a:t>
            </a:fld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407368" y="2348880"/>
            <a:ext cx="7416824" cy="3353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Контекст: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Освоение жанра, поиск новых тем и ракурсов, влияние мировых трендов.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Ключевой образ: «Спорт — это сложный мир».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Сохраняется линия </a:t>
            </a:r>
            <a:r>
              <a:rPr lang="ru-RU" sz="1000" dirty="0" err="1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байопиков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но они становятся </a:t>
            </a: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более психологичными и неоднозначными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Появляется </a:t>
            </a: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критический взгляд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на систему, показ ее теневых сторон («Спорт», 2024).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Возникает интерес к </a:t>
            </a: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личной драме, ментальному здоровью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спортсменов, их жизни после карьеры.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Спорт начинает исследоваться как </a:t>
            </a: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бизнес, шоу и механизм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не только как служение.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Фильмы-примеры: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«Стрельцов» (2020, трагедия системы), «Первый на Олимпе» ( Первая золотая медаль в гребле), 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21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эпохи: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Образ спорта усложняется. Он больше не сводится только к «служению» или «гордости». Это </a:t>
            </a:r>
            <a:r>
              <a:rPr lang="ru-RU" sz="10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многогранный феномен</a:t>
            </a:r>
            <a:r>
              <a:rPr lang="ru-RU" sz="10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который можно рассматривать под разными углами: как трагедию, комедию, драму или сатиру.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868" y="1916832"/>
            <a:ext cx="3166200" cy="451351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Номер слайда 4"/>
          <p:cNvSpPr txBox="1">
            <a:spLocks noGrp="1"/>
          </p:cNvSpPr>
          <p:nvPr>
            <p:ph type="sldNum" sz="quarter" idx="2"/>
          </p:nvPr>
        </p:nvSpPr>
        <p:spPr>
          <a:xfrm>
            <a:off x="11413519" y="6443095"/>
            <a:ext cx="273657" cy="26425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9</a:t>
            </a:fld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1058075" y="1916832"/>
            <a:ext cx="10150493" cy="2695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ru-RU" sz="1600" b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Общий итог эволюции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1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1930-50-е: </a:t>
            </a:r>
            <a:r>
              <a:rPr lang="ru-RU" sz="1600" b="1" dirty="0" err="1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Мифологизация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(«Вратарь») → </a:t>
            </a:r>
            <a:r>
              <a:rPr lang="ru-RU" sz="1600" i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Спорт как служба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1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1960-80-е: </a:t>
            </a:r>
            <a:r>
              <a:rPr lang="ru-RU" sz="1600" b="1" dirty="0" err="1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Гуманизация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(«Вертикаль») → </a:t>
            </a:r>
            <a:r>
              <a:rPr lang="ru-RU" sz="1600" i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Спорт как путь к себе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1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1970-е: Интеллектуально-экспериментальное осмысление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</a:t>
            </a:r>
            <a:r>
              <a:rPr lang="ru-RU" sz="1600" b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«Спорт, спорт, спорт»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→ </a:t>
            </a:r>
            <a:r>
              <a:rPr lang="ru-RU" sz="1600" i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Спорт как модель бытия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1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1990-е: Демонтаж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(образы в криминальных драмах) → </a:t>
            </a:r>
            <a:r>
              <a:rPr lang="ru-RU" sz="1600" i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Спорт как рухнувшая утопия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1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2000-2010-е: </a:t>
            </a:r>
            <a:r>
              <a:rPr lang="ru-RU" sz="1600" b="1" dirty="0" err="1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Ремифологизация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(«Легенда №17») → </a:t>
            </a:r>
            <a:r>
              <a:rPr lang="ru-RU" sz="1600" i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Спорт как национальная гордость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1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2020-е: Диверсификация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(«Стрельцов», «Спорт») → </a:t>
            </a:r>
            <a:r>
              <a:rPr lang="ru-RU" sz="1600" i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Спорт как сложная система</a:t>
            </a:r>
            <a:r>
              <a:rPr lang="ru-RU" sz="1600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2100"/>
              </a:lnSpc>
              <a:spcAft>
                <a:spcPts val="1200"/>
              </a:spcAft>
            </a:pPr>
            <a:r>
              <a:rPr lang="ru-RU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53428"/>
      </a:accent1>
      <a:accent2>
        <a:srgbClr val="ED7D31"/>
      </a:accent2>
      <a:accent3>
        <a:srgbClr val="811527"/>
      </a:accent3>
      <a:accent4>
        <a:srgbClr val="EFA720"/>
      </a:accent4>
      <a:accent5>
        <a:srgbClr val="EA7345"/>
      </a:accent5>
      <a:accent6>
        <a:srgbClr val="B1262A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53428"/>
      </a:accent1>
      <a:accent2>
        <a:srgbClr val="ED7D31"/>
      </a:accent2>
      <a:accent3>
        <a:srgbClr val="811527"/>
      </a:accent3>
      <a:accent4>
        <a:srgbClr val="EFA720"/>
      </a:accent4>
      <a:accent5>
        <a:srgbClr val="EA7345"/>
      </a:accent5>
      <a:accent6>
        <a:srgbClr val="B1262A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1190</Words>
  <Application>Microsoft Office PowerPoint</Application>
  <PresentationFormat>Широкоэкранный</PresentationFormat>
  <Paragraphs>79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Segoe UI</vt:lpstr>
      <vt:lpstr>Symbol</vt:lpstr>
      <vt:lpstr>Тема Office</vt:lpstr>
      <vt:lpstr>Презентация PowerPoint</vt:lpstr>
      <vt:lpstr>1. Эпоха мифологизации (1930-е – 1950-е): Спорт как метафора здорового общества </vt:lpstr>
      <vt:lpstr> 2. Эпоха гуманизации (1960-е – 1970-е): Спорт как путь к себе </vt:lpstr>
      <vt:lpstr>Эпоха интеллектуально-экспериментального осмысления (1970-е – 80-е) </vt:lpstr>
      <vt:lpstr> 3. Эпоха демонтажа (1990-е): Спорт как рухнувшая утопия </vt:lpstr>
      <vt:lpstr>4. Эпоха ремифологизации (2000-е – 2010-е): Спорт как национальная гордость </vt:lpstr>
      <vt:lpstr>Фильмы о спорте сделанные в 2000 </vt:lpstr>
      <vt:lpstr>Эпоха диверсификации (2020-е – настоящее время): Спорт как сложная система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Sidor</dc:creator>
  <cp:lastModifiedBy>Sukhorukov, Yury</cp:lastModifiedBy>
  <cp:revision>20</cp:revision>
  <dcterms:modified xsi:type="dcterms:W3CDTF">2025-11-28T06:31:03Z</dcterms:modified>
</cp:coreProperties>
</file>