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329" r:id="rId3"/>
    <p:sldId id="283" r:id="rId4"/>
    <p:sldId id="266" r:id="rId5"/>
    <p:sldId id="276" r:id="rId6"/>
    <p:sldId id="275" r:id="rId7"/>
    <p:sldId id="282" r:id="rId8"/>
    <p:sldId id="278" r:id="rId9"/>
    <p:sldId id="328" r:id="rId10"/>
    <p:sldId id="318" r:id="rId11"/>
    <p:sldId id="322" r:id="rId12"/>
    <p:sldId id="321" r:id="rId13"/>
    <p:sldId id="284" r:id="rId14"/>
    <p:sldId id="288" r:id="rId15"/>
    <p:sldId id="292" r:id="rId16"/>
    <p:sldId id="285" r:id="rId17"/>
    <p:sldId id="290" r:id="rId18"/>
    <p:sldId id="330" r:id="rId19"/>
    <p:sldId id="298" r:id="rId20"/>
    <p:sldId id="289" r:id="rId21"/>
    <p:sldId id="296" r:id="rId22"/>
    <p:sldId id="299" r:id="rId23"/>
    <p:sldId id="300" r:id="rId24"/>
    <p:sldId id="302" r:id="rId25"/>
    <p:sldId id="301" r:id="rId26"/>
    <p:sldId id="303" r:id="rId27"/>
    <p:sldId id="293" r:id="rId28"/>
    <p:sldId id="313" r:id="rId29"/>
    <p:sldId id="319" r:id="rId30"/>
    <p:sldId id="295" r:id="rId31"/>
    <p:sldId id="304" r:id="rId32"/>
    <p:sldId id="306" r:id="rId33"/>
    <p:sldId id="311" r:id="rId34"/>
    <p:sldId id="312" r:id="rId35"/>
    <p:sldId id="308" r:id="rId36"/>
    <p:sldId id="305" r:id="rId37"/>
    <p:sldId id="310" r:id="rId38"/>
    <p:sldId id="317" r:id="rId39"/>
    <p:sldId id="314" r:id="rId40"/>
    <p:sldId id="316" r:id="rId41"/>
    <p:sldId id="315" r:id="rId42"/>
    <p:sldId id="323" r:id="rId43"/>
    <p:sldId id="324" r:id="rId44"/>
    <p:sldId id="326" r:id="rId45"/>
    <p:sldId id="327" r:id="rId46"/>
    <p:sldId id="325" r:id="rId47"/>
    <p:sldId id="271" r:id="rId48"/>
    <p:sldId id="272" r:id="rId4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CCCB"/>
          </a:solidFill>
        </a:fill>
      </a:tcStyle>
    </a:wholeTbl>
    <a:band2H>
      <a:tcTxStyle/>
      <a:tcStyle>
        <a:tcBdr/>
        <a:fill>
          <a:solidFill>
            <a:srgbClr val="FA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CB"/>
          </a:solidFill>
        </a:fill>
      </a:tcStyle>
    </a:wholeTbl>
    <a:band2H>
      <a:tcTxStyle/>
      <a:tcStyle>
        <a:tcBdr/>
        <a:fill>
          <a:solidFill>
            <a:srgbClr val="EC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B"/>
          </a:solidFill>
        </a:fill>
      </a:tcStyle>
    </a:wholeTbl>
    <a:band2H>
      <a:tcTxStyle/>
      <a:tcStyle>
        <a:tcBdr/>
        <a:fill>
          <a:solidFill>
            <a:srgbClr val="F2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7" autoAdjust="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849378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736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932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943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3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68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19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089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87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5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98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63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73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25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425" y="2129613"/>
            <a:ext cx="11207750" cy="9159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79425" y="3082924"/>
            <a:ext cx="11233150" cy="2367955"/>
          </a:xfrm>
          <a:prstGeom prst="rect">
            <a:avLst/>
          </a:prstGeom>
        </p:spPr>
        <p:txBody>
          <a:bodyPr/>
          <a:lstStyle>
            <a:lvl1pPr marL="358775" indent="-358775" algn="l">
              <a:buSzPct val="80000"/>
              <a:buBlip>
                <a:blip r:embed="rId2"/>
              </a:buBlip>
              <a:defRPr sz="2800">
                <a:solidFill>
                  <a:srgbClr val="000000"/>
                </a:solidFill>
              </a:defRPr>
            </a:lvl1pPr>
            <a:lvl2pPr marL="774700" indent="-317500" algn="l">
              <a:buSzPct val="80000"/>
              <a:buBlip>
                <a:blip r:embed="rId2"/>
              </a:buBlip>
              <a:defRPr sz="2500">
                <a:solidFill>
                  <a:srgbClr val="000000"/>
                </a:solidFill>
              </a:defRPr>
            </a:lvl2pPr>
            <a:lvl3pPr marL="1219200" indent="-304800" algn="l">
              <a:buSzPct val="80000"/>
              <a:buBlip>
                <a:blip r:embed="rId2"/>
              </a:buBlip>
              <a:defRPr>
                <a:solidFill>
                  <a:srgbClr val="000000"/>
                </a:solidFill>
              </a:defRPr>
            </a:lvl3pPr>
            <a:lvl4pPr marL="1651000" indent="-279400" algn="l">
              <a:buSzPct val="80000"/>
              <a:buBlip>
                <a:blip r:embed="rId2"/>
              </a:buBlip>
              <a:defRPr sz="2200">
                <a:solidFill>
                  <a:srgbClr val="000000"/>
                </a:solidFill>
              </a:defRPr>
            </a:lvl4pPr>
            <a:lvl5pPr marL="2082800" indent="-254000" algn="l">
              <a:buSzPct val="80000"/>
              <a:buBlip>
                <a:blip r:embed="rId2"/>
              </a:buBlip>
              <a:defRPr sz="2000">
                <a:solidFill>
                  <a:srgbClr val="000000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pic>
        <p:nvPicPr>
          <p:cNvPr id="2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312115"/>
            <a:ext cx="1651000" cy="912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Изображение" descr="Изображение"/>
          <p:cNvPicPr>
            <a:picLocks noChangeAspect="1"/>
          </p:cNvPicPr>
          <p:nvPr/>
        </p:nvPicPr>
        <p:blipFill>
          <a:blip r:embed="rId4"/>
          <a:srcRect r="19600"/>
          <a:stretch>
            <a:fillRect/>
          </a:stretch>
        </p:blipFill>
        <p:spPr>
          <a:xfrm>
            <a:off x="8699893" y="3501008"/>
            <a:ext cx="3497622" cy="331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696" y="267331"/>
            <a:ext cx="1270001" cy="58553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413519" y="6443095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13" y="463594"/>
            <a:ext cx="1387718" cy="852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184" y="476294"/>
            <a:ext cx="914401" cy="863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83" y="477215"/>
            <a:ext cx="2286001" cy="1263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78" y="5970593"/>
            <a:ext cx="1003301" cy="55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378" y="5949293"/>
            <a:ext cx="1219201" cy="567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9"/>
          <a:srcRect r="19600"/>
          <a:stretch>
            <a:fillRect/>
          </a:stretch>
        </p:blipFill>
        <p:spPr>
          <a:xfrm>
            <a:off x="8699893" y="3501008"/>
            <a:ext cx="3497622" cy="33126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ОБРАЗЕЦ ЗАГОЛОВКА"/>
          <p:cNvSpPr txBox="1">
            <a:spLocks noGrp="1"/>
          </p:cNvSpPr>
          <p:nvPr>
            <p:ph type="title"/>
          </p:nvPr>
        </p:nvSpPr>
        <p:spPr>
          <a:xfrm>
            <a:off x="479425" y="2238824"/>
            <a:ext cx="11207750" cy="190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9425" y="4426853"/>
            <a:ext cx="11233150" cy="1469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"/>
          <p:cNvSpPr/>
          <p:nvPr/>
        </p:nvSpPr>
        <p:spPr>
          <a:xfrm>
            <a:off x="1821456" y="2230138"/>
            <a:ext cx="8549087" cy="138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200">
                <a:solidFill>
                  <a:srgbClr val="E73B28"/>
                </a:solidFill>
              </a:defRPr>
            </a:lvl1pPr>
          </a:lstStyle>
          <a:p>
            <a:r>
              <a:rPr lang="ru-RU" dirty="0"/>
              <a:t>СПОРТ В ФОТОГРАФИИ: ОТ РОДЧЕНКО ДО НАШИХ ДНЕЙ</a:t>
            </a:r>
            <a:endParaRPr dirty="0"/>
          </a:p>
        </p:txBody>
      </p:sp>
      <p:sp>
        <p:nvSpPr>
          <p:cNvPr id="40" name="Подзаголовок 2"/>
          <p:cNvSpPr txBox="1">
            <a:spLocks noGrp="1"/>
          </p:cNvSpPr>
          <p:nvPr>
            <p:ph type="subTitle" sz="quarter" idx="4294967295"/>
          </p:nvPr>
        </p:nvSpPr>
        <p:spPr>
          <a:xfrm>
            <a:off x="1874589" y="3708400"/>
            <a:ext cx="8397875" cy="100965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ru-RU" dirty="0"/>
              <a:t>Мария Лаврова</a:t>
            </a: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lang="ru-RU" dirty="0"/>
              <a:t>Куратор, руководитель выставочного отдела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ru-RU" dirty="0"/>
              <a:t>Мультимедиа Арт Музея, Москва (МАММ)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 </a:t>
            </a:r>
          </a:p>
          <a:p>
            <a:pPr marL="0" indent="0" algn="ctr">
              <a:buNone/>
              <a:defRPr sz="2000"/>
            </a:pPr>
            <a:r>
              <a:rPr lang="ru-RU" dirty="0"/>
              <a:t>Бега. Ипподром</a:t>
            </a:r>
          </a:p>
          <a:p>
            <a:pPr marL="0" indent="0" algn="ctr">
              <a:buNone/>
              <a:defRPr sz="2000"/>
            </a:pPr>
            <a:r>
              <a:rPr lang="ru-RU" dirty="0"/>
              <a:t>1935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74" y="1421533"/>
            <a:ext cx="5792262" cy="41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543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</a:t>
            </a:r>
          </a:p>
          <a:p>
            <a:pPr marL="0" indent="0" algn="ctr">
              <a:buNone/>
              <a:defRPr sz="2000"/>
            </a:pPr>
            <a:r>
              <a:rPr lang="ru-RU" dirty="0"/>
              <a:t>Девушки с платками</a:t>
            </a:r>
          </a:p>
          <a:p>
            <a:pPr marL="0" indent="0" algn="ctr">
              <a:buNone/>
              <a:defRPr sz="2000"/>
            </a:pPr>
            <a:r>
              <a:rPr lang="ru-RU" dirty="0"/>
              <a:t>1935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09" y="1417990"/>
            <a:ext cx="5705220" cy="42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141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</a:t>
            </a:r>
          </a:p>
          <a:p>
            <a:pPr marL="0" indent="0" algn="ctr">
              <a:buNone/>
              <a:defRPr sz="2000"/>
            </a:pPr>
            <a:r>
              <a:rPr lang="ru-RU" dirty="0"/>
              <a:t>Значок ГТО</a:t>
            </a:r>
          </a:p>
          <a:p>
            <a:pPr marL="0" indent="0" algn="ctr">
              <a:buNone/>
              <a:defRPr sz="2000"/>
            </a:pPr>
            <a:r>
              <a:rPr lang="ru-RU" dirty="0"/>
              <a:t>1936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35" y="1417990"/>
            <a:ext cx="6060939" cy="40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791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</a:t>
            </a:r>
          </a:p>
          <a:p>
            <a:pPr marL="0" indent="0" algn="ctr">
              <a:buNone/>
              <a:defRPr sz="2000"/>
            </a:pPr>
            <a:r>
              <a:rPr lang="ru-RU" dirty="0"/>
              <a:t>Физкультурный парад </a:t>
            </a:r>
            <a:endParaRPr lang="en-US" dirty="0"/>
          </a:p>
          <a:p>
            <a:pPr marL="0" indent="0" algn="ctr">
              <a:buNone/>
              <a:defRPr sz="2000"/>
            </a:pPr>
            <a:r>
              <a:rPr lang="ru-RU" dirty="0"/>
              <a:t>на Красной площади</a:t>
            </a:r>
            <a:endParaRPr lang="en-US" dirty="0"/>
          </a:p>
          <a:p>
            <a:pPr marL="0" indent="0" algn="ctr">
              <a:buNone/>
              <a:defRPr sz="2000"/>
            </a:pPr>
            <a:r>
              <a:rPr lang="ru-RU" dirty="0"/>
              <a:t>1936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93" y="1417990"/>
            <a:ext cx="5850423" cy="38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3999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</a:t>
            </a:r>
          </a:p>
          <a:p>
            <a:pPr marL="0" indent="0" algn="ctr">
              <a:buNone/>
              <a:defRPr sz="2000"/>
            </a:pPr>
            <a:r>
              <a:rPr lang="ru-RU" dirty="0"/>
              <a:t>Женская пирамида</a:t>
            </a:r>
          </a:p>
          <a:p>
            <a:pPr marL="0" indent="0" algn="ctr">
              <a:buNone/>
              <a:defRPr sz="2000"/>
            </a:pPr>
            <a:r>
              <a:rPr lang="ru-RU" dirty="0"/>
              <a:t>1936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22" y="1105774"/>
            <a:ext cx="3384165" cy="46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06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Эммануил </a:t>
            </a:r>
            <a:r>
              <a:rPr lang="ru-RU" dirty="0" err="1"/>
              <a:t>Евзерихин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Без названия</a:t>
            </a:r>
          </a:p>
          <a:p>
            <a:pPr marL="0" indent="0" algn="ctr">
              <a:buNone/>
              <a:defRPr sz="2000"/>
            </a:pPr>
            <a:r>
              <a:rPr lang="ru-RU" dirty="0"/>
              <a:t>1930-е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65" y="1045147"/>
            <a:ext cx="3203679" cy="47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157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Эммануил </a:t>
            </a:r>
            <a:r>
              <a:rPr lang="ru-RU" dirty="0" err="1"/>
              <a:t>Евзерихин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Спортивный парад на Красной площади</a:t>
            </a:r>
          </a:p>
          <a:p>
            <a:pPr marL="0" indent="0" algn="ctr">
              <a:buNone/>
              <a:defRPr sz="2000"/>
            </a:pPr>
            <a:r>
              <a:rPr lang="ru-RU" dirty="0"/>
              <a:t>1930-е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22" y="1417990"/>
            <a:ext cx="5616166" cy="38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Анатолий Егоров</a:t>
            </a:r>
          </a:p>
          <a:p>
            <a:pPr marL="0" indent="0" algn="ctr">
              <a:buNone/>
              <a:defRPr sz="2000"/>
            </a:pPr>
            <a:r>
              <a:rPr lang="ru-RU" dirty="0"/>
              <a:t>Парад на Красной площади</a:t>
            </a:r>
          </a:p>
          <a:p>
            <a:pPr marL="0" indent="0" algn="ctr">
              <a:buNone/>
              <a:defRPr sz="2000"/>
            </a:pPr>
            <a:r>
              <a:rPr lang="ru-RU" dirty="0"/>
              <a:t>1 мая 1940 года 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23" y="1417990"/>
            <a:ext cx="5821364" cy="41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109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Самарий </a:t>
            </a:r>
            <a:r>
              <a:rPr lang="ru-RU" dirty="0" err="1"/>
              <a:t>Гурарий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Физкультурный парад</a:t>
            </a:r>
          </a:p>
          <a:p>
            <a:pPr marL="0" indent="0" algn="ctr">
              <a:buNone/>
              <a:defRPr sz="2000"/>
            </a:pPr>
            <a:r>
              <a:rPr lang="ru-RU" dirty="0"/>
              <a:t>Москва</a:t>
            </a:r>
          </a:p>
          <a:p>
            <a:pPr marL="0" indent="0" algn="ctr">
              <a:buNone/>
              <a:defRPr sz="2000"/>
            </a:pPr>
            <a:r>
              <a:rPr lang="ru-RU" dirty="0"/>
              <a:t>1945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32" y="1417990"/>
            <a:ext cx="5885946" cy="39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2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Сергей Коршунов</a:t>
            </a:r>
          </a:p>
          <a:p>
            <a:pPr marL="0" indent="0" algn="ctr">
              <a:buNone/>
              <a:defRPr sz="2000"/>
            </a:pPr>
            <a:r>
              <a:rPr lang="ru-RU" dirty="0"/>
              <a:t>Физкультурный парад</a:t>
            </a:r>
          </a:p>
          <a:p>
            <a:pPr marL="0" indent="0" algn="ctr">
              <a:buNone/>
              <a:defRPr sz="2000"/>
            </a:pPr>
            <a:r>
              <a:rPr lang="ru-RU" dirty="0"/>
              <a:t>1947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99" y="1417990"/>
            <a:ext cx="5656211" cy="43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976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</a:t>
            </a:r>
          </a:p>
          <a:p>
            <a:pPr marL="0" indent="0" algn="ctr">
              <a:buNone/>
              <a:defRPr sz="2000"/>
            </a:pPr>
            <a:r>
              <a:rPr lang="ru-RU" dirty="0"/>
              <a:t>Зарядка. Студенческий городок 1932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94" y="1417990"/>
            <a:ext cx="5701371" cy="395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812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С вышки!</a:t>
            </a:r>
          </a:p>
          <a:p>
            <a:pPr marL="0" indent="0" algn="ctr">
              <a:buNone/>
              <a:defRPr sz="2000"/>
            </a:pPr>
            <a:r>
              <a:rPr lang="ru-RU" dirty="0"/>
              <a:t>1960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03" y="1067595"/>
            <a:ext cx="3438404" cy="47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01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В космос!</a:t>
            </a:r>
          </a:p>
          <a:p>
            <a:pPr marL="0" indent="0" algn="ctr">
              <a:buNone/>
              <a:defRPr sz="2000"/>
            </a:pPr>
            <a:r>
              <a:rPr lang="ru-RU" dirty="0"/>
              <a:t>1964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57" y="1053789"/>
            <a:ext cx="3347695" cy="47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021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Поединок</a:t>
            </a:r>
          </a:p>
          <a:p>
            <a:pPr marL="0" indent="0" algn="ctr">
              <a:buNone/>
              <a:defRPr sz="2000"/>
            </a:pPr>
            <a:r>
              <a:rPr lang="ru-RU" dirty="0"/>
              <a:t>1960-е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7" y="1089570"/>
            <a:ext cx="3384376" cy="46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21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Абаза</a:t>
            </a:r>
          </a:p>
          <a:p>
            <a:pPr marL="0" indent="0" algn="ctr">
              <a:buNone/>
              <a:defRPr sz="2000"/>
            </a:pPr>
            <a:r>
              <a:rPr lang="ru-RU" dirty="0"/>
              <a:t>Золотая пара</a:t>
            </a:r>
          </a:p>
          <a:p>
            <a:pPr marL="0" indent="0" algn="ctr">
              <a:buNone/>
              <a:defRPr sz="2000"/>
            </a:pPr>
            <a:r>
              <a:rPr lang="ru-RU" dirty="0"/>
              <a:t>Вторая половина 1970-х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20" y="1193372"/>
            <a:ext cx="4483370" cy="44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2026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Абаза</a:t>
            </a:r>
          </a:p>
          <a:p>
            <a:pPr marL="0" indent="0" algn="ctr">
              <a:buNone/>
              <a:defRPr sz="2000"/>
            </a:pPr>
            <a:r>
              <a:rPr lang="en-US" sz="2000" dirty="0"/>
              <a:t>IX</a:t>
            </a:r>
            <a:r>
              <a:rPr lang="ru-RU" sz="2000" dirty="0"/>
              <a:t> летняя Универсиада </a:t>
            </a:r>
          </a:p>
          <a:p>
            <a:pPr marL="0" indent="0" algn="ctr">
              <a:buNone/>
              <a:defRPr sz="2000"/>
            </a:pPr>
            <a:r>
              <a:rPr lang="ru-RU" dirty="0"/>
              <a:t>1977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4" y="1069084"/>
            <a:ext cx="4023361" cy="47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757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Абаза</a:t>
            </a:r>
          </a:p>
          <a:p>
            <a:pPr marL="0" indent="0" algn="ctr">
              <a:buNone/>
              <a:defRPr sz="2000"/>
            </a:pPr>
            <a:r>
              <a:rPr lang="ru-RU" dirty="0"/>
              <a:t>Без названия</a:t>
            </a:r>
          </a:p>
          <a:p>
            <a:pPr marL="0" indent="0" algn="ctr">
              <a:buNone/>
              <a:defRPr sz="2000"/>
            </a:pPr>
            <a:r>
              <a:rPr lang="ru-RU" dirty="0"/>
              <a:t>1970-е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65" y="1417990"/>
            <a:ext cx="4320480" cy="42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0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Абаза</a:t>
            </a:r>
          </a:p>
          <a:p>
            <a:pPr marL="0" indent="0" algn="ctr">
              <a:buNone/>
              <a:defRPr sz="2000"/>
            </a:pPr>
            <a:r>
              <a:rPr lang="ru-RU" dirty="0"/>
              <a:t>Без названия</a:t>
            </a:r>
          </a:p>
          <a:p>
            <a:pPr marL="0" indent="0" algn="ctr">
              <a:buNone/>
              <a:defRPr sz="2000"/>
            </a:pPr>
            <a:r>
              <a:rPr lang="ru-RU" dirty="0"/>
              <a:t>1976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72" y="1228491"/>
            <a:ext cx="4356065" cy="44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843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Тяжелый раунд</a:t>
            </a:r>
          </a:p>
          <a:p>
            <a:pPr marL="0" indent="0" algn="ctr">
              <a:buNone/>
              <a:defRPr sz="2000"/>
            </a:pPr>
            <a:r>
              <a:rPr lang="ru-RU" dirty="0"/>
              <a:t>1956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46" y="1138475"/>
            <a:ext cx="3821717" cy="45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313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«А судьи кто?»</a:t>
            </a:r>
          </a:p>
          <a:p>
            <a:pPr marL="0" indent="0" algn="ctr">
              <a:buNone/>
              <a:defRPr sz="2000"/>
            </a:pPr>
            <a:r>
              <a:rPr lang="ru-RU" dirty="0"/>
              <a:t>Москва</a:t>
            </a:r>
          </a:p>
          <a:p>
            <a:pPr marL="0" indent="0" algn="ctr">
              <a:buNone/>
              <a:defRPr sz="2000"/>
            </a:pPr>
            <a:r>
              <a:rPr lang="ru-RU" dirty="0"/>
              <a:t>1960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1" y="1417990"/>
            <a:ext cx="5885608" cy="38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589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Чистая победа</a:t>
            </a:r>
          </a:p>
          <a:p>
            <a:pPr marL="0" indent="0" algn="ctr">
              <a:buNone/>
              <a:defRPr sz="2000"/>
            </a:pPr>
            <a:r>
              <a:rPr lang="ru-RU" dirty="0"/>
              <a:t>1968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82" y="1273443"/>
            <a:ext cx="5937845" cy="39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100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Макс </a:t>
            </a:r>
            <a:r>
              <a:rPr lang="ru-RU" dirty="0" err="1"/>
              <a:t>Пенсон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Коллективная гимнастика на лестницах</a:t>
            </a:r>
          </a:p>
          <a:p>
            <a:pPr marL="0" indent="0" algn="ctr">
              <a:buNone/>
              <a:defRPr sz="2000"/>
            </a:pPr>
            <a:r>
              <a:rPr lang="ru-RU" dirty="0"/>
              <a:t>Около 1930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54" y="1417990"/>
            <a:ext cx="5841902" cy="42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0094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Лев Бородулин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Василий Алексеев</a:t>
            </a:r>
          </a:p>
          <a:p>
            <a:pPr marL="0" indent="0" algn="ctr">
              <a:buNone/>
              <a:defRPr sz="2000"/>
            </a:pPr>
            <a:r>
              <a:rPr lang="ru-RU" dirty="0"/>
              <a:t>1970-е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28" y="893042"/>
            <a:ext cx="3168353" cy="47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259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Дмитрий Донской</a:t>
            </a:r>
          </a:p>
          <a:p>
            <a:pPr marL="0" indent="0" algn="ctr">
              <a:buNone/>
              <a:defRPr sz="2000"/>
            </a:pPr>
            <a:r>
              <a:rPr lang="ru-RU" dirty="0"/>
              <a:t>Есть рекорд!</a:t>
            </a:r>
          </a:p>
          <a:p>
            <a:pPr marL="0" indent="0" algn="ctr">
              <a:buNone/>
              <a:defRPr sz="2000"/>
            </a:pPr>
            <a:r>
              <a:rPr lang="ru-RU" dirty="0"/>
              <a:t>Москва</a:t>
            </a:r>
          </a:p>
          <a:p>
            <a:pPr marL="0" indent="0" algn="ctr">
              <a:buNone/>
              <a:defRPr sz="2000"/>
            </a:pPr>
            <a:r>
              <a:rPr lang="ru-RU" dirty="0"/>
              <a:t>1975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7" y="1178999"/>
            <a:ext cx="3384376" cy="45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418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Дмитрий Донской</a:t>
            </a:r>
          </a:p>
          <a:p>
            <a:pPr marL="0" indent="0" algn="ctr">
              <a:buNone/>
              <a:defRPr sz="2000"/>
            </a:pPr>
            <a:r>
              <a:rPr lang="ru-RU" dirty="0"/>
              <a:t>Дуэль. 1979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br>
              <a:rPr lang="ru-RU" dirty="0"/>
            </a:br>
            <a:r>
              <a:rPr lang="ru-RU" sz="2000" dirty="0"/>
              <a:t>Фотография получила </a:t>
            </a:r>
            <a:r>
              <a:rPr lang="en-US" sz="2000" dirty="0"/>
              <a:t>I </a:t>
            </a:r>
            <a:r>
              <a:rPr lang="ru-RU" sz="2000" dirty="0"/>
              <a:t>приз в номинации «Спорт» на конкурсе </a:t>
            </a:r>
            <a:r>
              <a:rPr lang="en-US" sz="2000" dirty="0"/>
              <a:t>World Press Photo</a:t>
            </a:r>
            <a:r>
              <a:rPr lang="ru-RU" sz="2000" dirty="0"/>
              <a:t> в 1979 году</a:t>
            </a:r>
          </a:p>
          <a:p>
            <a:pPr marL="0" indent="0" algn="ctr">
              <a:buNone/>
              <a:defRPr sz="2000"/>
            </a:pPr>
            <a:endParaRPr lang="ru-RU" dirty="0"/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7" y="1484784"/>
            <a:ext cx="5202916" cy="41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486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Сергей </a:t>
            </a:r>
            <a:r>
              <a:rPr lang="ru-RU" dirty="0" err="1"/>
              <a:t>Гунеев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Бег с препятствиями. 1980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br>
              <a:rPr lang="ru-RU" dirty="0"/>
            </a:br>
            <a:r>
              <a:rPr lang="ru-RU" sz="2000" dirty="0"/>
              <a:t>Фотография получила III приз </a:t>
            </a:r>
          </a:p>
          <a:p>
            <a:pPr marL="0" indent="0" algn="ctr">
              <a:buNone/>
              <a:defRPr sz="2000"/>
            </a:pPr>
            <a:r>
              <a:rPr lang="ru-RU" sz="2000" dirty="0" err="1"/>
              <a:t>World</a:t>
            </a:r>
            <a:r>
              <a:rPr lang="ru-RU" sz="2000" dirty="0"/>
              <a:t> </a:t>
            </a:r>
            <a:r>
              <a:rPr lang="ru-RU" sz="2000" dirty="0" err="1"/>
              <a:t>Press</a:t>
            </a:r>
            <a:r>
              <a:rPr lang="ru-RU" sz="2000" dirty="0"/>
              <a:t> </a:t>
            </a:r>
            <a:r>
              <a:rPr lang="ru-RU" sz="2000" dirty="0" err="1"/>
              <a:t>Photo</a:t>
            </a:r>
            <a:r>
              <a:rPr lang="ru-RU" sz="2000" dirty="0"/>
              <a:t> в категории «Спорт» в 1980 году</a:t>
            </a:r>
            <a:endParaRPr lang="ru-RU" dirty="0"/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17990"/>
            <a:ext cx="5465021" cy="40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909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Дмитрий Донской</a:t>
            </a:r>
          </a:p>
          <a:p>
            <a:pPr marL="0" indent="0" algn="ctr">
              <a:buNone/>
              <a:defRPr sz="2000"/>
            </a:pPr>
            <a:r>
              <a:rPr lang="ru-RU" dirty="0"/>
              <a:t>Щекотливое положение</a:t>
            </a:r>
          </a:p>
          <a:p>
            <a:pPr marL="0" indent="0" algn="ctr">
              <a:buNone/>
              <a:defRPr sz="2000"/>
            </a:pPr>
            <a:r>
              <a:rPr lang="ru-RU" dirty="0"/>
              <a:t>1989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br>
              <a:rPr lang="ru-RU" dirty="0"/>
            </a:b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1" y="1105199"/>
            <a:ext cx="3803288" cy="46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309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Владимир Вяткин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Отчаяние</a:t>
            </a:r>
          </a:p>
          <a:p>
            <a:pPr marL="0" indent="0" algn="ctr">
              <a:buNone/>
              <a:defRPr sz="2000"/>
            </a:pPr>
            <a:r>
              <a:rPr lang="ru-RU" dirty="0"/>
              <a:t>1984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br>
              <a:rPr lang="ru-RU" dirty="0"/>
            </a:br>
            <a:endParaRPr lang="ru-RU" dirty="0"/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26" y="1417990"/>
            <a:ext cx="600975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168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Дмитрий Донской</a:t>
            </a:r>
          </a:p>
          <a:p>
            <a:pPr marL="0" indent="0" algn="ctr">
              <a:buNone/>
              <a:defRPr sz="2000"/>
            </a:pPr>
            <a:r>
              <a:rPr lang="ru-RU" dirty="0"/>
              <a:t>Слезы поражения </a:t>
            </a:r>
          </a:p>
          <a:p>
            <a:pPr marL="0" indent="0" algn="ctr">
              <a:buNone/>
              <a:defRPr sz="2000"/>
            </a:pPr>
            <a:r>
              <a:rPr lang="ru-RU" dirty="0"/>
              <a:t>1975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7" y="1159173"/>
            <a:ext cx="3374476" cy="45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549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Сергей </a:t>
            </a:r>
            <a:r>
              <a:rPr lang="ru-RU" dirty="0" err="1"/>
              <a:t>Гунеев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Сабонис</a:t>
            </a:r>
          </a:p>
          <a:p>
            <a:pPr marL="0" indent="0" algn="ctr">
              <a:buNone/>
              <a:defRPr sz="2000"/>
            </a:pPr>
            <a:r>
              <a:rPr lang="ru-RU" dirty="0"/>
              <a:t>1983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05" y="1148197"/>
            <a:ext cx="3600400" cy="45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969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Юрий Рост</a:t>
            </a:r>
          </a:p>
          <a:p>
            <a:pPr marL="0" indent="0" algn="ctr">
              <a:buNone/>
              <a:defRPr sz="2000"/>
            </a:pPr>
            <a:r>
              <a:rPr lang="ru-RU" dirty="0"/>
              <a:t>Из серии «После трех секунд»</a:t>
            </a:r>
          </a:p>
          <a:p>
            <a:pPr marL="0" indent="0" algn="ctr">
              <a:buNone/>
              <a:defRPr sz="2000"/>
            </a:pPr>
            <a:r>
              <a:rPr lang="ru-RU" dirty="0"/>
              <a:t>1972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br>
              <a:rPr lang="ru-RU" dirty="0"/>
            </a:b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57" y="1417990"/>
            <a:ext cx="4464496" cy="385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548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Юрий Рост</a:t>
            </a:r>
          </a:p>
          <a:p>
            <a:pPr marL="0" indent="0" algn="ctr">
              <a:buNone/>
              <a:defRPr sz="2000"/>
            </a:pPr>
            <a:r>
              <a:rPr lang="ru-RU" dirty="0"/>
              <a:t>Из серии «После трех секунд».1972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r>
              <a:rPr lang="ru-RU" dirty="0"/>
              <a:t>Слева: </a:t>
            </a:r>
            <a:r>
              <a:rPr lang="ru-RU" sz="2000" dirty="0"/>
              <a:t>Михаил </a:t>
            </a:r>
            <a:r>
              <a:rPr lang="ru-RU" sz="2000" dirty="0" err="1"/>
              <a:t>Коркия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Справа: Зураб </a:t>
            </a:r>
            <a:r>
              <a:rPr lang="ru-RU" dirty="0" err="1"/>
              <a:t>Саканделидзе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9B94A7-3535-474E-9082-39EA6440B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41" y="1417990"/>
            <a:ext cx="2540624" cy="3953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731D5-5D5C-4D0F-B096-B5E4E14FC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69" y="1426129"/>
            <a:ext cx="2688109" cy="39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878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Макс </a:t>
            </a:r>
            <a:r>
              <a:rPr lang="ru-RU" dirty="0" err="1"/>
              <a:t>Пенсон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Копьеметатель</a:t>
            </a:r>
          </a:p>
          <a:p>
            <a:pPr marL="0" indent="0" algn="ctr">
              <a:buNone/>
              <a:defRPr sz="2000"/>
            </a:pPr>
            <a:r>
              <a:rPr lang="ru-RU" dirty="0"/>
              <a:t>1928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0" y="1417990"/>
            <a:ext cx="6687110" cy="40882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Юрий Рост</a:t>
            </a:r>
          </a:p>
          <a:p>
            <a:pPr marL="0" indent="0" algn="ctr">
              <a:buNone/>
              <a:defRPr sz="2000"/>
            </a:pPr>
            <a:r>
              <a:rPr lang="ru-RU" dirty="0"/>
              <a:t>Из серии «После трех секунд».1972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r>
              <a:rPr lang="ru-RU" dirty="0"/>
              <a:t>Слева: </a:t>
            </a:r>
            <a:r>
              <a:rPr lang="ru-RU" sz="2000" dirty="0"/>
              <a:t>Александр Белов</a:t>
            </a:r>
          </a:p>
          <a:p>
            <a:pPr marL="0" indent="0" algn="ctr">
              <a:buNone/>
              <a:defRPr sz="2000"/>
            </a:pPr>
            <a:r>
              <a:rPr lang="ru-RU" dirty="0"/>
              <a:t>Справа: </a:t>
            </a:r>
            <a:r>
              <a:rPr lang="ru-RU" sz="2000" dirty="0"/>
              <a:t>Иван </a:t>
            </a:r>
            <a:r>
              <a:rPr lang="ru-RU" sz="2000" dirty="0" err="1"/>
              <a:t>Едешко</a:t>
            </a:r>
            <a:br>
              <a:rPr lang="ru-RU" dirty="0"/>
            </a:b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9B94A7-3535-474E-9082-39EA6440B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55" y="1417990"/>
            <a:ext cx="2643810" cy="3953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731D5-5D5C-4D0F-B096-B5E4E14FC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4" y="1417990"/>
            <a:ext cx="2624859" cy="39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572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Юрий Рост</a:t>
            </a:r>
          </a:p>
          <a:p>
            <a:pPr marL="0" indent="0" algn="ctr">
              <a:buNone/>
              <a:defRPr sz="2000"/>
            </a:pPr>
            <a:r>
              <a:rPr lang="ru-RU" dirty="0"/>
              <a:t>Из серии «После трех секунд».1972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 algn="ctr">
              <a:buNone/>
              <a:defRPr sz="2000"/>
            </a:pPr>
            <a:r>
              <a:rPr lang="ru-RU" dirty="0"/>
              <a:t>Слева: </a:t>
            </a:r>
            <a:r>
              <a:rPr lang="ru-RU" sz="2000" dirty="0"/>
              <a:t>Сергей Белов и Анатолий </a:t>
            </a:r>
            <a:r>
              <a:rPr lang="ru-RU" sz="2000" dirty="0" err="1"/>
              <a:t>Поливода</a:t>
            </a:r>
            <a:endParaRPr lang="ru-RU" sz="2000" dirty="0"/>
          </a:p>
          <a:p>
            <a:pPr marL="0" indent="0" algn="ctr">
              <a:buNone/>
              <a:defRPr sz="2000"/>
            </a:pPr>
            <a:r>
              <a:rPr lang="ru-RU" dirty="0"/>
              <a:t>Справа: </a:t>
            </a:r>
            <a:r>
              <a:rPr lang="ru-RU" sz="2000" dirty="0" err="1"/>
              <a:t>Алжан</a:t>
            </a:r>
            <a:r>
              <a:rPr lang="ru-RU" sz="2000" dirty="0"/>
              <a:t> </a:t>
            </a:r>
            <a:r>
              <a:rPr lang="ru-RU" sz="2000" dirty="0" err="1"/>
              <a:t>Жармухамедов</a:t>
            </a:r>
            <a:r>
              <a:rPr lang="ru-RU" sz="2000" dirty="0"/>
              <a:t> и Геннадий Вольнов</a:t>
            </a:r>
          </a:p>
          <a:p>
            <a:pPr marL="0" indent="0" algn="ctr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9B94A7-3535-474E-9082-39EA6440B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417990"/>
            <a:ext cx="2538178" cy="38629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731D5-5D5C-4D0F-B096-B5E4E14FC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417990"/>
            <a:ext cx="2676583" cy="38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928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Алексей Филиппов</a:t>
            </a:r>
          </a:p>
          <a:p>
            <a:pPr marL="0" indent="0" algn="ctr">
              <a:buNone/>
              <a:defRPr sz="2000"/>
            </a:pPr>
            <a:r>
              <a:rPr lang="ru-RU" dirty="0"/>
              <a:t>Теннисисты Андрей Рублев и Анастасия </a:t>
            </a:r>
            <a:r>
              <a:rPr lang="ru-RU" dirty="0" err="1"/>
              <a:t>Павлюченкова</a:t>
            </a:r>
            <a:r>
              <a:rPr lang="ru-RU" dirty="0"/>
              <a:t> в полуфинальном матче смешанного разряда против Эшли </a:t>
            </a:r>
            <a:r>
              <a:rPr lang="ru-RU" dirty="0" err="1"/>
              <a:t>Барти</a:t>
            </a:r>
            <a:r>
              <a:rPr lang="ru-RU" dirty="0"/>
              <a:t> и Джона Пирса (Австрия) на XXXII летних Олимпийских играх</a:t>
            </a:r>
          </a:p>
          <a:p>
            <a:pPr marL="0" indent="0" algn="ctr">
              <a:buNone/>
              <a:defRPr sz="2000"/>
            </a:pPr>
            <a:r>
              <a:rPr lang="ru-RU" dirty="0"/>
              <a:t>Токио. 2021</a:t>
            </a:r>
            <a:br>
              <a:rPr lang="ru-RU" dirty="0"/>
            </a:br>
            <a:r>
              <a:rPr lang="ru-RU" dirty="0"/>
              <a:t>© РИА Новости </a:t>
            </a:r>
          </a:p>
          <a:p>
            <a:pPr marL="0" indent="0" algn="ctr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4C8D45-18B5-4376-89D4-7BC610AC0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0" y="1523510"/>
            <a:ext cx="5673914" cy="38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113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Константин </a:t>
            </a:r>
            <a:r>
              <a:rPr lang="ru-RU" dirty="0" err="1"/>
              <a:t>Чалабов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Команда сборной Нидерландов радуется победе в полуфинальном матче по водному поло среди женщин между сборными Италии и Нидерландов на XVI чемпионате мира по водным видам спорта</a:t>
            </a:r>
          </a:p>
          <a:p>
            <a:pPr marL="0" indent="0" algn="ctr">
              <a:buNone/>
              <a:defRPr sz="2000"/>
            </a:pPr>
            <a:r>
              <a:rPr lang="ru-RU" dirty="0"/>
              <a:t>Казань. 2015</a:t>
            </a:r>
          </a:p>
          <a:p>
            <a:pPr marL="0" indent="0" algn="ctr">
              <a:buNone/>
              <a:defRPr sz="2000"/>
            </a:pPr>
            <a:r>
              <a:rPr lang="ru-RU" dirty="0"/>
              <a:t>© РИА Новости </a:t>
            </a:r>
            <a:br>
              <a:rPr lang="ru-RU" dirty="0"/>
            </a:b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4C8D45-18B5-4376-89D4-7BC610AC0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0" y="1417990"/>
            <a:ext cx="6043608" cy="40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5473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320136" y="1417990"/>
            <a:ext cx="4104694" cy="182529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Дарья Исаева</a:t>
            </a:r>
          </a:p>
          <a:p>
            <a:pPr marL="0" indent="0" algn="ctr">
              <a:buNone/>
              <a:defRPr sz="2000"/>
            </a:pPr>
            <a:r>
              <a:rPr lang="ru-RU" dirty="0"/>
              <a:t>Игрок баскетбольного клуба ПБК ЦСКА Кори Хиггинс забрасывает мяч в корзину «Панатинаикоса» во время «Евролиги»</a:t>
            </a:r>
          </a:p>
          <a:p>
            <a:pPr marL="0" indent="0" algn="ctr">
              <a:buNone/>
              <a:defRPr sz="2000"/>
            </a:pPr>
            <a:r>
              <a:rPr lang="ru-RU" dirty="0"/>
              <a:t>Москва. 2016</a:t>
            </a:r>
          </a:p>
          <a:p>
            <a:pPr marL="0" indent="0" algn="ctr">
              <a:buNone/>
              <a:defRPr sz="2000"/>
            </a:pPr>
            <a:r>
              <a:rPr lang="ru-RU" sz="2000" dirty="0"/>
              <a:t> © </a:t>
            </a:r>
            <a:r>
              <a:rPr lang="ru-RU" dirty="0"/>
              <a:t>Спорт-Экспресс</a:t>
            </a:r>
            <a:br>
              <a:rPr lang="ru-RU" dirty="0"/>
            </a:b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4C8D45-18B5-4376-89D4-7BC610AC0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0" y="1417990"/>
            <a:ext cx="6292106" cy="38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751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21113" y="1444869"/>
            <a:ext cx="4215565" cy="182529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  <a:defRPr sz="2000"/>
            </a:pPr>
            <a:r>
              <a:rPr lang="ru-RU" sz="2300" dirty="0"/>
              <a:t>Мария Плотникова</a:t>
            </a:r>
          </a:p>
          <a:p>
            <a:pPr marL="0" indent="0" algn="ctr">
              <a:buNone/>
              <a:defRPr sz="2000"/>
            </a:pPr>
            <a:r>
              <a:rPr lang="ru-RU" sz="2300" dirty="0" err="1"/>
              <a:t>Элефтериос</a:t>
            </a:r>
            <a:r>
              <a:rPr lang="ru-RU" sz="2300" dirty="0"/>
              <a:t> </a:t>
            </a:r>
            <a:r>
              <a:rPr lang="ru-RU" sz="2300" dirty="0" err="1"/>
              <a:t>Петруниас</a:t>
            </a:r>
            <a:r>
              <a:rPr lang="ru-RU" sz="2300" dirty="0"/>
              <a:t> (Греция), завоевавший золотую медаль в упражнениях на кольцах на соревнованиях по спортивной гимнастике, радуется вместе с тренером своему удачному выступлению на XXXI Олимпийских играх.</a:t>
            </a:r>
          </a:p>
          <a:p>
            <a:pPr marL="0" indent="0" algn="ctr">
              <a:buNone/>
              <a:defRPr sz="2000"/>
            </a:pPr>
            <a:r>
              <a:rPr lang="ru-RU" sz="2300" dirty="0"/>
              <a:t> Рио-де-Жанейро. 2016</a:t>
            </a:r>
          </a:p>
          <a:p>
            <a:pPr marL="0" indent="0" algn="ctr">
              <a:buNone/>
              <a:defRPr sz="2000"/>
            </a:pPr>
            <a:r>
              <a:rPr lang="ru-RU" sz="2300" dirty="0"/>
              <a:t>© Мария Плотникова</a:t>
            </a:r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4C8D45-18B5-4376-89D4-7BC610AC0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2" y="1301261"/>
            <a:ext cx="5826078" cy="38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2349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Владимир Песня</a:t>
            </a:r>
          </a:p>
          <a:p>
            <a:pPr marL="0" indent="0" algn="ctr">
              <a:buNone/>
              <a:defRPr sz="2000"/>
            </a:pPr>
            <a:r>
              <a:rPr lang="ru-RU" dirty="0"/>
              <a:t>Виктор Ан (Россия) в финальном забеге на 500 метров в соревнованиях по шорт-треку среди мужчин на XXII зимних Олимпийских играх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Сочи. 2014</a:t>
            </a:r>
          </a:p>
          <a:p>
            <a:pPr marL="0" indent="0" algn="ctr">
              <a:buNone/>
              <a:defRPr sz="2000"/>
            </a:pPr>
            <a:r>
              <a:rPr lang="ru-RU" dirty="0"/>
              <a:t>© РИА Новости </a:t>
            </a:r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4C8D45-18B5-4376-89D4-7BC610AC0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0" y="1417990"/>
            <a:ext cx="5723621" cy="38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3267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136" name="Скругленный прямоугольник 3"/>
          <p:cNvSpPr/>
          <p:nvPr/>
        </p:nvSpPr>
        <p:spPr>
          <a:xfrm>
            <a:off x="1821456" y="3606800"/>
            <a:ext cx="854908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200">
                <a:solidFill>
                  <a:srgbClr val="E73B28"/>
                </a:solidFill>
              </a:defRPr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Сгруппировать"/>
          <p:cNvGrpSpPr/>
          <p:nvPr/>
        </p:nvGrpSpPr>
        <p:grpSpPr>
          <a:xfrm>
            <a:off x="3173844" y="2798530"/>
            <a:ext cx="2555395" cy="1803606"/>
            <a:chOff x="0" y="0"/>
            <a:chExt cx="2555394" cy="1803604"/>
          </a:xfrm>
        </p:grpSpPr>
        <p:grpSp>
          <p:nvGrpSpPr>
            <p:cNvPr id="13" name="Сгруппировать"/>
            <p:cNvGrpSpPr/>
            <p:nvPr/>
          </p:nvGrpSpPr>
          <p:grpSpPr>
            <a:xfrm>
              <a:off x="0" y="1420261"/>
              <a:ext cx="2555395" cy="383344"/>
              <a:chOff x="0" y="0"/>
              <a:chExt cx="2555394" cy="383343"/>
            </a:xfrm>
          </p:grpSpPr>
          <p:sp>
            <p:nvSpPr>
              <p:cNvPr id="15" name="/potaninfoundation"/>
              <p:cNvSpPr txBox="1"/>
              <p:nvPr/>
            </p:nvSpPr>
            <p:spPr>
              <a:xfrm>
                <a:off x="373648" y="0"/>
                <a:ext cx="2181747" cy="3833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2000"/>
                </a:lvl1pPr>
              </a:lstStyle>
              <a:p>
                <a:r>
                  <a:rPr dirty="0"/>
                  <a:t>/</a:t>
                </a:r>
                <a:r>
                  <a:rPr dirty="0" err="1"/>
                  <a:t>potaninfoundation</a:t>
                </a:r>
                <a:endParaRPr dirty="0"/>
              </a:p>
            </p:txBody>
          </p:sp>
          <p:pic>
            <p:nvPicPr>
              <p:cNvPr id="16" name="Изображение" descr="Изображение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96393"/>
                <a:ext cx="302269" cy="1905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" name="Изображение" descr="Изображение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697" y="0"/>
              <a:ext cx="1270001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" name="Сгруппировать"/>
          <p:cNvGrpSpPr/>
          <p:nvPr/>
        </p:nvGrpSpPr>
        <p:grpSpPr>
          <a:xfrm>
            <a:off x="6525917" y="2798530"/>
            <a:ext cx="1878053" cy="1803606"/>
            <a:chOff x="0" y="0"/>
            <a:chExt cx="1878052" cy="1803604"/>
          </a:xfrm>
        </p:grpSpPr>
        <p:grpSp>
          <p:nvGrpSpPr>
            <p:cNvPr id="18" name="Сгруппировать"/>
            <p:cNvGrpSpPr/>
            <p:nvPr/>
          </p:nvGrpSpPr>
          <p:grpSpPr>
            <a:xfrm>
              <a:off x="0" y="1420261"/>
              <a:ext cx="1878053" cy="383344"/>
              <a:chOff x="0" y="0"/>
              <a:chExt cx="1878052" cy="383343"/>
            </a:xfrm>
          </p:grpSpPr>
          <p:sp>
            <p:nvSpPr>
              <p:cNvPr id="20" name="/fondpotanin"/>
              <p:cNvSpPr txBox="1"/>
              <p:nvPr/>
            </p:nvSpPr>
            <p:spPr>
              <a:xfrm>
                <a:off x="373647" y="0"/>
                <a:ext cx="1504406" cy="3833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2000"/>
                </a:lvl1pPr>
              </a:lstStyle>
              <a:p>
                <a:r>
                  <a:t>/fondpotanin</a:t>
                </a:r>
              </a:p>
            </p:txBody>
          </p:sp>
          <p:pic>
            <p:nvPicPr>
              <p:cNvPr id="21" name="Изображение" descr="Изображение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96393"/>
                <a:ext cx="277212" cy="2299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9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26" y="0"/>
              <a:ext cx="1270001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Иван Шагин</a:t>
            </a:r>
          </a:p>
          <a:p>
            <a:pPr marL="0" indent="0" algn="ctr">
              <a:buNone/>
              <a:defRPr sz="2000"/>
            </a:pPr>
            <a:r>
              <a:rPr lang="ru-RU" dirty="0"/>
              <a:t>Метание гранаты</a:t>
            </a:r>
          </a:p>
          <a:p>
            <a:pPr marL="0" indent="0" algn="ctr">
              <a:buNone/>
              <a:defRPr sz="2000"/>
            </a:pPr>
            <a:r>
              <a:rPr lang="ru-RU" dirty="0"/>
              <a:t>1930-е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31" y="1417990"/>
            <a:ext cx="5675348" cy="42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840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6672064" y="1412776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Михаил </a:t>
            </a:r>
            <a:r>
              <a:rPr lang="ru-RU" dirty="0" err="1"/>
              <a:t>Прехнер</a:t>
            </a:r>
            <a:endParaRPr lang="ru-RU" dirty="0"/>
          </a:p>
          <a:p>
            <a:pPr marL="0" indent="0" algn="ctr">
              <a:buNone/>
              <a:defRPr sz="2000"/>
            </a:pPr>
            <a:r>
              <a:rPr lang="ru-RU" dirty="0"/>
              <a:t>Прыжок в воду</a:t>
            </a:r>
          </a:p>
          <a:p>
            <a:pPr marL="0" indent="0" algn="ctr">
              <a:buNone/>
              <a:defRPr sz="2000"/>
            </a:pPr>
            <a:r>
              <a:rPr lang="ru-RU" dirty="0"/>
              <a:t>Начало 1930-х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52" y="1200502"/>
            <a:ext cx="3024336" cy="44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61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6672064" y="1412776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Александр Родченко</a:t>
            </a:r>
          </a:p>
          <a:p>
            <a:pPr marL="0" indent="0" algn="ctr">
              <a:buNone/>
              <a:defRPr sz="2000"/>
            </a:pPr>
            <a:r>
              <a:rPr lang="ru-RU" dirty="0"/>
              <a:t>Прыжок </a:t>
            </a:r>
          </a:p>
          <a:p>
            <a:pPr marL="0" indent="0" algn="ctr">
              <a:buNone/>
              <a:defRPr sz="2000"/>
            </a:pPr>
            <a:r>
              <a:rPr lang="ru-RU" dirty="0"/>
              <a:t>1934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83" y="1151867"/>
            <a:ext cx="3142443" cy="45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8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Ольга Игнатович</a:t>
            </a:r>
          </a:p>
          <a:p>
            <a:pPr marL="0" indent="0" algn="ctr">
              <a:buNone/>
              <a:defRPr sz="2000"/>
            </a:pPr>
            <a:r>
              <a:rPr lang="ru-RU" dirty="0"/>
              <a:t>Старт</a:t>
            </a:r>
          </a:p>
          <a:p>
            <a:pPr marL="0" indent="0" algn="ctr">
              <a:buNone/>
              <a:defRPr sz="2000"/>
            </a:pPr>
            <a:r>
              <a:rPr lang="ru-RU" dirty="0"/>
              <a:t>1930-е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47" y="1417990"/>
            <a:ext cx="5304515" cy="41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75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ижний колонтитул 6"/>
          <p:cNvSpPr txBox="1"/>
          <p:nvPr/>
        </p:nvSpPr>
        <p:spPr>
          <a:xfrm>
            <a:off x="525144" y="6436723"/>
            <a:ext cx="40233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endParaRPr dirty="0"/>
          </a:p>
        </p:txBody>
      </p:sp>
      <p:sp>
        <p:nvSpPr>
          <p:cNvPr id="10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7209265" y="1417990"/>
            <a:ext cx="4215565" cy="18252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lang="ru-RU" dirty="0"/>
              <a:t>Ольга Игнатович</a:t>
            </a:r>
          </a:p>
          <a:p>
            <a:pPr marL="0" indent="0" algn="ctr">
              <a:buNone/>
              <a:defRPr sz="2000"/>
            </a:pPr>
            <a:r>
              <a:rPr lang="ru-RU" dirty="0"/>
              <a:t>Финиш</a:t>
            </a:r>
          </a:p>
          <a:p>
            <a:pPr marL="0" indent="0" algn="ctr">
              <a:buNone/>
              <a:defRPr sz="2000"/>
            </a:pPr>
            <a:r>
              <a:rPr lang="ru-RU" dirty="0"/>
              <a:t>1930-е</a:t>
            </a:r>
          </a:p>
          <a:p>
            <a:pPr marL="0" indent="0" algn="ctr">
              <a:buNone/>
              <a:defRPr sz="2000"/>
            </a:pPr>
            <a:r>
              <a:rPr lang="ru-RU" dirty="0"/>
              <a:t>Собрание МАММ</a:t>
            </a:r>
          </a:p>
          <a:p>
            <a:pPr marL="0" indent="0">
              <a:buNone/>
              <a:defRPr sz="2000"/>
            </a:pPr>
            <a:endParaRPr lang="ru-RU" dirty="0"/>
          </a:p>
        </p:txBody>
      </p:sp>
      <p:sp>
        <p:nvSpPr>
          <p:cNvPr id="11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11424830" y="6443095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D981A-794A-4E2B-B64A-3DCCF3EA4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9" y="1417990"/>
            <a:ext cx="6048672" cy="40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55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53428"/>
      </a:accent1>
      <a:accent2>
        <a:srgbClr val="ED7D31"/>
      </a:accent2>
      <a:accent3>
        <a:srgbClr val="811527"/>
      </a:accent3>
      <a:accent4>
        <a:srgbClr val="EFA720"/>
      </a:accent4>
      <a:accent5>
        <a:srgbClr val="EA7345"/>
      </a:accent5>
      <a:accent6>
        <a:srgbClr val="B1262A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53428"/>
      </a:accent1>
      <a:accent2>
        <a:srgbClr val="ED7D31"/>
      </a:accent2>
      <a:accent3>
        <a:srgbClr val="811527"/>
      </a:accent3>
      <a:accent4>
        <a:srgbClr val="EFA720"/>
      </a:accent4>
      <a:accent5>
        <a:srgbClr val="EA7345"/>
      </a:accent5>
      <a:accent6>
        <a:srgbClr val="B1262A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640</Words>
  <Application>Microsoft Office PowerPoint</Application>
  <PresentationFormat>Широкоэкранный</PresentationFormat>
  <Paragraphs>242</Paragraphs>
  <Slides>48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Sidor</dc:creator>
  <cp:lastModifiedBy>Maria Lavrova</cp:lastModifiedBy>
  <cp:revision>86</cp:revision>
  <dcterms:modified xsi:type="dcterms:W3CDTF">2025-11-26T21:44:39Z</dcterms:modified>
</cp:coreProperties>
</file>