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4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6858000" cy="51435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747775"/>
          </p15:clr>
        </p15:guide>
        <p15:guide id="2" pos="216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560" y="62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44576d2400_2_34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244576d2400_2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244576d2400_2_149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g244576d2400_2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44576d2400_2_55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244576d2400_2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4576d2400_2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g244576d2400_2_65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g244576d2400_2_65:notes"/>
          <p:cNvSpPr txBox="1">
            <a:spLocks noGrp="1"/>
          </p:cNvSpPr>
          <p:nvPr>
            <p:ph type="sldNum" idx="12"/>
          </p:nvPr>
        </p:nvSpPr>
        <p:spPr>
          <a:xfrm>
            <a:off x="3885234" y="8685171"/>
            <a:ext cx="2970956" cy="45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44576d2400_2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9" name="Google Shape;139;g244576d2400_2_79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244576d2400_2_79:notes"/>
          <p:cNvSpPr txBox="1">
            <a:spLocks noGrp="1"/>
          </p:cNvSpPr>
          <p:nvPr>
            <p:ph type="sldNum" idx="12"/>
          </p:nvPr>
        </p:nvSpPr>
        <p:spPr>
          <a:xfrm>
            <a:off x="3885234" y="8685171"/>
            <a:ext cx="2970956" cy="457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44576d2400_2_94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g244576d2400_2_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44576d2400_2_105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g244576d2400_2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44576d2400_2_114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g244576d2400_2_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44576d2400_2_125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244576d2400_2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44576d2400_2_136:notes"/>
          <p:cNvSpPr txBox="1">
            <a:spLocks noGrp="1"/>
          </p:cNvSpPr>
          <p:nvPr>
            <p:ph type="body" idx="1"/>
          </p:nvPr>
        </p:nvSpPr>
        <p:spPr>
          <a:xfrm>
            <a:off x="686163" y="4343943"/>
            <a:ext cx="5485676" cy="41145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g244576d2400_2_1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1972865" y="2160914"/>
            <a:ext cx="291227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2025" b="1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663328" y="1571370"/>
            <a:ext cx="5531342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42900" lvl="0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 b="0" i="0">
                <a:solidFill>
                  <a:schemeClr val="dk1"/>
                </a:solidFill>
              </a:defRPr>
            </a:lvl1pPr>
            <a:lvl2pPr marL="685800" lvl="1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marL="1028700" lvl="2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marL="1371600" lvl="3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marL="1714500" lvl="4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marL="2057400" lvl="5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marL="2400300" lvl="6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marL="2743200" lvl="7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marL="3086100" lvl="8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931955" y="4740840"/>
            <a:ext cx="83973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1861141" y="4740852"/>
            <a:ext cx="601907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4937760" y="4783455"/>
            <a:ext cx="1577340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ru"/>
              <a:t>‹#›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wo Content">
  <p:cSld name="Two Content">
    <p:bg>
      <p:bgPr>
        <a:solidFill>
          <a:schemeClr val="lt1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318755" y="0"/>
            <a:ext cx="0" cy="514458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95"/>
                </a:lnTo>
              </a:path>
            </a:pathLst>
          </a:custGeom>
          <a:noFill/>
          <a:ln w="9525" cap="flat" cmpd="sng">
            <a:solidFill>
              <a:srgbClr val="B2B3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2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/>
          <p:nvPr/>
        </p:nvSpPr>
        <p:spPr>
          <a:xfrm>
            <a:off x="132774" y="2385429"/>
            <a:ext cx="0" cy="370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49"/>
                </a:lnTo>
              </a:path>
            </a:pathLst>
          </a:custGeom>
          <a:noFill/>
          <a:ln w="381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2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15"/>
          <p:cNvSpPr/>
          <p:nvPr/>
        </p:nvSpPr>
        <p:spPr>
          <a:xfrm>
            <a:off x="188517" y="2385429"/>
            <a:ext cx="0" cy="3709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49"/>
                </a:lnTo>
              </a:path>
            </a:pathLst>
          </a:custGeom>
          <a:noFill/>
          <a:ln w="381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2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15"/>
          <p:cNvSpPr/>
          <p:nvPr/>
        </p:nvSpPr>
        <p:spPr>
          <a:xfrm>
            <a:off x="6584386" y="1"/>
            <a:ext cx="273668" cy="5145129"/>
          </a:xfrm>
          <a:custGeom>
            <a:avLst/>
            <a:gdLst/>
            <a:ahLst/>
            <a:cxnLst/>
            <a:rect l="l" t="t" r="r" b="b"/>
            <a:pathLst>
              <a:path w="426720" h="6015355" extrusionOk="0">
                <a:moveTo>
                  <a:pt x="426345" y="0"/>
                </a:moveTo>
                <a:lnTo>
                  <a:pt x="0" y="0"/>
                </a:lnTo>
                <a:lnTo>
                  <a:pt x="0" y="6015358"/>
                </a:lnTo>
                <a:lnTo>
                  <a:pt x="426345" y="6015358"/>
                </a:lnTo>
                <a:lnTo>
                  <a:pt x="426345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2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title"/>
          </p:nvPr>
        </p:nvSpPr>
        <p:spPr>
          <a:xfrm>
            <a:off x="1972865" y="2160914"/>
            <a:ext cx="291227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2025" b="1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1"/>
          </p:nvPr>
        </p:nvSpPr>
        <p:spPr>
          <a:xfrm>
            <a:off x="572742" y="1355325"/>
            <a:ext cx="2511884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42900" lvl="0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 sz="1050" b="0" i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lvl="1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marL="1028700" lvl="2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marL="1371600" lvl="3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marL="1714500" lvl="4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marL="2057400" lvl="5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marL="2400300" lvl="6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marL="2743200" lvl="7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marL="3086100" lvl="8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body" idx="2"/>
          </p:nvPr>
        </p:nvSpPr>
        <p:spPr>
          <a:xfrm>
            <a:off x="3431622" y="1355325"/>
            <a:ext cx="2511884" cy="1615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342900" lvl="0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 sz="1050" b="0" i="0">
                <a:solidFill>
                  <a:srgbClr val="2B2A29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685800" lvl="1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marL="1028700" lvl="2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marL="1371600" lvl="3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marL="1714500" lvl="4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marL="2057400" lvl="5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marL="2400300" lvl="6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marL="2743200" lvl="7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marL="3086100" lvl="8" indent="-171450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ftr" idx="11"/>
          </p:nvPr>
        </p:nvSpPr>
        <p:spPr>
          <a:xfrm>
            <a:off x="931955" y="4740840"/>
            <a:ext cx="83973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1861141" y="4740852"/>
            <a:ext cx="601907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sldNum" idx="12"/>
          </p:nvPr>
        </p:nvSpPr>
        <p:spPr>
          <a:xfrm>
            <a:off x="4937760" y="4783455"/>
            <a:ext cx="1577340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ru"/>
              <a:t>‹#›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931955" y="4740840"/>
            <a:ext cx="83973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dt" idx="10"/>
          </p:nvPr>
        </p:nvSpPr>
        <p:spPr>
          <a:xfrm>
            <a:off x="1861141" y="4740852"/>
            <a:ext cx="601907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sldNum" idx="12"/>
          </p:nvPr>
        </p:nvSpPr>
        <p:spPr>
          <a:xfrm>
            <a:off x="4937760" y="4783455"/>
            <a:ext cx="1577340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ru"/>
              <a:t>‹#›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Only">
  <p:cSld name="Title Only">
    <p:bg>
      <p:bgPr>
        <a:solidFill>
          <a:schemeClr val="lt1"/>
        </a:solid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/>
          <p:nvPr/>
        </p:nvSpPr>
        <p:spPr>
          <a:xfrm>
            <a:off x="3908045" y="0"/>
            <a:ext cx="2687815" cy="4061732"/>
          </a:xfrm>
          <a:prstGeom prst="rect">
            <a:avLst/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7"/>
          <p:cNvSpPr/>
          <p:nvPr/>
        </p:nvSpPr>
        <p:spPr>
          <a:xfrm>
            <a:off x="318755" y="0"/>
            <a:ext cx="0" cy="5144586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95"/>
                </a:lnTo>
              </a:path>
            </a:pathLst>
          </a:custGeom>
          <a:noFill/>
          <a:ln w="9525" cap="flat" cmpd="sng">
            <a:solidFill>
              <a:srgbClr val="B2B3B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7"/>
          <p:cNvSpPr txBox="1">
            <a:spLocks noGrp="1"/>
          </p:cNvSpPr>
          <p:nvPr>
            <p:ph type="title"/>
          </p:nvPr>
        </p:nvSpPr>
        <p:spPr>
          <a:xfrm>
            <a:off x="1972865" y="2160914"/>
            <a:ext cx="291227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2025" b="1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ftr" idx="11"/>
          </p:nvPr>
        </p:nvSpPr>
        <p:spPr>
          <a:xfrm>
            <a:off x="931955" y="4740840"/>
            <a:ext cx="83973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dt" idx="10"/>
          </p:nvPr>
        </p:nvSpPr>
        <p:spPr>
          <a:xfrm>
            <a:off x="1861141" y="4740852"/>
            <a:ext cx="601907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sldNum" idx="12"/>
          </p:nvPr>
        </p:nvSpPr>
        <p:spPr>
          <a:xfrm>
            <a:off x="4937760" y="4783455"/>
            <a:ext cx="1577340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r>
              <a:rPr lang="ru"/>
              <a:t>‹#›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1972865" y="2160914"/>
            <a:ext cx="2912270" cy="426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2700" b="1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500"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63328" y="1571370"/>
            <a:ext cx="5531342" cy="2308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5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ftr" idx="11"/>
          </p:nvPr>
        </p:nvSpPr>
        <p:spPr>
          <a:xfrm>
            <a:off x="931955" y="4740840"/>
            <a:ext cx="839738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dt" idx="10"/>
          </p:nvPr>
        </p:nvSpPr>
        <p:spPr>
          <a:xfrm>
            <a:off x="1861141" y="4740852"/>
            <a:ext cx="601907" cy="13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900" b="0" i="0" u="none" strike="noStrike" cap="none">
                <a:solidFill>
                  <a:srgbClr val="FEFEFE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200"/>
              <a:buNone/>
              <a:defRPr sz="112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4937760" y="4783455"/>
            <a:ext cx="1577340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125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ru"/>
              <a:t>‹#›</a:t>
            </a:r>
            <a:endParaRPr lang="ru" sz="9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669478" y="1694082"/>
            <a:ext cx="5530545" cy="602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8450" rIns="0" bIns="0" anchor="t" anchorCtr="0">
            <a:spAutoFit/>
          </a:bodyPr>
          <a:lstStyle/>
          <a:p>
            <a:pPr marL="9525"/>
            <a:r>
              <a:rPr lang="ru" sz="1800" b="0">
                <a:solidFill>
                  <a:srgbClr val="FF0000"/>
                </a:solidFill>
              </a:rPr>
              <a:t>Рынок морских контейнерных перевозок в РФ. Текущий уровень и прогноз ставок.</a:t>
            </a:r>
            <a:endParaRPr sz="1800"/>
          </a:p>
        </p:txBody>
      </p:sp>
      <p:sp>
        <p:nvSpPr>
          <p:cNvPr id="95" name="Google Shape;95;p19"/>
          <p:cNvSpPr txBox="1">
            <a:spLocks noGrp="1"/>
          </p:cNvSpPr>
          <p:nvPr>
            <p:ph type="ftr" idx="11"/>
          </p:nvPr>
        </p:nvSpPr>
        <p:spPr>
          <a:xfrm>
            <a:off x="931955" y="4198567"/>
            <a:ext cx="839738" cy="148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/>
            <a:r>
              <a:rPr lang="ru">
                <a:solidFill>
                  <a:srgbClr val="FF0000"/>
                </a:solidFill>
              </a:rPr>
              <a:t>VEDAGENT.RU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dt" idx="10"/>
          </p:nvPr>
        </p:nvSpPr>
        <p:spPr>
          <a:xfrm>
            <a:off x="1861140" y="4198576"/>
            <a:ext cx="782783" cy="148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/>
            <a:r>
              <a:rPr lang="ru">
                <a:solidFill>
                  <a:srgbClr val="FF0000"/>
                </a:solidFill>
              </a:rPr>
              <a:t>Май 2023 г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7" name="Google Shape;97;p19"/>
          <p:cNvSpPr/>
          <p:nvPr/>
        </p:nvSpPr>
        <p:spPr>
          <a:xfrm>
            <a:off x="5434480" y="3094506"/>
            <a:ext cx="1062908" cy="1063190"/>
          </a:xfrm>
          <a:custGeom>
            <a:avLst/>
            <a:gdLst/>
            <a:ahLst/>
            <a:cxnLst/>
            <a:rect l="l" t="t" r="r" b="b"/>
            <a:pathLst>
              <a:path w="1657350" h="1657350" extrusionOk="0">
                <a:moveTo>
                  <a:pt x="828673" y="0"/>
                </a:moveTo>
                <a:lnTo>
                  <a:pt x="779982" y="1406"/>
                </a:lnTo>
                <a:lnTo>
                  <a:pt x="732032" y="5575"/>
                </a:lnTo>
                <a:lnTo>
                  <a:pt x="684901" y="12427"/>
                </a:lnTo>
                <a:lnTo>
                  <a:pt x="638666" y="21885"/>
                </a:lnTo>
                <a:lnTo>
                  <a:pt x="593405" y="33872"/>
                </a:lnTo>
                <a:lnTo>
                  <a:pt x="549195" y="48310"/>
                </a:lnTo>
                <a:lnTo>
                  <a:pt x="506116" y="65121"/>
                </a:lnTo>
                <a:lnTo>
                  <a:pt x="464243" y="84227"/>
                </a:lnTo>
                <a:lnTo>
                  <a:pt x="423656" y="105550"/>
                </a:lnTo>
                <a:lnTo>
                  <a:pt x="384431" y="129014"/>
                </a:lnTo>
                <a:lnTo>
                  <a:pt x="346646" y="154540"/>
                </a:lnTo>
                <a:lnTo>
                  <a:pt x="310380" y="182050"/>
                </a:lnTo>
                <a:lnTo>
                  <a:pt x="275709" y="211467"/>
                </a:lnTo>
                <a:lnTo>
                  <a:pt x="242712" y="242712"/>
                </a:lnTo>
                <a:lnTo>
                  <a:pt x="211466" y="275709"/>
                </a:lnTo>
                <a:lnTo>
                  <a:pt x="182050" y="310380"/>
                </a:lnTo>
                <a:lnTo>
                  <a:pt x="154539" y="346647"/>
                </a:lnTo>
                <a:lnTo>
                  <a:pt x="129014" y="384431"/>
                </a:lnTo>
                <a:lnTo>
                  <a:pt x="105550" y="423656"/>
                </a:lnTo>
                <a:lnTo>
                  <a:pt x="84227" y="464244"/>
                </a:lnTo>
                <a:lnTo>
                  <a:pt x="65121" y="506117"/>
                </a:lnTo>
                <a:lnTo>
                  <a:pt x="48310" y="549197"/>
                </a:lnTo>
                <a:lnTo>
                  <a:pt x="33872" y="593406"/>
                </a:lnTo>
                <a:lnTo>
                  <a:pt x="21885" y="638667"/>
                </a:lnTo>
                <a:lnTo>
                  <a:pt x="12427" y="684903"/>
                </a:lnTo>
                <a:lnTo>
                  <a:pt x="5575" y="732034"/>
                </a:lnTo>
                <a:lnTo>
                  <a:pt x="1406" y="779985"/>
                </a:lnTo>
                <a:lnTo>
                  <a:pt x="0" y="828676"/>
                </a:lnTo>
                <a:lnTo>
                  <a:pt x="1406" y="877367"/>
                </a:lnTo>
                <a:lnTo>
                  <a:pt x="5575" y="925317"/>
                </a:lnTo>
                <a:lnTo>
                  <a:pt x="12427" y="972448"/>
                </a:lnTo>
                <a:lnTo>
                  <a:pt x="21885" y="1018683"/>
                </a:lnTo>
                <a:lnTo>
                  <a:pt x="33872" y="1063944"/>
                </a:lnTo>
                <a:lnTo>
                  <a:pt x="48310" y="1108154"/>
                </a:lnTo>
                <a:lnTo>
                  <a:pt x="65121" y="1151233"/>
                </a:lnTo>
                <a:lnTo>
                  <a:pt x="84227" y="1193106"/>
                </a:lnTo>
                <a:lnTo>
                  <a:pt x="105550" y="1233693"/>
                </a:lnTo>
                <a:lnTo>
                  <a:pt x="129014" y="1272918"/>
                </a:lnTo>
                <a:lnTo>
                  <a:pt x="154539" y="1310703"/>
                </a:lnTo>
                <a:lnTo>
                  <a:pt x="182050" y="1346969"/>
                </a:lnTo>
                <a:lnTo>
                  <a:pt x="211466" y="1381640"/>
                </a:lnTo>
                <a:lnTo>
                  <a:pt x="242712" y="1414637"/>
                </a:lnTo>
                <a:lnTo>
                  <a:pt x="275709" y="1445883"/>
                </a:lnTo>
                <a:lnTo>
                  <a:pt x="310380" y="1475299"/>
                </a:lnTo>
                <a:lnTo>
                  <a:pt x="346646" y="1502810"/>
                </a:lnTo>
                <a:lnTo>
                  <a:pt x="384431" y="1528335"/>
                </a:lnTo>
                <a:lnTo>
                  <a:pt x="423656" y="1551799"/>
                </a:lnTo>
                <a:lnTo>
                  <a:pt x="464243" y="1573122"/>
                </a:lnTo>
                <a:lnTo>
                  <a:pt x="506116" y="1592228"/>
                </a:lnTo>
                <a:lnTo>
                  <a:pt x="549195" y="1609039"/>
                </a:lnTo>
                <a:lnTo>
                  <a:pt x="593405" y="1623477"/>
                </a:lnTo>
                <a:lnTo>
                  <a:pt x="638666" y="1635464"/>
                </a:lnTo>
                <a:lnTo>
                  <a:pt x="684901" y="1644922"/>
                </a:lnTo>
                <a:lnTo>
                  <a:pt x="732032" y="1651774"/>
                </a:lnTo>
                <a:lnTo>
                  <a:pt x="779982" y="1655943"/>
                </a:lnTo>
                <a:lnTo>
                  <a:pt x="828673" y="1657350"/>
                </a:lnTo>
                <a:lnTo>
                  <a:pt x="877364" y="1655943"/>
                </a:lnTo>
                <a:lnTo>
                  <a:pt x="925315" y="1651774"/>
                </a:lnTo>
                <a:lnTo>
                  <a:pt x="972446" y="1644922"/>
                </a:lnTo>
                <a:lnTo>
                  <a:pt x="1018682" y="1635464"/>
                </a:lnTo>
                <a:lnTo>
                  <a:pt x="1063943" y="1623477"/>
                </a:lnTo>
                <a:lnTo>
                  <a:pt x="1108152" y="1609039"/>
                </a:lnTo>
                <a:lnTo>
                  <a:pt x="1151232" y="1592228"/>
                </a:lnTo>
                <a:lnTo>
                  <a:pt x="1193105" y="1573122"/>
                </a:lnTo>
                <a:lnTo>
                  <a:pt x="1233693" y="1551799"/>
                </a:lnTo>
                <a:lnTo>
                  <a:pt x="1272918" y="1528335"/>
                </a:lnTo>
                <a:lnTo>
                  <a:pt x="1310702" y="1502810"/>
                </a:lnTo>
                <a:lnTo>
                  <a:pt x="1346969" y="1475299"/>
                </a:lnTo>
                <a:lnTo>
                  <a:pt x="1381640" y="1445883"/>
                </a:lnTo>
                <a:lnTo>
                  <a:pt x="1414637" y="1414637"/>
                </a:lnTo>
                <a:lnTo>
                  <a:pt x="1445882" y="1381640"/>
                </a:lnTo>
                <a:lnTo>
                  <a:pt x="1475299" y="1346969"/>
                </a:lnTo>
                <a:lnTo>
                  <a:pt x="1502809" y="1310703"/>
                </a:lnTo>
                <a:lnTo>
                  <a:pt x="1528335" y="1272918"/>
                </a:lnTo>
                <a:lnTo>
                  <a:pt x="1551799" y="1233693"/>
                </a:lnTo>
                <a:lnTo>
                  <a:pt x="1573122" y="1193106"/>
                </a:lnTo>
                <a:lnTo>
                  <a:pt x="1592228" y="1151233"/>
                </a:lnTo>
                <a:lnTo>
                  <a:pt x="1609039" y="1108154"/>
                </a:lnTo>
                <a:lnTo>
                  <a:pt x="1623477" y="1063944"/>
                </a:lnTo>
                <a:lnTo>
                  <a:pt x="1635464" y="1018683"/>
                </a:lnTo>
                <a:lnTo>
                  <a:pt x="1644922" y="972448"/>
                </a:lnTo>
                <a:lnTo>
                  <a:pt x="1651774" y="925317"/>
                </a:lnTo>
                <a:lnTo>
                  <a:pt x="1655943" y="877367"/>
                </a:lnTo>
                <a:lnTo>
                  <a:pt x="1657350" y="828676"/>
                </a:lnTo>
                <a:lnTo>
                  <a:pt x="1655943" y="779985"/>
                </a:lnTo>
                <a:lnTo>
                  <a:pt x="1651774" y="732034"/>
                </a:lnTo>
                <a:lnTo>
                  <a:pt x="1644922" y="684903"/>
                </a:lnTo>
                <a:lnTo>
                  <a:pt x="1635464" y="638667"/>
                </a:lnTo>
                <a:lnTo>
                  <a:pt x="1623477" y="593406"/>
                </a:lnTo>
                <a:lnTo>
                  <a:pt x="1609039" y="549197"/>
                </a:lnTo>
                <a:lnTo>
                  <a:pt x="1592228" y="506117"/>
                </a:lnTo>
                <a:lnTo>
                  <a:pt x="1573122" y="464244"/>
                </a:lnTo>
                <a:lnTo>
                  <a:pt x="1551799" y="423656"/>
                </a:lnTo>
                <a:lnTo>
                  <a:pt x="1528335" y="384431"/>
                </a:lnTo>
                <a:lnTo>
                  <a:pt x="1502809" y="346647"/>
                </a:lnTo>
                <a:lnTo>
                  <a:pt x="1475299" y="310380"/>
                </a:lnTo>
                <a:lnTo>
                  <a:pt x="1445882" y="275709"/>
                </a:lnTo>
                <a:lnTo>
                  <a:pt x="1414637" y="242712"/>
                </a:lnTo>
                <a:lnTo>
                  <a:pt x="1381640" y="211467"/>
                </a:lnTo>
                <a:lnTo>
                  <a:pt x="1346969" y="182050"/>
                </a:lnTo>
                <a:lnTo>
                  <a:pt x="1310702" y="154540"/>
                </a:lnTo>
                <a:lnTo>
                  <a:pt x="1272918" y="129014"/>
                </a:lnTo>
                <a:lnTo>
                  <a:pt x="1233693" y="105550"/>
                </a:lnTo>
                <a:lnTo>
                  <a:pt x="1193105" y="84227"/>
                </a:lnTo>
                <a:lnTo>
                  <a:pt x="1151232" y="65121"/>
                </a:lnTo>
                <a:lnTo>
                  <a:pt x="1108152" y="48310"/>
                </a:lnTo>
                <a:lnTo>
                  <a:pt x="1063943" y="33872"/>
                </a:lnTo>
                <a:lnTo>
                  <a:pt x="1018682" y="21885"/>
                </a:lnTo>
                <a:lnTo>
                  <a:pt x="972446" y="12427"/>
                </a:lnTo>
                <a:lnTo>
                  <a:pt x="925315" y="5575"/>
                </a:lnTo>
                <a:lnTo>
                  <a:pt x="877364" y="1406"/>
                </a:lnTo>
                <a:lnTo>
                  <a:pt x="828673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9"/>
          <p:cNvSpPr/>
          <p:nvPr/>
        </p:nvSpPr>
        <p:spPr>
          <a:xfrm>
            <a:off x="776304" y="1278992"/>
            <a:ext cx="674397" cy="185345"/>
          </a:xfrm>
          <a:custGeom>
            <a:avLst/>
            <a:gdLst/>
            <a:ahLst/>
            <a:cxnLst/>
            <a:rect l="l" t="t" r="r" b="b"/>
            <a:pathLst>
              <a:path w="1051560" h="288925" extrusionOk="0">
                <a:moveTo>
                  <a:pt x="31775" y="71647"/>
                </a:moveTo>
                <a:lnTo>
                  <a:pt x="0" y="78950"/>
                </a:lnTo>
                <a:lnTo>
                  <a:pt x="54918" y="101215"/>
                </a:lnTo>
                <a:lnTo>
                  <a:pt x="99678" y="132946"/>
                </a:lnTo>
                <a:lnTo>
                  <a:pt x="138096" y="168459"/>
                </a:lnTo>
                <a:lnTo>
                  <a:pt x="173990" y="202072"/>
                </a:lnTo>
                <a:lnTo>
                  <a:pt x="211176" y="228103"/>
                </a:lnTo>
                <a:lnTo>
                  <a:pt x="258401" y="254143"/>
                </a:lnTo>
                <a:lnTo>
                  <a:pt x="304034" y="272475"/>
                </a:lnTo>
                <a:lnTo>
                  <a:pt x="348270" y="283756"/>
                </a:lnTo>
                <a:lnTo>
                  <a:pt x="391305" y="288643"/>
                </a:lnTo>
                <a:lnTo>
                  <a:pt x="433333" y="287793"/>
                </a:lnTo>
                <a:lnTo>
                  <a:pt x="474552" y="281865"/>
                </a:lnTo>
                <a:lnTo>
                  <a:pt x="515155" y="271515"/>
                </a:lnTo>
                <a:lnTo>
                  <a:pt x="517046" y="270850"/>
                </a:lnTo>
                <a:lnTo>
                  <a:pt x="371207" y="270850"/>
                </a:lnTo>
                <a:lnTo>
                  <a:pt x="336361" y="263724"/>
                </a:lnTo>
                <a:lnTo>
                  <a:pt x="273099" y="227396"/>
                </a:lnTo>
                <a:lnTo>
                  <a:pt x="242779" y="200661"/>
                </a:lnTo>
                <a:lnTo>
                  <a:pt x="212063" y="169859"/>
                </a:lnTo>
                <a:lnTo>
                  <a:pt x="180000" y="136222"/>
                </a:lnTo>
                <a:lnTo>
                  <a:pt x="145638" y="100986"/>
                </a:lnTo>
                <a:lnTo>
                  <a:pt x="113385" y="80978"/>
                </a:lnTo>
                <a:lnTo>
                  <a:pt x="72501" y="71761"/>
                </a:lnTo>
                <a:lnTo>
                  <a:pt x="31775" y="71647"/>
                </a:lnTo>
                <a:close/>
              </a:path>
              <a:path w="1051560" h="288925" extrusionOk="0">
                <a:moveTo>
                  <a:pt x="897581" y="0"/>
                </a:moveTo>
                <a:lnTo>
                  <a:pt x="858152" y="5950"/>
                </a:lnTo>
                <a:lnTo>
                  <a:pt x="818728" y="17703"/>
                </a:lnTo>
                <a:lnTo>
                  <a:pt x="779528" y="34341"/>
                </a:lnTo>
                <a:lnTo>
                  <a:pt x="740769" y="54947"/>
                </a:lnTo>
                <a:lnTo>
                  <a:pt x="702666" y="78604"/>
                </a:lnTo>
                <a:lnTo>
                  <a:pt x="665439" y="104395"/>
                </a:lnTo>
                <a:lnTo>
                  <a:pt x="629304" y="131403"/>
                </a:lnTo>
                <a:lnTo>
                  <a:pt x="594477" y="158712"/>
                </a:lnTo>
                <a:lnTo>
                  <a:pt x="529619" y="210561"/>
                </a:lnTo>
                <a:lnTo>
                  <a:pt x="500023" y="233268"/>
                </a:lnTo>
                <a:lnTo>
                  <a:pt x="452086" y="256856"/>
                </a:lnTo>
                <a:lnTo>
                  <a:pt x="409464" y="268972"/>
                </a:lnTo>
                <a:lnTo>
                  <a:pt x="371207" y="270850"/>
                </a:lnTo>
                <a:lnTo>
                  <a:pt x="517046" y="270850"/>
                </a:lnTo>
                <a:lnTo>
                  <a:pt x="555339" y="257400"/>
                </a:lnTo>
                <a:lnTo>
                  <a:pt x="595299" y="240179"/>
                </a:lnTo>
                <a:lnTo>
                  <a:pt x="635230" y="220508"/>
                </a:lnTo>
                <a:lnTo>
                  <a:pt x="675329" y="199046"/>
                </a:lnTo>
                <a:lnTo>
                  <a:pt x="756808" y="153375"/>
                </a:lnTo>
                <a:lnTo>
                  <a:pt x="798581" y="130482"/>
                </a:lnTo>
                <a:lnTo>
                  <a:pt x="839066" y="109420"/>
                </a:lnTo>
                <a:lnTo>
                  <a:pt x="887527" y="90050"/>
                </a:lnTo>
                <a:lnTo>
                  <a:pt x="940990" y="73419"/>
                </a:lnTo>
                <a:lnTo>
                  <a:pt x="996479" y="60572"/>
                </a:lnTo>
                <a:lnTo>
                  <a:pt x="1051020" y="52556"/>
                </a:lnTo>
                <a:lnTo>
                  <a:pt x="1013737" y="26129"/>
                </a:lnTo>
                <a:lnTo>
                  <a:pt x="975591" y="9172"/>
                </a:lnTo>
                <a:lnTo>
                  <a:pt x="936800" y="768"/>
                </a:lnTo>
                <a:lnTo>
                  <a:pt x="897581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9" name="Google Shape;99;p19"/>
          <p:cNvGrpSpPr/>
          <p:nvPr/>
        </p:nvGrpSpPr>
        <p:grpSpPr>
          <a:xfrm>
            <a:off x="732876" y="1274426"/>
            <a:ext cx="581451" cy="187867"/>
            <a:chOff x="0" y="0"/>
            <a:chExt cx="906633" cy="292856"/>
          </a:xfrm>
        </p:grpSpPr>
        <p:sp>
          <p:nvSpPr>
            <p:cNvPr id="100" name="Google Shape;100;p19"/>
            <p:cNvSpPr/>
            <p:nvPr/>
          </p:nvSpPr>
          <p:spPr>
            <a:xfrm>
              <a:off x="400539" y="0"/>
              <a:ext cx="506094" cy="256539"/>
            </a:xfrm>
            <a:custGeom>
              <a:avLst/>
              <a:gdLst/>
              <a:ahLst/>
              <a:cxnLst/>
              <a:rect l="l" t="t" r="r" b="b"/>
              <a:pathLst>
                <a:path w="506094" h="256540" extrusionOk="0">
                  <a:moveTo>
                    <a:pt x="440159" y="0"/>
                  </a:moveTo>
                  <a:lnTo>
                    <a:pt x="382735" y="6204"/>
                  </a:lnTo>
                  <a:lnTo>
                    <a:pt x="332524" y="18610"/>
                  </a:lnTo>
                  <a:lnTo>
                    <a:pt x="288629" y="36118"/>
                  </a:lnTo>
                  <a:lnTo>
                    <a:pt x="250156" y="57631"/>
                  </a:lnTo>
                  <a:lnTo>
                    <a:pt x="216207" y="82052"/>
                  </a:lnTo>
                  <a:lnTo>
                    <a:pt x="185887" y="108281"/>
                  </a:lnTo>
                  <a:lnTo>
                    <a:pt x="158301" y="135223"/>
                  </a:lnTo>
                  <a:lnTo>
                    <a:pt x="132551" y="161778"/>
                  </a:lnTo>
                  <a:lnTo>
                    <a:pt x="107743" y="186850"/>
                  </a:lnTo>
                  <a:lnTo>
                    <a:pt x="82979" y="209340"/>
                  </a:lnTo>
                  <a:lnTo>
                    <a:pt x="57365" y="228151"/>
                  </a:lnTo>
                  <a:lnTo>
                    <a:pt x="30004" y="242184"/>
                  </a:lnTo>
                  <a:lnTo>
                    <a:pt x="0" y="250343"/>
                  </a:lnTo>
                  <a:lnTo>
                    <a:pt x="36439" y="256435"/>
                  </a:lnTo>
                  <a:lnTo>
                    <a:pt x="105340" y="245216"/>
                  </a:lnTo>
                  <a:lnTo>
                    <a:pt x="172411" y="209973"/>
                  </a:lnTo>
                  <a:lnTo>
                    <a:pt x="206561" y="186035"/>
                  </a:lnTo>
                  <a:lnTo>
                    <a:pt x="241816" y="159323"/>
                  </a:lnTo>
                  <a:lnTo>
                    <a:pt x="278695" y="130913"/>
                  </a:lnTo>
                  <a:lnTo>
                    <a:pt x="317721" y="101882"/>
                  </a:lnTo>
                  <a:lnTo>
                    <a:pt x="359412" y="73308"/>
                  </a:lnTo>
                  <a:lnTo>
                    <a:pt x="404291" y="46267"/>
                  </a:lnTo>
                  <a:lnTo>
                    <a:pt x="452877" y="21836"/>
                  </a:lnTo>
                  <a:lnTo>
                    <a:pt x="505692" y="1093"/>
                  </a:lnTo>
                  <a:lnTo>
                    <a:pt x="440159" y="0"/>
                  </a:lnTo>
                  <a:close/>
                </a:path>
              </a:pathLst>
            </a:custGeom>
            <a:solidFill>
              <a:srgbClr val="E41D3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endParaRPr sz="112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9"/>
            <p:cNvSpPr/>
            <p:nvPr/>
          </p:nvSpPr>
          <p:spPr>
            <a:xfrm>
              <a:off x="383414" y="6749"/>
              <a:ext cx="316864" cy="230503"/>
            </a:xfrm>
            <a:custGeom>
              <a:avLst/>
              <a:gdLst/>
              <a:ahLst/>
              <a:cxnLst/>
              <a:rect l="l" t="t" r="r" b="b"/>
              <a:pathLst>
                <a:path w="316864" h="230505" extrusionOk="0">
                  <a:moveTo>
                    <a:pt x="316666" y="0"/>
                  </a:moveTo>
                  <a:lnTo>
                    <a:pt x="264598" y="11434"/>
                  </a:lnTo>
                  <a:lnTo>
                    <a:pt x="222370" y="29025"/>
                  </a:lnTo>
                  <a:lnTo>
                    <a:pt x="187992" y="51427"/>
                  </a:lnTo>
                  <a:lnTo>
                    <a:pt x="159476" y="77295"/>
                  </a:lnTo>
                  <a:lnTo>
                    <a:pt x="112064" y="134048"/>
                  </a:lnTo>
                  <a:lnTo>
                    <a:pt x="89188" y="162243"/>
                  </a:lnTo>
                  <a:lnTo>
                    <a:pt x="64212" y="188522"/>
                  </a:lnTo>
                  <a:lnTo>
                    <a:pt x="35146" y="211542"/>
                  </a:lnTo>
                  <a:lnTo>
                    <a:pt x="0" y="229956"/>
                  </a:lnTo>
                  <a:lnTo>
                    <a:pt x="37796" y="220459"/>
                  </a:lnTo>
                  <a:lnTo>
                    <a:pt x="71113" y="201816"/>
                  </a:lnTo>
                  <a:lnTo>
                    <a:pt x="101590" y="176227"/>
                  </a:lnTo>
                  <a:lnTo>
                    <a:pt x="130868" y="145892"/>
                  </a:lnTo>
                  <a:lnTo>
                    <a:pt x="160587" y="113010"/>
                  </a:lnTo>
                  <a:lnTo>
                    <a:pt x="192386" y="79780"/>
                  </a:lnTo>
                  <a:lnTo>
                    <a:pt x="227905" y="48402"/>
                  </a:lnTo>
                  <a:lnTo>
                    <a:pt x="268786" y="21075"/>
                  </a:lnTo>
                  <a:lnTo>
                    <a:pt x="316666" y="0"/>
                  </a:lnTo>
                  <a:close/>
                </a:path>
              </a:pathLst>
            </a:custGeom>
            <a:solidFill>
              <a:srgbClr val="E41D3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endParaRPr sz="112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9"/>
            <p:cNvSpPr/>
            <p:nvPr/>
          </p:nvSpPr>
          <p:spPr>
            <a:xfrm>
              <a:off x="0" y="111246"/>
              <a:ext cx="351155" cy="181610"/>
            </a:xfrm>
            <a:custGeom>
              <a:avLst/>
              <a:gdLst/>
              <a:ahLst/>
              <a:cxnLst/>
              <a:rect l="l" t="t" r="r" b="b"/>
              <a:pathLst>
                <a:path w="351155" h="181609" extrusionOk="0">
                  <a:moveTo>
                    <a:pt x="37558" y="0"/>
                  </a:moveTo>
                  <a:lnTo>
                    <a:pt x="0" y="10278"/>
                  </a:lnTo>
                  <a:lnTo>
                    <a:pt x="42714" y="21982"/>
                  </a:lnTo>
                  <a:lnTo>
                    <a:pt x="78030" y="39600"/>
                  </a:lnTo>
                  <a:lnTo>
                    <a:pt x="108084" y="61364"/>
                  </a:lnTo>
                  <a:lnTo>
                    <a:pt x="135012" y="85510"/>
                  </a:lnTo>
                  <a:lnTo>
                    <a:pt x="160950" y="110270"/>
                  </a:lnTo>
                  <a:lnTo>
                    <a:pt x="188032" y="133879"/>
                  </a:lnTo>
                  <a:lnTo>
                    <a:pt x="218395" y="154569"/>
                  </a:lnTo>
                  <a:lnTo>
                    <a:pt x="254175" y="170575"/>
                  </a:lnTo>
                  <a:lnTo>
                    <a:pt x="297507" y="180131"/>
                  </a:lnTo>
                  <a:lnTo>
                    <a:pt x="350527" y="181469"/>
                  </a:lnTo>
                  <a:lnTo>
                    <a:pt x="301227" y="162055"/>
                  </a:lnTo>
                  <a:lnTo>
                    <a:pt x="258815" y="137572"/>
                  </a:lnTo>
                  <a:lnTo>
                    <a:pt x="221897" y="110113"/>
                  </a:lnTo>
                  <a:lnTo>
                    <a:pt x="189076" y="81769"/>
                  </a:lnTo>
                  <a:lnTo>
                    <a:pt x="158955" y="54633"/>
                  </a:lnTo>
                  <a:lnTo>
                    <a:pt x="130139" y="30796"/>
                  </a:lnTo>
                  <a:lnTo>
                    <a:pt x="101232" y="12350"/>
                  </a:lnTo>
                  <a:lnTo>
                    <a:pt x="70837" y="1388"/>
                  </a:lnTo>
                  <a:lnTo>
                    <a:pt x="37558" y="0"/>
                  </a:lnTo>
                  <a:close/>
                </a:path>
              </a:pathLst>
            </a:custGeom>
            <a:solidFill>
              <a:srgbClr val="E41D3D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endParaRPr sz="112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3" name="Google Shape;103;p19"/>
          <p:cNvSpPr/>
          <p:nvPr/>
        </p:nvSpPr>
        <p:spPr>
          <a:xfrm>
            <a:off x="914049" y="1192498"/>
            <a:ext cx="366521" cy="367025"/>
          </a:xfrm>
          <a:custGeom>
            <a:avLst/>
            <a:gdLst/>
            <a:ahLst/>
            <a:cxnLst/>
            <a:rect l="l" t="t" r="r" b="b"/>
            <a:pathLst>
              <a:path w="571500" h="572135" extrusionOk="0">
                <a:moveTo>
                  <a:pt x="285616" y="0"/>
                </a:moveTo>
                <a:lnTo>
                  <a:pt x="235514" y="4376"/>
                </a:lnTo>
                <a:lnTo>
                  <a:pt x="188262" y="17006"/>
                </a:lnTo>
                <a:lnTo>
                  <a:pt x="144606" y="37144"/>
                </a:lnTo>
                <a:lnTo>
                  <a:pt x="105293" y="64042"/>
                </a:lnTo>
                <a:lnTo>
                  <a:pt x="71070" y="96953"/>
                </a:lnTo>
                <a:lnTo>
                  <a:pt x="42682" y="135130"/>
                </a:lnTo>
                <a:lnTo>
                  <a:pt x="20877" y="177827"/>
                </a:lnTo>
                <a:lnTo>
                  <a:pt x="6401" y="224296"/>
                </a:lnTo>
                <a:lnTo>
                  <a:pt x="0" y="273790"/>
                </a:lnTo>
                <a:lnTo>
                  <a:pt x="27990" y="287164"/>
                </a:lnTo>
                <a:lnTo>
                  <a:pt x="27971" y="285889"/>
                </a:lnTo>
                <a:lnTo>
                  <a:pt x="32122" y="239577"/>
                </a:lnTo>
                <a:lnTo>
                  <a:pt x="44090" y="195989"/>
                </a:lnTo>
                <a:lnTo>
                  <a:pt x="63147" y="155851"/>
                </a:lnTo>
                <a:lnTo>
                  <a:pt x="88566" y="119892"/>
                </a:lnTo>
                <a:lnTo>
                  <a:pt x="119619" y="88839"/>
                </a:lnTo>
                <a:lnTo>
                  <a:pt x="155578" y="63420"/>
                </a:lnTo>
                <a:lnTo>
                  <a:pt x="195716" y="44363"/>
                </a:lnTo>
                <a:lnTo>
                  <a:pt x="239304" y="32395"/>
                </a:lnTo>
                <a:lnTo>
                  <a:pt x="285616" y="28244"/>
                </a:lnTo>
                <a:lnTo>
                  <a:pt x="407397" y="28244"/>
                </a:lnTo>
                <a:lnTo>
                  <a:pt x="382121" y="16704"/>
                </a:lnTo>
                <a:lnTo>
                  <a:pt x="335264" y="4297"/>
                </a:lnTo>
                <a:lnTo>
                  <a:pt x="285616" y="0"/>
                </a:lnTo>
                <a:close/>
              </a:path>
              <a:path w="571500" h="572135" extrusionOk="0">
                <a:moveTo>
                  <a:pt x="407397" y="28244"/>
                </a:moveTo>
                <a:lnTo>
                  <a:pt x="285616" y="28244"/>
                </a:lnTo>
                <a:lnTo>
                  <a:pt x="339294" y="33844"/>
                </a:lnTo>
                <a:lnTo>
                  <a:pt x="389117" y="49879"/>
                </a:lnTo>
                <a:lnTo>
                  <a:pt x="433937" y="75199"/>
                </a:lnTo>
                <a:lnTo>
                  <a:pt x="472608" y="108654"/>
                </a:lnTo>
                <a:lnTo>
                  <a:pt x="498697" y="95309"/>
                </a:lnTo>
                <a:lnTo>
                  <a:pt x="464563" y="62937"/>
                </a:lnTo>
                <a:lnTo>
                  <a:pt x="425463" y="36493"/>
                </a:lnTo>
                <a:lnTo>
                  <a:pt x="407397" y="28244"/>
                </a:lnTo>
                <a:close/>
              </a:path>
              <a:path w="571500" h="572135" extrusionOk="0">
                <a:moveTo>
                  <a:pt x="25218" y="404045"/>
                </a:moveTo>
                <a:lnTo>
                  <a:pt x="47726" y="444488"/>
                </a:lnTo>
                <a:lnTo>
                  <a:pt x="76257" y="480566"/>
                </a:lnTo>
                <a:lnTo>
                  <a:pt x="110137" y="511600"/>
                </a:lnTo>
                <a:lnTo>
                  <a:pt x="148688" y="536916"/>
                </a:lnTo>
                <a:lnTo>
                  <a:pt x="191236" y="555836"/>
                </a:lnTo>
                <a:lnTo>
                  <a:pt x="237104" y="567684"/>
                </a:lnTo>
                <a:lnTo>
                  <a:pt x="285616" y="571784"/>
                </a:lnTo>
                <a:lnTo>
                  <a:pt x="335074" y="567521"/>
                </a:lnTo>
                <a:lnTo>
                  <a:pt x="381767" y="555210"/>
                </a:lnTo>
                <a:lnTo>
                  <a:pt x="407447" y="543538"/>
                </a:lnTo>
                <a:lnTo>
                  <a:pt x="285616" y="543538"/>
                </a:lnTo>
                <a:lnTo>
                  <a:pt x="231156" y="537771"/>
                </a:lnTo>
                <a:lnTo>
                  <a:pt x="180684" y="521272"/>
                </a:lnTo>
                <a:lnTo>
                  <a:pt x="135402" y="495241"/>
                </a:lnTo>
                <a:lnTo>
                  <a:pt x="96510" y="460878"/>
                </a:lnTo>
                <a:lnTo>
                  <a:pt x="65210" y="419385"/>
                </a:lnTo>
                <a:lnTo>
                  <a:pt x="25218" y="404045"/>
                </a:lnTo>
                <a:close/>
              </a:path>
              <a:path w="571500" h="572135" extrusionOk="0">
                <a:moveTo>
                  <a:pt x="570924" y="304002"/>
                </a:moveTo>
                <a:lnTo>
                  <a:pt x="541018" y="319953"/>
                </a:lnTo>
                <a:lnTo>
                  <a:pt x="530621" y="365792"/>
                </a:lnTo>
                <a:lnTo>
                  <a:pt x="512466" y="408126"/>
                </a:lnTo>
                <a:lnTo>
                  <a:pt x="487357" y="446153"/>
                </a:lnTo>
                <a:lnTo>
                  <a:pt x="456096" y="479068"/>
                </a:lnTo>
                <a:lnTo>
                  <a:pt x="419489" y="506068"/>
                </a:lnTo>
                <a:lnTo>
                  <a:pt x="378337" y="526349"/>
                </a:lnTo>
                <a:lnTo>
                  <a:pt x="333445" y="539107"/>
                </a:lnTo>
                <a:lnTo>
                  <a:pt x="285616" y="543538"/>
                </a:lnTo>
                <a:lnTo>
                  <a:pt x="407447" y="543538"/>
                </a:lnTo>
                <a:lnTo>
                  <a:pt x="463986" y="509318"/>
                </a:lnTo>
                <a:lnTo>
                  <a:pt x="498078" y="477172"/>
                </a:lnTo>
                <a:lnTo>
                  <a:pt x="526535" y="439849"/>
                </a:lnTo>
                <a:lnTo>
                  <a:pt x="548640" y="398068"/>
                </a:lnTo>
                <a:lnTo>
                  <a:pt x="563675" y="352546"/>
                </a:lnTo>
                <a:lnTo>
                  <a:pt x="570924" y="304002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132774" y="2432009"/>
            <a:ext cx="0" cy="27822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49"/>
                </a:lnTo>
              </a:path>
            </a:pathLst>
          </a:custGeom>
          <a:noFill/>
          <a:ln w="381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188517" y="2432009"/>
            <a:ext cx="0" cy="27822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49"/>
                </a:lnTo>
              </a:path>
            </a:pathLst>
          </a:custGeom>
          <a:noFill/>
          <a:ln w="381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19"/>
          <p:cNvSpPr/>
          <p:nvPr/>
        </p:nvSpPr>
        <p:spPr>
          <a:xfrm>
            <a:off x="5930751" y="3605214"/>
            <a:ext cx="511906" cy="522224"/>
          </a:xfrm>
          <a:custGeom>
            <a:avLst/>
            <a:gdLst/>
            <a:ahLst/>
            <a:cxnLst/>
            <a:rect l="l" t="t" r="r" b="b"/>
            <a:pathLst>
              <a:path w="798195" h="814070" extrusionOk="0">
                <a:moveTo>
                  <a:pt x="336128" y="247963"/>
                </a:moveTo>
                <a:lnTo>
                  <a:pt x="151009" y="247963"/>
                </a:lnTo>
                <a:lnTo>
                  <a:pt x="704949" y="813898"/>
                </a:lnTo>
                <a:lnTo>
                  <a:pt x="797814" y="719642"/>
                </a:lnTo>
                <a:lnTo>
                  <a:pt x="336128" y="247963"/>
                </a:lnTo>
                <a:close/>
              </a:path>
              <a:path w="798195" h="814070" extrusionOk="0">
                <a:moveTo>
                  <a:pt x="753797" y="0"/>
                </a:moveTo>
                <a:lnTo>
                  <a:pt x="0" y="0"/>
                </a:lnTo>
                <a:lnTo>
                  <a:pt x="0" y="759150"/>
                </a:lnTo>
                <a:lnTo>
                  <a:pt x="151009" y="759150"/>
                </a:lnTo>
                <a:lnTo>
                  <a:pt x="151009" y="247963"/>
                </a:lnTo>
                <a:lnTo>
                  <a:pt x="336128" y="247963"/>
                </a:lnTo>
                <a:lnTo>
                  <a:pt x="222923" y="132307"/>
                </a:lnTo>
                <a:lnTo>
                  <a:pt x="753797" y="132307"/>
                </a:lnTo>
                <a:lnTo>
                  <a:pt x="753797" y="0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9"/>
          <p:cNvSpPr/>
          <p:nvPr/>
        </p:nvSpPr>
        <p:spPr>
          <a:xfrm>
            <a:off x="6584386" y="642938"/>
            <a:ext cx="272854" cy="3046587"/>
          </a:xfrm>
          <a:custGeom>
            <a:avLst/>
            <a:gdLst/>
            <a:ahLst/>
            <a:cxnLst/>
            <a:rect l="l" t="t" r="r" b="b"/>
            <a:pathLst>
              <a:path w="425450" h="4749165" extrusionOk="0">
                <a:moveTo>
                  <a:pt x="0" y="0"/>
                </a:moveTo>
                <a:lnTo>
                  <a:pt x="0" y="4748828"/>
                </a:lnTo>
                <a:lnTo>
                  <a:pt x="425236" y="4748828"/>
                </a:lnTo>
                <a:lnTo>
                  <a:pt x="425236" y="0"/>
                </a:lnTo>
                <a:lnTo>
                  <a:pt x="0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9"/>
          <p:cNvSpPr/>
          <p:nvPr/>
        </p:nvSpPr>
        <p:spPr>
          <a:xfrm>
            <a:off x="791177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9"/>
          <p:cNvSpPr/>
          <p:nvPr/>
        </p:nvSpPr>
        <p:spPr>
          <a:xfrm>
            <a:off x="1812497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9"/>
          <p:cNvSpPr txBox="1"/>
          <p:nvPr/>
        </p:nvSpPr>
        <p:spPr>
          <a:xfrm>
            <a:off x="711612" y="3156360"/>
            <a:ext cx="3225378" cy="744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4200" rIns="0" bIns="0" anchor="t" anchorCtr="0">
            <a:spAutoFit/>
          </a:bodyPr>
          <a:lstStyle/>
          <a:p>
            <a:pPr marL="9525">
              <a:lnSpc>
                <a:spcPct val="171450"/>
              </a:lnSpc>
            </a:pPr>
            <a:r>
              <a:rPr lang="ru" sz="1275">
                <a:solidFill>
                  <a:schemeClr val="dk1"/>
                </a:solidFill>
              </a:rPr>
              <a:t>Дегтярев </a:t>
            </a:r>
            <a:r>
              <a:rPr lang="ru" sz="1275">
                <a:solidFill>
                  <a:srgbClr val="2B2A29"/>
                </a:solidFill>
              </a:rPr>
              <a:t>Александр Викторович</a:t>
            </a:r>
            <a:endParaRPr sz="900"/>
          </a:p>
          <a:p>
            <a:pPr marL="9525">
              <a:lnSpc>
                <a:spcPct val="112426"/>
              </a:lnSpc>
              <a:spcBef>
                <a:spcPts val="300"/>
              </a:spcBef>
            </a:pPr>
            <a:endParaRPr sz="195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"/>
          <p:cNvSpPr/>
          <p:nvPr/>
        </p:nvSpPr>
        <p:spPr>
          <a:xfrm>
            <a:off x="1" y="642938"/>
            <a:ext cx="6857102" cy="3856694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28"/>
          <p:cNvSpPr/>
          <p:nvPr/>
        </p:nvSpPr>
        <p:spPr>
          <a:xfrm>
            <a:off x="2655318" y="2289709"/>
            <a:ext cx="0" cy="60695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4"/>
                </a:lnTo>
              </a:path>
            </a:pathLst>
          </a:custGeom>
          <a:noFill/>
          <a:ln w="1740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28"/>
          <p:cNvSpPr txBox="1">
            <a:spLocks noGrp="1"/>
          </p:cNvSpPr>
          <p:nvPr>
            <p:ph type="title"/>
          </p:nvPr>
        </p:nvSpPr>
        <p:spPr>
          <a:xfrm>
            <a:off x="2755653" y="2263623"/>
            <a:ext cx="3454657" cy="319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38" rIns="0" bIns="0" anchor="t" anchorCtr="0">
            <a:spAutoFit/>
          </a:bodyPr>
          <a:lstStyle/>
          <a:p>
            <a:pPr marL="9525"/>
            <a:r>
              <a:rPr lang="ru"/>
              <a:t>СПАСИБО ЗА ВНИМАНИЕ!</a:t>
            </a:r>
            <a:endParaRPr/>
          </a:p>
        </p:txBody>
      </p:sp>
      <p:sp>
        <p:nvSpPr>
          <p:cNvPr id="220" name="Google Shape;220;p28"/>
          <p:cNvSpPr/>
          <p:nvPr/>
        </p:nvSpPr>
        <p:spPr>
          <a:xfrm>
            <a:off x="1193822" y="2343341"/>
            <a:ext cx="164118" cy="170680"/>
          </a:xfrm>
          <a:custGeom>
            <a:avLst/>
            <a:gdLst/>
            <a:ahLst/>
            <a:cxnLst/>
            <a:rect l="l" t="t" r="r" b="b"/>
            <a:pathLst>
              <a:path w="255905" h="266064" extrusionOk="0">
                <a:moveTo>
                  <a:pt x="64890" y="0"/>
                </a:moveTo>
                <a:lnTo>
                  <a:pt x="0" y="0"/>
                </a:lnTo>
                <a:lnTo>
                  <a:pt x="106185" y="265464"/>
                </a:lnTo>
                <a:lnTo>
                  <a:pt x="153381" y="265464"/>
                </a:lnTo>
                <a:lnTo>
                  <a:pt x="188222" y="175009"/>
                </a:lnTo>
                <a:lnTo>
                  <a:pt x="131749" y="175009"/>
                </a:lnTo>
                <a:lnTo>
                  <a:pt x="64890" y="0"/>
                </a:lnTo>
                <a:close/>
              </a:path>
              <a:path w="255905" h="266064" extrusionOk="0">
                <a:moveTo>
                  <a:pt x="255631" y="0"/>
                </a:moveTo>
                <a:lnTo>
                  <a:pt x="194673" y="0"/>
                </a:lnTo>
                <a:lnTo>
                  <a:pt x="131749" y="175009"/>
                </a:lnTo>
                <a:lnTo>
                  <a:pt x="188222" y="175009"/>
                </a:lnTo>
                <a:lnTo>
                  <a:pt x="255631" y="0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1377946" y="2495052"/>
            <a:ext cx="103439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967" y="0"/>
                </a:lnTo>
              </a:path>
            </a:pathLst>
          </a:custGeom>
          <a:noFill/>
          <a:ln w="571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28"/>
          <p:cNvSpPr/>
          <p:nvPr/>
        </p:nvSpPr>
        <p:spPr>
          <a:xfrm>
            <a:off x="1377946" y="2446577"/>
            <a:ext cx="39095" cy="30143"/>
          </a:xfrm>
          <a:custGeom>
            <a:avLst/>
            <a:gdLst/>
            <a:ahLst/>
            <a:cxnLst/>
            <a:rect l="l" t="t" r="r" b="b"/>
            <a:pathLst>
              <a:path w="60960" h="46989" extrusionOk="0">
                <a:moveTo>
                  <a:pt x="0" y="46989"/>
                </a:moveTo>
                <a:lnTo>
                  <a:pt x="60958" y="46989"/>
                </a:lnTo>
                <a:lnTo>
                  <a:pt x="60958" y="0"/>
                </a:lnTo>
                <a:lnTo>
                  <a:pt x="0" y="0"/>
                </a:lnTo>
                <a:lnTo>
                  <a:pt x="0" y="46989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3" name="Google Shape;223;p28"/>
          <p:cNvSpPr/>
          <p:nvPr/>
        </p:nvSpPr>
        <p:spPr>
          <a:xfrm>
            <a:off x="1377945" y="2428246"/>
            <a:ext cx="93666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560" y="0"/>
                </a:lnTo>
              </a:path>
            </a:pathLst>
          </a:custGeom>
          <a:noFill/>
          <a:ln w="571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28"/>
          <p:cNvSpPr/>
          <p:nvPr/>
        </p:nvSpPr>
        <p:spPr>
          <a:xfrm>
            <a:off x="1377946" y="2379772"/>
            <a:ext cx="39095" cy="30143"/>
          </a:xfrm>
          <a:custGeom>
            <a:avLst/>
            <a:gdLst/>
            <a:ahLst/>
            <a:cxnLst/>
            <a:rect l="l" t="t" r="r" b="b"/>
            <a:pathLst>
              <a:path w="60960" h="46989" extrusionOk="0">
                <a:moveTo>
                  <a:pt x="0" y="46989"/>
                </a:moveTo>
                <a:lnTo>
                  <a:pt x="60958" y="46989"/>
                </a:lnTo>
                <a:lnTo>
                  <a:pt x="60958" y="0"/>
                </a:lnTo>
                <a:lnTo>
                  <a:pt x="0" y="0"/>
                </a:lnTo>
                <a:lnTo>
                  <a:pt x="0" y="46989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28"/>
          <p:cNvSpPr/>
          <p:nvPr/>
        </p:nvSpPr>
        <p:spPr>
          <a:xfrm>
            <a:off x="1377945" y="2361440"/>
            <a:ext cx="100996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874" y="0"/>
                </a:lnTo>
              </a:path>
            </a:pathLst>
          </a:custGeom>
          <a:noFill/>
          <a:ln w="571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28"/>
          <p:cNvSpPr/>
          <p:nvPr/>
        </p:nvSpPr>
        <p:spPr>
          <a:xfrm>
            <a:off x="1516668" y="2343341"/>
            <a:ext cx="150273" cy="171902"/>
          </a:xfrm>
          <a:custGeom>
            <a:avLst/>
            <a:gdLst/>
            <a:ahLst/>
            <a:cxnLst/>
            <a:rect l="l" t="t" r="r" b="b"/>
            <a:pathLst>
              <a:path w="234314" h="267969" extrusionOk="0">
                <a:moveTo>
                  <a:pt x="84552" y="0"/>
                </a:moveTo>
                <a:lnTo>
                  <a:pt x="0" y="0"/>
                </a:lnTo>
                <a:lnTo>
                  <a:pt x="0" y="267428"/>
                </a:lnTo>
                <a:lnTo>
                  <a:pt x="82588" y="267428"/>
                </a:lnTo>
                <a:lnTo>
                  <a:pt x="117246" y="264879"/>
                </a:lnTo>
                <a:lnTo>
                  <a:pt x="147479" y="257352"/>
                </a:lnTo>
                <a:lnTo>
                  <a:pt x="173288" y="245032"/>
                </a:lnTo>
                <a:lnTo>
                  <a:pt x="194673" y="228103"/>
                </a:lnTo>
                <a:lnTo>
                  <a:pt x="209425" y="210405"/>
                </a:lnTo>
                <a:lnTo>
                  <a:pt x="62924" y="210405"/>
                </a:lnTo>
                <a:lnTo>
                  <a:pt x="62924" y="58988"/>
                </a:lnTo>
                <a:lnTo>
                  <a:pt x="66855" y="57024"/>
                </a:lnTo>
                <a:lnTo>
                  <a:pt x="212757" y="57024"/>
                </a:lnTo>
                <a:lnTo>
                  <a:pt x="196639" y="37360"/>
                </a:lnTo>
                <a:lnTo>
                  <a:pt x="175254" y="20738"/>
                </a:lnTo>
                <a:lnTo>
                  <a:pt x="149445" y="9093"/>
                </a:lnTo>
                <a:lnTo>
                  <a:pt x="119211" y="2242"/>
                </a:lnTo>
                <a:lnTo>
                  <a:pt x="84552" y="0"/>
                </a:lnTo>
                <a:close/>
              </a:path>
              <a:path w="234314" h="267969" extrusionOk="0">
                <a:moveTo>
                  <a:pt x="212757" y="57024"/>
                </a:moveTo>
                <a:lnTo>
                  <a:pt x="84552" y="57024"/>
                </a:lnTo>
                <a:lnTo>
                  <a:pt x="102681" y="58161"/>
                </a:lnTo>
                <a:lnTo>
                  <a:pt x="118966" y="61695"/>
                </a:lnTo>
                <a:lnTo>
                  <a:pt x="157804" y="87780"/>
                </a:lnTo>
                <a:lnTo>
                  <a:pt x="171075" y="131748"/>
                </a:lnTo>
                <a:lnTo>
                  <a:pt x="169601" y="149815"/>
                </a:lnTo>
                <a:lnTo>
                  <a:pt x="147481" y="190742"/>
                </a:lnTo>
                <a:lnTo>
                  <a:pt x="102957" y="209268"/>
                </a:lnTo>
                <a:lnTo>
                  <a:pt x="84552" y="210405"/>
                </a:lnTo>
                <a:lnTo>
                  <a:pt x="209425" y="210405"/>
                </a:lnTo>
                <a:lnTo>
                  <a:pt x="211603" y="207793"/>
                </a:lnTo>
                <a:lnTo>
                  <a:pt x="223924" y="185087"/>
                </a:lnTo>
                <a:lnTo>
                  <a:pt x="231453" y="159800"/>
                </a:lnTo>
                <a:lnTo>
                  <a:pt x="234003" y="131748"/>
                </a:lnTo>
                <a:lnTo>
                  <a:pt x="231760" y="104833"/>
                </a:lnTo>
                <a:lnTo>
                  <a:pt x="224907" y="80130"/>
                </a:lnTo>
                <a:lnTo>
                  <a:pt x="213262" y="57639"/>
                </a:lnTo>
                <a:lnTo>
                  <a:pt x="212757" y="57024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28"/>
          <p:cNvSpPr/>
          <p:nvPr/>
        </p:nvSpPr>
        <p:spPr>
          <a:xfrm>
            <a:off x="1670524" y="2343341"/>
            <a:ext cx="176744" cy="170680"/>
          </a:xfrm>
          <a:custGeom>
            <a:avLst/>
            <a:gdLst/>
            <a:ahLst/>
            <a:cxnLst/>
            <a:rect l="l" t="t" r="r" b="b"/>
            <a:pathLst>
              <a:path w="275589" h="266064" extrusionOk="0">
                <a:moveTo>
                  <a:pt x="165178" y="0"/>
                </a:moveTo>
                <a:lnTo>
                  <a:pt x="110120" y="0"/>
                </a:lnTo>
                <a:lnTo>
                  <a:pt x="0" y="265464"/>
                </a:lnTo>
                <a:lnTo>
                  <a:pt x="60958" y="265464"/>
                </a:lnTo>
                <a:lnTo>
                  <a:pt x="82590" y="210405"/>
                </a:lnTo>
                <a:lnTo>
                  <a:pt x="252459" y="210405"/>
                </a:lnTo>
                <a:lnTo>
                  <a:pt x="228803" y="153377"/>
                </a:lnTo>
                <a:lnTo>
                  <a:pt x="106185" y="153377"/>
                </a:lnTo>
                <a:lnTo>
                  <a:pt x="135684" y="78656"/>
                </a:lnTo>
                <a:lnTo>
                  <a:pt x="197807" y="78656"/>
                </a:lnTo>
                <a:lnTo>
                  <a:pt x="165178" y="0"/>
                </a:lnTo>
                <a:close/>
              </a:path>
              <a:path w="275589" h="266064" extrusionOk="0">
                <a:moveTo>
                  <a:pt x="252459" y="210405"/>
                </a:moveTo>
                <a:lnTo>
                  <a:pt x="188776" y="210405"/>
                </a:lnTo>
                <a:lnTo>
                  <a:pt x="210405" y="265464"/>
                </a:lnTo>
                <a:lnTo>
                  <a:pt x="275299" y="265464"/>
                </a:lnTo>
                <a:lnTo>
                  <a:pt x="252459" y="210405"/>
                </a:lnTo>
                <a:close/>
              </a:path>
              <a:path w="275589" h="266064" extrusionOk="0">
                <a:moveTo>
                  <a:pt x="197807" y="78656"/>
                </a:moveTo>
                <a:lnTo>
                  <a:pt x="135684" y="78656"/>
                </a:lnTo>
                <a:lnTo>
                  <a:pt x="165178" y="153377"/>
                </a:lnTo>
                <a:lnTo>
                  <a:pt x="228803" y="153377"/>
                </a:lnTo>
                <a:lnTo>
                  <a:pt x="197807" y="78656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28"/>
          <p:cNvSpPr/>
          <p:nvPr/>
        </p:nvSpPr>
        <p:spPr>
          <a:xfrm>
            <a:off x="1852123" y="2339555"/>
            <a:ext cx="153938" cy="176790"/>
          </a:xfrm>
          <a:custGeom>
            <a:avLst/>
            <a:gdLst/>
            <a:ahLst/>
            <a:cxnLst/>
            <a:rect l="l" t="t" r="r" b="b"/>
            <a:pathLst>
              <a:path w="240030" h="275589" extrusionOk="0">
                <a:moveTo>
                  <a:pt x="135684" y="0"/>
                </a:moveTo>
                <a:lnTo>
                  <a:pt x="79886" y="10078"/>
                </a:lnTo>
                <a:lnTo>
                  <a:pt x="37364" y="39329"/>
                </a:lnTo>
                <a:lnTo>
                  <a:pt x="9095" y="83325"/>
                </a:lnTo>
                <a:lnTo>
                  <a:pt x="0" y="137648"/>
                </a:lnTo>
                <a:lnTo>
                  <a:pt x="2243" y="167144"/>
                </a:lnTo>
                <a:lnTo>
                  <a:pt x="20741" y="217286"/>
                </a:lnTo>
                <a:lnTo>
                  <a:pt x="58073" y="254557"/>
                </a:lnTo>
                <a:lnTo>
                  <a:pt x="109814" y="273055"/>
                </a:lnTo>
                <a:lnTo>
                  <a:pt x="141584" y="275299"/>
                </a:lnTo>
                <a:lnTo>
                  <a:pt x="153751" y="274868"/>
                </a:lnTo>
                <a:lnTo>
                  <a:pt x="194677" y="265464"/>
                </a:lnTo>
                <a:lnTo>
                  <a:pt x="230625" y="246108"/>
                </a:lnTo>
                <a:lnTo>
                  <a:pt x="239904" y="237934"/>
                </a:lnTo>
                <a:lnTo>
                  <a:pt x="239904" y="218271"/>
                </a:lnTo>
                <a:lnTo>
                  <a:pt x="139618" y="218271"/>
                </a:lnTo>
                <a:lnTo>
                  <a:pt x="122688" y="216827"/>
                </a:lnTo>
                <a:lnTo>
                  <a:pt x="82590" y="196642"/>
                </a:lnTo>
                <a:lnTo>
                  <a:pt x="62406" y="154609"/>
                </a:lnTo>
                <a:lnTo>
                  <a:pt x="60962" y="137648"/>
                </a:lnTo>
                <a:lnTo>
                  <a:pt x="62406" y="119583"/>
                </a:lnTo>
                <a:lnTo>
                  <a:pt x="82590" y="78656"/>
                </a:lnTo>
                <a:lnTo>
                  <a:pt x="121028" y="60129"/>
                </a:lnTo>
                <a:lnTo>
                  <a:pt x="137648" y="58992"/>
                </a:lnTo>
                <a:lnTo>
                  <a:pt x="204054" y="58992"/>
                </a:lnTo>
                <a:lnTo>
                  <a:pt x="222205" y="27528"/>
                </a:lnTo>
                <a:lnTo>
                  <a:pt x="203708" y="15761"/>
                </a:lnTo>
                <a:lnTo>
                  <a:pt x="183368" y="7127"/>
                </a:lnTo>
                <a:lnTo>
                  <a:pt x="160816" y="1812"/>
                </a:lnTo>
                <a:lnTo>
                  <a:pt x="135684" y="0"/>
                </a:lnTo>
                <a:close/>
              </a:path>
              <a:path w="240030" h="275589" extrusionOk="0">
                <a:moveTo>
                  <a:pt x="239904" y="119951"/>
                </a:moveTo>
                <a:lnTo>
                  <a:pt x="125851" y="119951"/>
                </a:lnTo>
                <a:lnTo>
                  <a:pt x="125851" y="175009"/>
                </a:lnTo>
                <a:lnTo>
                  <a:pt x="180910" y="175009"/>
                </a:lnTo>
                <a:lnTo>
                  <a:pt x="180910" y="204505"/>
                </a:lnTo>
                <a:lnTo>
                  <a:pt x="176979" y="208440"/>
                </a:lnTo>
                <a:lnTo>
                  <a:pt x="171079" y="212370"/>
                </a:lnTo>
                <a:lnTo>
                  <a:pt x="147485" y="218271"/>
                </a:lnTo>
                <a:lnTo>
                  <a:pt x="239904" y="218271"/>
                </a:lnTo>
                <a:lnTo>
                  <a:pt x="239904" y="119951"/>
                </a:lnTo>
                <a:close/>
              </a:path>
              <a:path w="240030" h="275589" extrusionOk="0">
                <a:moveTo>
                  <a:pt x="204054" y="58992"/>
                </a:moveTo>
                <a:lnTo>
                  <a:pt x="137648" y="58992"/>
                </a:lnTo>
                <a:lnTo>
                  <a:pt x="146161" y="59361"/>
                </a:lnTo>
                <a:lnTo>
                  <a:pt x="154119" y="60467"/>
                </a:lnTo>
                <a:lnTo>
                  <a:pt x="192711" y="78656"/>
                </a:lnTo>
                <a:lnTo>
                  <a:pt x="204054" y="58992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28"/>
          <p:cNvSpPr/>
          <p:nvPr/>
        </p:nvSpPr>
        <p:spPr>
          <a:xfrm>
            <a:off x="2038771" y="2495052"/>
            <a:ext cx="103439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967" y="0"/>
                </a:lnTo>
              </a:path>
            </a:pathLst>
          </a:custGeom>
          <a:noFill/>
          <a:ln w="571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28"/>
          <p:cNvSpPr/>
          <p:nvPr/>
        </p:nvSpPr>
        <p:spPr>
          <a:xfrm>
            <a:off x="2038771" y="2446577"/>
            <a:ext cx="39095" cy="30143"/>
          </a:xfrm>
          <a:custGeom>
            <a:avLst/>
            <a:gdLst/>
            <a:ahLst/>
            <a:cxnLst/>
            <a:rect l="l" t="t" r="r" b="b"/>
            <a:pathLst>
              <a:path w="60960" h="46989" extrusionOk="0">
                <a:moveTo>
                  <a:pt x="0" y="46989"/>
                </a:moveTo>
                <a:lnTo>
                  <a:pt x="60958" y="46989"/>
                </a:lnTo>
                <a:lnTo>
                  <a:pt x="60958" y="0"/>
                </a:lnTo>
                <a:lnTo>
                  <a:pt x="0" y="0"/>
                </a:lnTo>
                <a:lnTo>
                  <a:pt x="0" y="46989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28"/>
          <p:cNvSpPr/>
          <p:nvPr/>
        </p:nvSpPr>
        <p:spPr>
          <a:xfrm>
            <a:off x="2038771" y="2428246"/>
            <a:ext cx="93666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561" y="0"/>
                </a:lnTo>
              </a:path>
            </a:pathLst>
          </a:custGeom>
          <a:noFill/>
          <a:ln w="571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28"/>
          <p:cNvSpPr/>
          <p:nvPr/>
        </p:nvSpPr>
        <p:spPr>
          <a:xfrm>
            <a:off x="2038771" y="2379772"/>
            <a:ext cx="39095" cy="30143"/>
          </a:xfrm>
          <a:custGeom>
            <a:avLst/>
            <a:gdLst/>
            <a:ahLst/>
            <a:cxnLst/>
            <a:rect l="l" t="t" r="r" b="b"/>
            <a:pathLst>
              <a:path w="60960" h="46989" extrusionOk="0">
                <a:moveTo>
                  <a:pt x="0" y="46989"/>
                </a:moveTo>
                <a:lnTo>
                  <a:pt x="60958" y="46989"/>
                </a:lnTo>
                <a:lnTo>
                  <a:pt x="60958" y="0"/>
                </a:lnTo>
                <a:lnTo>
                  <a:pt x="0" y="0"/>
                </a:lnTo>
                <a:lnTo>
                  <a:pt x="0" y="46989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28"/>
          <p:cNvSpPr/>
          <p:nvPr/>
        </p:nvSpPr>
        <p:spPr>
          <a:xfrm>
            <a:off x="2038771" y="2361440"/>
            <a:ext cx="100997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873" y="0"/>
                </a:lnTo>
              </a:path>
            </a:pathLst>
          </a:custGeom>
          <a:noFill/>
          <a:ln w="571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28"/>
          <p:cNvSpPr/>
          <p:nvPr/>
        </p:nvSpPr>
        <p:spPr>
          <a:xfrm>
            <a:off x="2178756" y="2343341"/>
            <a:ext cx="149051" cy="170680"/>
          </a:xfrm>
          <a:custGeom>
            <a:avLst/>
            <a:gdLst/>
            <a:ahLst/>
            <a:cxnLst/>
            <a:rect l="l" t="t" r="r" b="b"/>
            <a:pathLst>
              <a:path w="232410" h="266064" extrusionOk="0">
                <a:moveTo>
                  <a:pt x="49161" y="0"/>
                </a:moveTo>
                <a:lnTo>
                  <a:pt x="0" y="0"/>
                </a:lnTo>
                <a:lnTo>
                  <a:pt x="0" y="265464"/>
                </a:lnTo>
                <a:lnTo>
                  <a:pt x="57026" y="265464"/>
                </a:lnTo>
                <a:lnTo>
                  <a:pt x="57026" y="106185"/>
                </a:lnTo>
                <a:lnTo>
                  <a:pt x="132037" y="106185"/>
                </a:lnTo>
                <a:lnTo>
                  <a:pt x="49161" y="0"/>
                </a:lnTo>
                <a:close/>
              </a:path>
              <a:path w="232410" h="266064" extrusionOk="0">
                <a:moveTo>
                  <a:pt x="132037" y="106185"/>
                </a:moveTo>
                <a:lnTo>
                  <a:pt x="57026" y="106185"/>
                </a:lnTo>
                <a:lnTo>
                  <a:pt x="182876" y="265464"/>
                </a:lnTo>
                <a:lnTo>
                  <a:pt x="232037" y="265464"/>
                </a:lnTo>
                <a:lnTo>
                  <a:pt x="232037" y="161244"/>
                </a:lnTo>
                <a:lnTo>
                  <a:pt x="175009" y="161244"/>
                </a:lnTo>
                <a:lnTo>
                  <a:pt x="132037" y="106185"/>
                </a:lnTo>
                <a:close/>
              </a:path>
              <a:path w="232410" h="266064" extrusionOk="0">
                <a:moveTo>
                  <a:pt x="232037" y="1965"/>
                </a:moveTo>
                <a:lnTo>
                  <a:pt x="175009" y="1965"/>
                </a:lnTo>
                <a:lnTo>
                  <a:pt x="175009" y="161244"/>
                </a:lnTo>
                <a:lnTo>
                  <a:pt x="232037" y="161244"/>
                </a:lnTo>
                <a:lnTo>
                  <a:pt x="232037" y="1965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28"/>
          <p:cNvSpPr/>
          <p:nvPr/>
        </p:nvSpPr>
        <p:spPr>
          <a:xfrm>
            <a:off x="2422781" y="2379922"/>
            <a:ext cx="0" cy="13401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728"/>
                </a:lnTo>
              </a:path>
            </a:pathLst>
          </a:custGeom>
          <a:noFill/>
          <a:ln w="6095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28"/>
          <p:cNvSpPr/>
          <p:nvPr/>
        </p:nvSpPr>
        <p:spPr>
          <a:xfrm>
            <a:off x="2351529" y="2361631"/>
            <a:ext cx="141314" cy="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19941" y="0"/>
                </a:lnTo>
              </a:path>
            </a:pathLst>
          </a:custGeom>
          <a:noFill/>
          <a:ln w="57000" cap="flat" cmpd="sng">
            <a:solidFill>
              <a:srgbClr val="FEFEF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8"/>
          <p:cNvSpPr/>
          <p:nvPr/>
        </p:nvSpPr>
        <p:spPr>
          <a:xfrm>
            <a:off x="1376863" y="2587532"/>
            <a:ext cx="955859" cy="7619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0"/>
          <p:cNvSpPr txBox="1">
            <a:spLocks noGrp="1"/>
          </p:cNvSpPr>
          <p:nvPr>
            <p:ph type="title"/>
          </p:nvPr>
        </p:nvSpPr>
        <p:spPr>
          <a:xfrm>
            <a:off x="1972865" y="2263623"/>
            <a:ext cx="291227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2"/>
          </p:nvPr>
        </p:nvSpPr>
        <p:spPr>
          <a:xfrm>
            <a:off x="340347" y="1569281"/>
            <a:ext cx="5539743" cy="2319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19075" indent="-223838">
              <a:buClr>
                <a:srgbClr val="2B2A29"/>
              </a:buClr>
              <a:buSzPts val="2100"/>
              <a:buFont typeface="Arial"/>
              <a:buAutoNum type="arabicParenR"/>
            </a:pPr>
            <a:r>
              <a:rPr lang="ru" sz="1575" dirty="0"/>
              <a:t>Тенденции в мировой контейнерной логистике</a:t>
            </a:r>
            <a:endParaRPr dirty="0"/>
          </a:p>
          <a:p>
            <a:pPr marL="219075" indent="-123825">
              <a:buClr>
                <a:srgbClr val="2B2A29"/>
              </a:buClr>
              <a:buSzPts val="2100"/>
            </a:pPr>
            <a:endParaRPr sz="1575" dirty="0"/>
          </a:p>
          <a:p>
            <a:pPr marL="219075" indent="-223838">
              <a:buClr>
                <a:srgbClr val="2B2A29"/>
              </a:buClr>
              <a:buSzPts val="2100"/>
              <a:buFont typeface="Arial"/>
              <a:buAutoNum type="arabicParenR"/>
            </a:pPr>
            <a:r>
              <a:rPr lang="ru" sz="1575" dirty="0"/>
              <a:t>Тенденции в международной логистике для РФ</a:t>
            </a:r>
            <a:endParaRPr dirty="0"/>
          </a:p>
          <a:p>
            <a:pPr marL="219075" indent="-123825">
              <a:buClr>
                <a:srgbClr val="2B2A29"/>
              </a:buClr>
              <a:buSzPts val="2100"/>
            </a:pPr>
            <a:endParaRPr sz="1575" dirty="0"/>
          </a:p>
          <a:p>
            <a:pPr marL="219075" indent="-223838">
              <a:buClr>
                <a:srgbClr val="2B2A29"/>
              </a:buClr>
              <a:buSzPts val="2100"/>
              <a:buFont typeface="Arial"/>
              <a:buAutoNum type="arabicParenR"/>
            </a:pPr>
            <a:r>
              <a:rPr lang="ru" sz="1575" dirty="0"/>
              <a:t>Варианты импортной перевозки</a:t>
            </a:r>
            <a:endParaRPr dirty="0"/>
          </a:p>
          <a:p>
            <a:pPr marL="219075" indent="-123825">
              <a:buClr>
                <a:srgbClr val="2B2A29"/>
              </a:buClr>
              <a:buSzPts val="2100"/>
            </a:pPr>
            <a:endParaRPr sz="1575" dirty="0"/>
          </a:p>
          <a:p>
            <a:pPr marL="219075" indent="-223838">
              <a:buClr>
                <a:srgbClr val="2B2A29"/>
              </a:buClr>
              <a:buSzPts val="2100"/>
              <a:buFont typeface="Arial"/>
              <a:buAutoNum type="arabicParenR"/>
            </a:pPr>
            <a:r>
              <a:rPr lang="ru" sz="1575" dirty="0"/>
              <a:t>Варианты экспортной перевозки</a:t>
            </a:r>
            <a:endParaRPr dirty="0"/>
          </a:p>
          <a:p>
            <a:pPr marL="219075" indent="-123825">
              <a:buClr>
                <a:srgbClr val="2B2A29"/>
              </a:buClr>
              <a:buSzPts val="2100"/>
            </a:pPr>
            <a:endParaRPr sz="1575" dirty="0"/>
          </a:p>
          <a:p>
            <a:pPr marL="219075" indent="-223838">
              <a:buClr>
                <a:srgbClr val="2B2A29"/>
              </a:buClr>
              <a:buSzPts val="2100"/>
              <a:buFont typeface="Arial"/>
              <a:buAutoNum type="arabicParenR"/>
            </a:pPr>
            <a:r>
              <a:rPr lang="ru" sz="1575" dirty="0"/>
              <a:t>Выводы</a:t>
            </a:r>
            <a:endParaRPr dirty="0"/>
          </a:p>
          <a:p>
            <a:pPr marL="219075" indent="-161925">
              <a:buClr>
                <a:srgbClr val="2B2A29"/>
              </a:buClr>
            </a:pPr>
            <a:endParaRPr sz="900" dirty="0"/>
          </a:p>
        </p:txBody>
      </p:sp>
      <p:sp>
        <p:nvSpPr>
          <p:cNvPr id="117" name="Google Shape;117;p20"/>
          <p:cNvSpPr/>
          <p:nvPr/>
        </p:nvSpPr>
        <p:spPr>
          <a:xfrm>
            <a:off x="340346" y="954992"/>
            <a:ext cx="5859507" cy="296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pPr algn="ctr"/>
            <a:r>
              <a:rPr lang="ru" sz="1575" b="1">
                <a:solidFill>
                  <a:srgbClr val="FF0000"/>
                </a:solidFill>
              </a:rPr>
              <a:t>План выступления:</a:t>
            </a:r>
            <a:endParaRPr sz="1575" b="1">
              <a:solidFill>
                <a:schemeClr val="dk1"/>
              </a:solidFill>
            </a:endParaRPr>
          </a:p>
        </p:txBody>
      </p:sp>
      <p:sp>
        <p:nvSpPr>
          <p:cNvPr id="118" name="Google Shape;118;p20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0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21" name="Google Shape;121;p20"/>
          <p:cNvSpPr txBox="1"/>
          <p:nvPr/>
        </p:nvSpPr>
        <p:spPr>
          <a:xfrm>
            <a:off x="1656499" y="4198577"/>
            <a:ext cx="601907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FF0000"/>
              </a:buClr>
              <a:buSzPts val="1200"/>
            </a:pPr>
            <a:r>
              <a:rPr lang="ru" sz="900">
                <a:solidFill>
                  <a:srgbClr val="FF0000"/>
                </a:solidFill>
              </a:rPr>
              <a:t>Май 2023 г</a:t>
            </a:r>
            <a:endParaRPr sz="9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/>
          </p:nvPr>
        </p:nvSpPr>
        <p:spPr>
          <a:xfrm>
            <a:off x="334879" y="726194"/>
            <a:ext cx="6594815" cy="285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38" rIns="0" bIns="0" anchor="t" anchorCtr="0">
            <a:spAutoFit/>
          </a:bodyPr>
          <a:lstStyle/>
          <a:p>
            <a:pPr marL="9525"/>
            <a:r>
              <a:rPr lang="ru" sz="1800">
                <a:solidFill>
                  <a:srgbClr val="FF0000"/>
                </a:solidFill>
              </a:rPr>
              <a:t>Актуальная ситуация в международной логистике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28" name="Google Shape;128;p21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1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31" name="Google Shape;131;p21"/>
          <p:cNvSpPr/>
          <p:nvPr/>
        </p:nvSpPr>
        <p:spPr>
          <a:xfrm>
            <a:off x="293217" y="1265702"/>
            <a:ext cx="6322265" cy="2803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endParaRPr sz="1275"/>
          </a:p>
          <a:p>
            <a:endParaRPr sz="1275"/>
          </a:p>
          <a:p>
            <a:endParaRPr sz="1275"/>
          </a:p>
          <a:p>
            <a:endParaRPr sz="1275"/>
          </a:p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1275"/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293216" y="3172261"/>
            <a:ext cx="6276086" cy="1201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spAutoFit/>
          </a:bodyPr>
          <a:lstStyle/>
          <a:p>
            <a:pPr algn="just"/>
            <a:r>
              <a:rPr lang="ru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Drewry WCI индекс (на 11.05.2023) составляет $1,741 за 40 фут контейнер, что ниже пика в $10,377 (сентябрь 2021) на 83%. Вместе с тем ниже на 35% или $812 чем среднее 10 летние значение $2,688, что демонстрирует нормализацию ставок, но остается на 23% выше чем средний уровень ставок допандемийного 2019 г., который составлял $1,420. </a:t>
            </a:r>
            <a:endParaRPr sz="900"/>
          </a:p>
          <a:p>
            <a:pPr algn="just"/>
            <a:r>
              <a:rPr lang="ru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Падение индекса на 77% к той же недели 2022 г.  </a:t>
            </a:r>
            <a:endParaRPr sz="900"/>
          </a:p>
          <a:p>
            <a:pPr algn="just"/>
            <a:r>
              <a:rPr lang="ru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Август 2020-сентябрь 2021 обратная картина графика.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ru" sz="1125">
                <a:solidFill>
                  <a:schemeClr val="dk1"/>
                </a:solidFill>
              </a:rPr>
              <a:t>.</a:t>
            </a:r>
            <a:endParaRPr sz="1125">
              <a:solidFill>
                <a:schemeClr val="dk1"/>
              </a:solidFill>
            </a:endParaRPr>
          </a:p>
        </p:txBody>
      </p:sp>
      <p:sp>
        <p:nvSpPr>
          <p:cNvPr id="133" name="Google Shape;133;p21" descr="data:image/png;base64,iVBORw0KGgoAAAANSUhEUgAAAkAAAAFoCAYAAAC/jUTwAAAgAElEQVR4Xuy9CXgU15n3+wfEjthsCQNik1iC8Qo2GCuIxRHEBtuQiRMbklj6LgE8kwtOYs2dLxe8fHAz8z04jvHki7HJRJAEm4knMTZgx2jMIhtjOwhvsQmLxCY24QWQhCQQcJ/3VFd1VXeVulrqblV3/et5eCS6zvo7p6v+et/3nNPmypUrV8CLBEiABEiABEiABHxEoA0FkI9Gm10lARIgARIgARJQBCiAOBFIgARIgARIgAR8R4ACyHdDzg6TAAmQAAmQAAlQAHEOkAAJkAAJkAAJ+I4ABZDvhpwdJgESIAESIAESoADiHCABEiABEiABEvAdAQog3w05O0wCJEACJEACJEABxDlAAiRAAiRAAiTgOwIUQL4bcnaYBEiABEiABEiAAohzgARIgARIgARIwHcEKIB8N+TsMAmQAAmQAAmQAAUQ5wAJkAAJkAAJkIDvCFAA+W7I2WESIAESIAESIAEKIM4BEiABEiABEiAB3xGgAPLdkLPDJEACJEACJEACFECcAyRAAiRAAiRAAr4jQAHkuyFnh0mABEiABEiABCiAOAdIgARIgARIgAR8R4ACyHdDzg6TAAmQQJQEKtehsDgTxUumRJmRyUnAuwS8IYDky/XAclTYchqD+S8+j9lZ3oUYTctKl47Bks0zsfStJcizZDyCFwpm4blyIH9ZGRZPtJaq8pUXYe3q+2FGUbl2HuasLLMkdsxvW69z67W2RuhdTnibouHhmHb7UkxcvN6WRbTlR+pH9oKXUTxnYLTFuk8vfSnNxfZEvTwC7FQD4zU+7ntvk3ILlk0oQonljs33XPXjqAe//1r7y2MybwLf+5zlruaH+r6XTNGeA4HnJpza4XjfJX81PuFp7Z4vklK+Z8XZ9t8l7Tk1wOa5p+ULPmfsnvfBZ6PUo+pHyHdK5krxsLDnY4umKTOnPAFPCSC7L7L+gnf60iXdCDk91M0icGrowzDwELJ8rj+YQsSU/vILKcNZeLkn6CTC3JcQRcqYCyA70QnEf35F94KLgpBD0kTXF2WLHV7K+jhYxKgvBFAU/BS7LcjX/yBsjgCKhr/+TJJnSWGVZgHK2+Hwh4nMu2XAMps/Vo1nW/h3MPSZos0DWEVv2Dywn+OqLLgTklFQZ9IUJuB5AaT/ZbFkc4pYgpp6AJVMwdL8LVii/4WnT7xAnhzDMhR4AMDB+mIjHiiA7AUQEIFli7/8iRYksbROtLjzYQU0JaLD7lEAmfhp86gk32RhaYYAioa/xWpjcoHZliH3FwNLQyzUxverXLpi/8ea9Y/b8O9LuPXI4TsVKhBjP31ZYooRSAoBhLAvuvaQx4IilK8MuM4Mi4fVXGqYTAMuJee/MNbD6goxv0gO2NQ3B/mb16LEwVrjbB63+/KaPlN/YVnN/mEPgIjWkS0o3T4F2TlHkJWluXbCBZCdVanp2e388GxqPGzM7WHMgpYYrQVjMH/BADy3MtQF1vTYOrW+afGnlxkqkCLV5fAQtoxNaN/NIj5S+YA+782u4SYtoWbXVwCGpC+o1Nwm83OW4znl0jS1IzRPqMvMEN/LgcUmt5Uaw6GG21ZV58LdFpUQ1wXQsikoWWxykUecPyF9lP8aYup+VDwQ2o+QuJYQl3z2guXILynCc4abSn82BD5XL3ebF7z6LNL8dymQ7cRgcwWQS1e4kwCy+55J2iVYHOZK1l126g+7EBeYk1ss+PmDqAyEBRh15kzH+PJN2Gl8YP3DmFagFFMoce5Ocggg/SFiPPj0h0qoVSjwuflBHCoWwqwpJh+0+cFqeeDY12f7MHfxV2v4Fz8gIJSFJ/wveFdm4ggTJaoXj0NZkQRQifnFanr4W8SgzUNba5tpLE0voOAL38XYNtVux4e+Tbn6fLOZR0GR7EYASYPs0rnoi93LzcXc0l+4ZuZGnFiIcAh3/9mIQWMs7EVT2PjYiBPLsJgEV0S3tpHWJE5tuNi9SMPmu11Zgc/C3W7mP4ZMQjXs+WOO17OzJNpY48La704AOVpdHliOqGKAmsPf7AKzjWNzcH+Z5mve9vAYoKbjGoNuMNcWIIvQTZ240ThrAF8XnyQCKPThYm+9sLXuhFk/Qh842v8rcmaiZDOMID3rl9PBWuLkarIJVg5/CZisPKqckLoNX7aDIHL5V5xeb0IEkO0LNjzw0cLW6a/YELbuxtb+u9xU3/UATPPL2OkvU2s5zRdArvriSuzY9Td8vtjX5+AqCx0P2/Gx/z64jRGzC9y3tR7ZWjpDuTfdD8Nt7KosB3eoORZGCYCmnj/B+d7kPDKeEW4EUFMunygFkBgWbRZOOFnvQtPaLxgQHjuQZ1nYYR0XR5Fq96wMmftRCSCbP3B9/YZn55skkNQCyOpmaiKWo6kvlO43VmZ2PcAw1N/uFFfh8mEcNgTW8kLNtmGmZ3Pgo607K/IsT4QAanJVTIhbwXjgRggK115g7sfWjoR1lUloivDYMscXuaWtzRVAbvticp1EsqpYuuQkgEKEqOOLIqRftulaJoDMzQ0dm8hB0E3wM74bwRoMYWs7z9x+f0P7a/88cBK2qjVO89/WQhg6R12K1dBskVxkNrycVkQ2KYSEbcgqR3urtXUOuvue6YLNnLcp0ej0rI78jGQK/xFIEgHk5gEUHlNhHc5QF0tA7JTryydvR6keZDjxHetqi8BffHYveItYieKv9qDoQfiSWtNLR8Vv2PrOQ1ZKeMAFFs4nJP4h8CI3P/hgt+rD5D6DWQAZsRaRRUz4S9Ya42O76khlcitQWiiAXPYlTLxFFEMuBZBjHFliBVBwnGzczE2JFtMCAOvLOfA9h7a1htUCFLqkPmSsHQWDO6EULoAiz/8sNwLIqV2RBE6k+zbCOdyNHUhkBEHrcV/B75PM0dI809YdNuMWjQUolGNUFqAmntX+e72zx5EIJIcAcgiCtrUAudpPI/iSKKyYZSyd1EXJ2ux1wb02TC9jWwuHSazkldrv1WM3CMaX+sVhKA6x8OgvYVnxYW6fUU5EM2/4S7w1LEBOdVr+8ovGAuRqbMNpO7XDSQS5+8u0hQKoGX1xiuWx9tilAGoNC1CkeRsqytwIoAjiICoB5PjydPMHmG6pCP5h4mr+uxFAEdrlaHl1Ef9omTuW9DbiUN8IMSw+0ur+atriCmOxSeQgaG2vNAqgSK9x3m8ugaQQQOEPkqZM0OExJ45/fWAm8jevh2ZlCK4Uyc4pA8zLTZv8q0J/EYaUFWlEAq63nKlASXlgYzNTHk2MOZXZtBtAW/FiXdWWeAHk1MaQAOCoYoDcjW0oeue+B62G4TFA4RY2NzFAjoHFJsHj9sEfPoUijLuDWLevzyGuzSEGKLgFg1TSXBeYm3kbGhsXwWrjYMkKGwc3YsrJ+ucQAxQqPKyWC5fz35UAcnL5NM3TUTg0uX1GkHeYK95OAIkF3cUmn7Zz0JVbMkoBFElkR3ou876vCHheAIW/UIIPYEeXi3n1ToQXrGVJsN2Kl0gWILlvt8Ik4jQyuezs3BpGmU77H+nmdYeNEEOWJCdeAOmr62yWqcpSbFP7mnIdNLkKzKWJv8m+G2Nu5hgi0kxjbI6RCGu3Kc7DLKjCLUo25Yf2xe7F7qq/Li1ApmDYYFv1ORm+6io2AsgUC+Ow3N6yosmNaAkTJ9Z4G1cxQGZBEPbHQ/B7Ghx7dzFA2ryLNP+bimcJPkQcrZJ2/XeYr6o0Pb0b/mahq2+EKD9l1/7AM0u+A3bL30Mff/YiPHy+2cVRReM+C253wFVgEV9BTABPCSD7ozDsNrBrKtAtPBbIfrmtzUvIMf4jUmCdw1/TESaY3QqkYBa79jm5d6yfuzsKI/o2O6/yceZjF+S6FMvCdnsNDbLMD+zxZH3xuh1bK4+I4k8Xm5aXQmhd9kLU2r+ZWKpcmqbYE4tAtlk2bYoFChs3QwQH+xP52A73AkiVGlpHqBiPSxC0Xbye26MwbKweoQHGasO9XJTKcRt6f9yIKR1zSHn6PkDBTQjdCSApLvL8dyeANOFi2gXaMsVDYo3UvaY2jnXJX5UTnta6FYTD7s8hjyonq2c4o/B2O1uP1qtawv7Y4G7QlDYuCXhDALlsrGeT0ezq2aFhw0ig5QQ0gWG4ylteYDNKcCmUmlGyqyxGELSHD0NtUiS66iUT+YwABVAMBlz9hRJ6fEUMymURJEACiSRgH1MT0YKYqCa25gs+CQRQcGWth0VaouYK63FFgALIFSb7REG3jdM5Uy0onFlJgARagYCNO8nFER+Jaij/2HIgLS5OngafqGmYMvVQAKXMULIjJEACJEACJEACbglQALklxXQkQAIkQAIkQAIpQ4ACKGWGkh0hARIgARIgARJwS4ACyC0ppiMBEiABEiABEkgZAhRAKTOU7AgJkAAJkAAJkIBbAhRAbkkxHQmQAAmQAAmQQMoQoABKmaFkR0iABEiABEiABNwSoAByS4rpSIAESIAESIAEUoYABVDKDCU7QgIkQAIkQAIk4JYABZBbUkxHAiRAAiRAAiSQMgQogFJmKNkREiABEiABEiABtwQ8JYBKFmbimZE7sOGhYWHtl3sPYTUOPHNXeN/Kn8Pd+UuwR+7MsKZR+TbKjdvxSMl6LMjRspc/OxPTlr+jfp++sgorprpFxnQkQAIkQAIkQALJTsAzAkgXKiOLbATQ5iIMXbAmTNxo8F/DouwCQImY/Vg5PRebZmhlKJGz8U68sWk+clQZwLMVy5Fv/l2Jp9cx3SSOkn1Q2X4SIAESIAESIIGmCXhAAGmi5cmc1XgWBTYWIBE4W4EZa7DJzgKkBMwBLBRho1t2AqKnwmJRCgqlheUzMW3PvIA1ySqaOGFIgARIgARIgARSn4AHBFAQsp0LTP9s4Z5cexeYWHNWDNWsPFKUYd2Zh/LpudizSHdvBYWOlGV2tTXpXgNQU1OD+vr61J8N7CEJkAAJkIAjgbS0NPTs2ZOEUoSAtwWQWHcWAk9vmg+x5tjFAFncXBYBNBkbDdeY3NAF0AuYvnG24SaTO5EE0OXLl3Hp0qUUGXJ2gwRIgARIoDkE2rZti3bt2jUnK/N4kICHBZAIliLgGS1w2VGkJMAC5MFxY5NIgARIgARIgARaQMC7Asi8ssvcwZBVXmAMUAuGn1lJgARIgARIwJ8EvCuAQsbD2U3FVWD+nLrsNQmQAAmQAAk0n0BSCiAV92Os4pKlX9wHqPlTgDlJgARIgARIwH8EPCWA3ON/DYsWAivsNkV0XwhTkgAJkAAJkAAJ+JRAcgqgzUVYhOXcvdmnk5bdJgESIAESIIGWEkhOAdTSXjM/CZAACZAACZCArwlQAPl6+Nl5EiABEiABEvAnAQogf447e00CJEACJEACviZAAeTr4WfnSYAESIAESMCfBCiA/Dnu7DUJkAAJkAAJ+JoABZCvh5+dJwESIAESIAF/EqAA8ue4s9ckQAIkQAIk4GsCFEC+Hn52ngRIgARIgAT8SYACyJ/jzl6TAAmQAAmQgK8JUAD5evjZeRIgARIgARLwJwEKIH+OO3tNAiRAAiRAAr4mQAHk6+Fn50mABEiABEjAnwQogPw57uw1CZAACZAACfiaAAWQr4efnScBEiABEiABfxKgAPLnuLPXJNBiAod2r8XhD9ZFLKf/qLsx9LZ5EdMxAQmQAAkkkgAFUCJpsy4SSCEC+9/5NQ68uypijwbfPBsjJxdFTMcEJEACJJBIAhRAiaTNukgghQi0VACVLh2DJZvNQGZi6VtLkJdoRtuXorDyQRTPGahqrlw7D3NWAvNffB6zs+SDdShcDCxdfT+y5PcHlqMi0MbsBS8H8m3BsoIqFEgap/aH5MXU5di+ZAoAF3mbyUT6sjrreSye6KKAEA5ajiN4Ye0BzJ4j7YxwhfZPkucUYW1TTCzlb8ELa4didmAcIlVnvh9VP6MpmGlTmgAFUEoPLztHAvEj0HIBNA+VhQGRIc3cvhQTi4dFeGHGoT9mgSMv5IJlqMgByrMXa+JG2lWai+2FVSh8YD8KDZEmaWehorAMiydGEjFauVgW7K8IwNI8N3mb3+cWCwNhU5yJYiXUXAigkLTBPjrkNZdvK8AiVardb3E/3VXDVClGgAIoxQaU3SGBRBGIuQAKiA8lEsqXorD4KCrKy5C/rAwFlWKVKVNd06wuB7Bswg7kiRgRgbJ4vUqnhIj6PBelBetQXl6GivEzkF01UrPgmOswTDUiTtYga7VYnwJCZhmwJPAy11/i0gZna4pJAFkEVXA0nMWA5N0BYD1Kyk1WkxCLitY/TUiVoAwVkha61UwTY8/JZ1NnIr98mLJGQSxAFQNQsnm9aohWBmCxvulWmjABEiwzyLwIJaqkMUELmd5FG7Fk6XNgnFRyVeftKA20OXtBEXJWLldlqzZCG1N1WSxlgTGVz/J2BNKMQf5UAHmapcuub1YOM7H0xWEoVpY8m34k6gvEelqdAAVQqw8BG0ACyUkg9gJIXl4Bq1B5wOoilocQQaG/VPNKNQuKCJMl6s25GMVZazRrzRIEBZJZ9MDkzjJhNywI8uK15H8QlQFxBL1ttj6uSBYgrTLLy9n8Yp+wDtnK5Ra0FOWVbwEmTtFcaroVaslQk9VJK89gAJPFKmBJkxf/nIr7NVebUQZQun0K8pRbzGSZEtFpcgWqBptEjdRVnB1w+dmJPDsXmG0fNYvNEmnvxHeCFiZDgJnEbcC6o9KaRa8IVV0Aqz4ELXF2fcvbHuSgXJwlU5SlUfhoZWvuT17+IkAB5K/xZm9JIGYEYi+AHF7GZstBoPXKIhEQO0uxDpV5U1BSmolCFNm7lQIv18KKWYH7IRhs7itxkV2E8hIt/kdZEULjaSq3oBRTkJflTgCZazVEgLzYTfFDhghUYihg1TEsISKAdGtV0PWTV2p2JwbbYmlziLvJsLDoVpCIAiikDkOABHplsQCZBYrcD+FjdivqbjNdAIkoMsVZqdKVkEKQU4gAs7jALPNFs/CIANLHLshdc2+Gib6YfUNYkNcJUAB5fYTYPhLwKIGYCyBzDJD5xeTgUtJequISGYBC5fISNxKQZ3ZlGQG45rR2gdY296UNxUc1y5JYCJSFIzwGqCQ/4JJrMgg6VBBoVh3t5WsvgLKKTYLDYgEKF0DKCuZgATJEmy5QJJbJiNWJsQXIHANkGTfpv27lis4CFJz+ZhFl5Wm42nLMMUsmaxoFkEefIq3bLAqg1uXP2kkgaQm0XACFrAIzrxiyXZmlxQDJFYyHmYXnYIonyXFeWaXcT9Dvh2NX98tNq5aU4NmCfH01mGRxswrMSbCFuoiM/lqtI7oFSLltAnFPwbgeiZsJF0BabJBDDJButTIsNOIeDMbyGPEzcHCBiTVGt8CY8hmr5HSUNjFAyt1kdsHpcT1633Umppgew7qnpzXHfZlFpsnSk50zBjmFEgMkwii8b+b4LVqAkvaRE/OGe0oAlSzMxDMjd2DDQ8O0jm4uwtAFa4xOT19ZhRUS7BZ6lT+Hu/OXYI98PmM1Djxzl5FCynxoo/z3djxSsh4LcrRb5c/OxLTl76jfHcuNOW4WSAKpQ6ClAijRJCKuSEp0g2JYX+hLXYtjcrFyK4ZtYFEkkGwEPCOAdKEyskgXQK9hUfZWzKhYjnxDDAHP6v83SEu6AkCJo/1YOT0Xm2ZoZSiRs/FOvLFpPnKUmArkN/+uxNPrmG4SR8k2iGwvCbQGgfrqU6ivqYpYdceuV6Nz974R08UvQcA6oixFTezTE78GJKBkq+UjzDqTgBawChJINgIeEECaaHkyZzWeRYHVAmShaRY6phtKwBzAwoAwMoueCotFKZh/YflMTNszL2ApsoomuwFsbGzEpUuXkm1s2V4SIAESIIEYEmjbti3at28fwxJZVGsS8IAACnY/zAVmJuNkqRFrzoqhmpXHYimah/LpudizSHebBYXOwj25FqGlrE+wus7MVdeer0P1+Xp0bNeaQ8W6SYAESIAEWpNAWloa0tPTW7MJrDuGBJJEADlbaSxuLosAmoyNhmtMbuhlvIDpG2cbbjK5E0kAfVXXiP94/yRu7NsNYwemo0cnKqEYzkEWRQIkQAIkQAIJJ5AEAijoIjMHNxukEmABOvxVA/6wOxjrMDyjM27s2xXykxcJkAAJkAAJkEDyEfC4ANLidiqMwGgbwAmIAZJaPz5Ri/eOVKOq5qLRiI5pbZRVaFCvjuiT3oGWoeSb/2wxCZAACZCATwl4WABFDk7Wxiyxq8BOVV/E+0ersbfqPBouXQmbNiKG9GtQr06uplX9xcs4VXMhLN/wqzujTzoD7lxBZCISIAESIAESiIKAdwWQeW8fU4dkzx7rKi7Z1Cfx+wDVN17BvtPnsbeqTomXs/XxWSUm8UZ52T1wQ9+uUQwrk5IACZAACZAACTRFwFMCyP1QvYZFC4EVpg0P3eeNX0qJFZLr8Ff16qeIpFPVQcuOXnOntLYRLTtS1pEzWnlyUQjFb9xYMgmQAAmQgP8IJKcA2lyERVhuvyt0Co2hWJU+Ol6D949UG+42EUI39usGusdSaKDZFRIgARIggYQTSE4BlHBMrVuhWJLeP3LOIoScWiQxSBJ7dOuAdHRKa9O6DWftJEACJEACJOBRAhRAHh0Yu2aJEPr4eA0+OlFrWY1ml1ZWqEns0NgB3LQriYY4qZrasPsVNHz0WsQ2d7h2CjqN+27EdExAAiRAAokkQAGUSNpxqEuPO9KLlpgjWaWmB2XLXkV3X3sVrUFxYO/3IuvefBZ121dFxNDptgfQ5a6iiOmYgARIgAQSSYACyCXtMxcvomcSnQFTWnEWbx08p3oncUP33ZARMfDaJQomIwFFoKUCSE5nX7LZDHMmlr61BHmJ5rt9KQorH0TxnIGqZjlZfc5KwDhQtHIdChcDS+UgVfn9geWoCLQxe8HLgXxbsKygCgVNHbYakhdTlwdObHeRt5lMpC+rs57H4okuCgjhoOU4ghfWHsDsOS5Olpf+FWeiOGan0GuH2FYUlrlrv4suaknix9t1E5jQEwQogFwMwydnzuKe0rfx8oRc3NSrp4sc3kgi1qGXPjqtAqjFJTZ1eC8up/fG0KREK1ougOahsvB5zM4K4Ni+FBOLhyX+xHazwJEXfsEyVOQA5dmLNXEj7SrNxfbCKhQ+sB+Fhkgzv6AjvVS1crEs2F8RgKV58nKPlLf50yUqAWRXTTSiJpq0brqkuAP55cOaFpZuyrKkiR/vqJvCDK1KgALIBf5Nx09gxva3lQXo5bxcTMrMcJHLG0nEFfbHj04bMUMSEzQhuwddYt4YnqRuRcwFUEB8KJFQvhSFxUdRUV6G/GVlKKgUq0yZ4qVZXQ5g2YQdyBMxIi/KxetVOiUm1Oe5KC1Yh/LyMlSMn4HsqpGaBcdchy681GdrkLVarE+Bl+MyYEnAmqELFWmDszXF9FK1CKrgEAcFT+iwS94dANajpBxATpEmAkMsRlr/NCFVgjJUSFroVjNNjD0nn02daYgGiAWoYgBKNq9XlWplABbrm15fmAUoWGaQeRFKVEljghYyvTuOAkjGJDSfqb3GmGoWOP0qXaoJ5Kxis1AWVoFxlYR629UYhvc/KzA3VJl2Fje7+xbuNv1M6m8tG28mQAHkYj6cv3QJt29+Ex+dOatSF4+7FQXZg13k9E6SDZ99qY7zkEtcYhIXZN612jstZUuShUDsBZC8mAMvu/KA1UXcKSGCQhcSeaWaBUWEyRJ5K+cvRnHWGs1aswRBgWQWPTC5s0ygDUsJ9Hr1/A+iMiCOoLfNEE7mkXJnVbAID/MLecI6ZL8o1qGgpSivfAswcQpUdboVaslQi1vILM6WwGSxCljSRADNqbhfc7UZZQCl26cgT7nFTJYpEZ0mV6DqnUnUSF3F2QGXn53IcxBAtvlMAtN2voe6HQ3XmogpG1bb5yG8/5lYrYvkgGtTS3Mg4K60v78Uy9y7DZPly8p22hKgAHI5MSQGqGDn+3jl2HGVo2DIYPxyzE1JFRe093QdNnz6hbGnkOwunT+8F61BLucAk1kJxF4AObyMzX+lB5qgLBIBsbMU61CZNwUlpZkoRJG9Wylg3SismBW4HzKaNveVuMguQnmJFv+jrCmh8TSVW1CKKcjLcieAzLWK6LK+kMVCZRKBSgwFrBqSUQkmEUC6tUqLV5I25ZWGWkm0eCRLm80CxcI0YOWIKIBC6jCJi1CxZO6nIWqVktMtdEsAUwxYMJZKy6nFYWkWP+3SLV1Wzs5WoiqIx3GJKV5LFaMYQhNATd0Ps1jx25+KBCiAohzVh3d/iBV796tcN/XsieLbbk2quCBZSi8iaN/ndaoPXC4f5QRgcoNAzAWQOQbI7I5xcClpwaziDhmAQuXyEjcSkGd2ZRlByea0doHWNvelDcVHNcuSxAIp10h4DFBJfsAl12QQdPDFbwR5G33ULRJWAWRx/VgsQOECSFnBHCxAhmjTBZDEMhkWlVayAFmCxUPZhLOKJBbzXFiAgl9dXURZLUC2X22Du4sgcD4bko4ABVAzhmx95TEUvPtXnL2onQw/M6sfburVS/1+qKYWh2o1V5P56tmhvZFGhJP83+66sVfPhFiVxBpUsu8rY7m8ftTG8IwutAg1Y074MUvLBVDIKjAjnkNz+YSvzApaBILxMLPwHCRm5naUirUkx3lllXI/Qb8fPmLqfnkg/kZuK8GzBfnKNRVI72YVmJNgC10FZvTX3qohL3XDCmLE9Ug/wwWQFhvkEAOkW60MC5C494IxOflTRTU+j8VwcIGJFUW3nDRlGQntnxFzZBMDJK5I29V0ZnefWXSYY7uCq+2C1iUXMUDm+DFdrIZYF8USJS6woPWJMUCp/GyjAGrm6IrIERG0vep0M0uInE2CrWdm9ce9Wf0wuGt8DkOV5fLmozakVSKGenZOszSwY1pbXJPewTjnTG7KKfad2reF3Luxb1fInkO8/EOgpQIo0aScg5AT3b6GTUcAACAASURBVJLY1xe0kJhWrcVsOXrs2xvrEv3e/1jz9Et5FEAtHOkPvzoDsQiFXiJYBnfTRMu2U1Xqp4imQ7Xn1e/RCiexMokYenBI7IOv9aM2JEi6JafaS1D1t2/IoAWphXMqWbJfqirHpSp9RxznVre7aiDa9R3Rit0KWAeUpUhzM6XeZbfSKvV66dwjv/ffT2Mdu75SAMWOZcxKkoBrEVYinFZXHMLh85pokkuW4osQmtQnw9Yq1KO9uNqav1eRCKAzdY3qFPv6xsuOfZLzxuSSNPtO1xkrzPp0a4+5466JGQsWRAIkQAIkQALxIEABFA+qMS5TxNDTe/dhfeVxI+6oqSpEJD38teFYNGJYQuKJpC2nqi/iN++fVM2S1WV3X9s7xhRYHAmQAAmQAAnEjgAFUOxYJqQkcbfJP92VZq70zIULxl5FurUokRs3igtN9huSK39YT4wdyINYEzIpWAkJkAAJkEDUBCiAokbm/QxP792Pxz/51LAWPTxiGH45+qaENHzzvjP469FqVdfcsdfw/LGEUGclJEACJEAC0RKgAIqWWJKkD924MZF7Fv2+rApHzjSo1WRzx/VlUHSSzBk2kwRIgAT8RIACKMVHW4KoZfNG2bNIYoMev36Uig2K5yWB1KvePaF2nGY8UDxJs2wSIAESIIHmEqAAai65JMony+9nlu4w4oNkfyHZwTpeewsJGtlo8b8+/lxRkoBoEUK8SIAESIAESMArBCiAvDISCWiH+RiPRFiDGA+UgEFlFSRAAiRAAs0iQAHULGzJm0mW1Be8+75hDYp3bJAeDyRnjn1/dB8GRSfv1GHLSYAESCClCFAApdRwuu+MrBKT1WL6eWZyur3EBtltoigutMOBHaylhm0hx3+IiLqxVw9bl5rsMv37slOoqrmoDl6974YMyI7RvEiABEiABEigNQlQALUm/Vau2+48M/NBrWItktVkbi85rkOW24fGFplFkJTFmCC3RL2dTuK8ZBfwSNeQ3p1w3TVdIiXjfRIgARJIKAFPCaCShZl4ZuQObHgouEpJPntoozC5HY+UrMeCHBs+5c/h7vwl2CO3ZqzGgWfuMhI55S9/diamLX9HpZu+sgor5ERkn15i0RGLUKTzyQZ16WKcb2ZGdaim1jiuQ2KL7DZfpAhKvcm1veIs3j54LmLHbh2QjqnDm388S8QKmIAESIAEmkHAMwJIFyoji4ICSImUjXfijU3zkbO5CEMXAM9WLEe+paOvYVF2AaBEzH6snJ6LTTO0Mhzzm8tS4ul1THcSV82AmqxZ9MNa5QyySX0yVTdE0Lg5W0xE1MNlHxixRU+Pvsl2ub3sFC07RsslK8Pyh/fiPkFJOmFaKoDkdPYlm82dn4mlby1BXqJ5bF+KwsoHUTxnoKpZThafsxKY/+LzmC0np1auQ+FiYKkcpCq/P7Ac+hGw2QteDuTbgmUFVSho6rDVkLyYuhzb1YntLvI2k4n0ZXXW81g80UUBIRy0HEfwwtoDmD1H2unmChw8W66nHRPk6CY705BAAgl4QABpouXJnNV4FgUWC5DVImQWOiZCSsAcwMKAMDKLngqLRSmYf2H5TEzbMy9gKbKKJjv2X1VV4NOS/4WModNw9VAfm4oiTMyzjY340Sef4fXT2vL3B/r1xb9fNzIs19uVF/C3zxvV51d1aoMpgzrhqs5tEjjtWVUsCPz15EWUnYzsIr0+oz1y+7cPq3LnL36CEw88hW/1C9x65xeYuS4bv35mFvSPYtHOiGUcfxmL/g34f1S9x/Dnhb/AoUHA4cE/xYp/6A9Iu3aOxfoHPseiBRW4/9WfYrwqVNL+AIfufxM/uf0tPLXwc9zv2HatXPxLsL87f3EHdo53kzdiDxwTHP/TT7Cu71P4ye3NLEPYvHg1Vvx0gosCzDwCySW/hZmLYjycJC0tDT169PBwC9m0aAh4QAAFm2sVPJow2bNId085CBWx5qwYqlmJpCjDujMP5Q75F+7JDRNaD8HqOjNDPH34Pez60wL1UVrHdFw9JA8Db7wf6RnDo2Htm7Q//egT/OqA9jfyjT164KXbx0LcZ+Zr/xcNeH3vWbVZolyjMjup4OgBPTqge8e2vmGVzB19+3ANdh7RrHlNXaP7dcEdOeHnwr3183/E8Qd/je/213MfxX/O/VfgiV/juxU/x7w1lag4uBt3PP4ufnDsH/Hgqt0qYfYPX8Lz9x/Av96xE19/82eY8NbP8Y3HX1Xp/ueErYHPx+PtuS/h4MHdqBh3J7KrRuKx33wH/WGqw1Lv79HvNz/DBGzFv849jR88ATyxJgPP/2wy3vr5bXh7gtaG3/X/Nf6nrRYI5JM6jv0R8x5DoL4gGb2c8PySdyeAV/HmQQBDfoI1ejk/eMqwNmn909r/JnajQtLiHjwmDFS/7sMq+eyOe3BHxVD84DffAdb9I35XkYU333xVNUQrA6pPT7wZaJte31s/x7xj38fz9w8I3AiWGWT+P6FlG40f/s48dpBC8Y23xuO/fzbZYTqY2mjkd+oPcGxdcMxxx79q5QrbMCaRZmDs7rdp0wbt24eL+djVwJISScDDAijU4mMvgCxuLiFnCKDJ2Gi4xuSGnv8FTN8423CTyR3lfmtCAF1qrMe+t/4dlZ++isYLNcb4dO7eD1mj7kHvAbcgrUM3dM8ckcix83RdoTtQF2QPVq40PUBa3G17z9Zi7+nzaKgH+rbXBNLg9t3Rp1t7DOrVSR2mKsdp8PImgZa7wOahsjDgZgp0sXRp4LPypZhYmqu5iMwuKADiOivNK0NeqfazoHIelpTICbyLUZy1JpAPWDZhB/KUS03cMsuAZc9jNkzuLBNWw1UEvV49/4OoLFiDrNVLAL1t4hYLu9y5sSxuP7MLbMI6ZCuXW7CteeVbgIlToKrbrrdrKF4omIWKwjLl1tJZKAZYrLnjJG3xMKxdfT8g7ryK+zWORhlA6fYpyFNuMRObcqsrUHVR2BdnonjJFFVXcXbA5RcyJirpWlMbVLmz8JxyhWlusLzt5vtbAuMjfMP7szhHXI37URhwiRr9hB0Tt+45b36P2KrWI+BhAeQdC5B5eEQEHfv0VXxZWeZq1Hpn3aLSde7RD126a4Z9EUz61TtrTJPlnKvai7rqE6iu2gv5/WJDNb6s3OWYJz1jhKqnz9DJ6DN0krJYtdYVuueQ23Z0atMOfdO6oku7dpg6oI8hgswr1PSyJmZmuC2W6WJMIPYCyOFlLC/uxestrVexNwGxsxTrUJk3BSWlmShEkRJFiyeGCJJAfEthxazA/RAYNvfVSze7COUlWvyPiImweJrKLSjFFORluRNAlmeJIRgOWOKHDBGoxJAuIgAtZkgEkCbIJFZKF255pWYxGWyLpc0mMaPEkME0EKcTUQCF1GEIzECvDIFlFSR6f7KKQ2O+pN7FwOLw/igBFBBeVnEFGyYUQDH+avumOA8LIM0yE1wV1noxQHazoe7ccZw6sFX9O3/2OOqrT3hy0vTJESE0Gf1H3d1q7RNr0LaqKhwy7SUU2hjzSrLmNtQcsC1B3IO7doEIpHge+dHctqZCvpgLIJPlIssckGtjbdD4yYt+HcrLB6DwrVyUFuxQn+YpcRAqSMxp7QKtbe5LG4qPapYlsayoIOagVUKznsxCSb5YRawiJnx8dYuHqW6jj/YCKKvYJDgsFqBwwdCUBcgQbboAKqwyiYvYWYB0Hrp1yhijgHXLagHSCUn9DgLIxgJkEXoOgisVvlvsQ2IIeFoAJeMqMBFGdWePW0bvi4DFRiw4jQ3VyopTfXqf6xHulN4XXXr0U5YjcbvpliSxKsn/5fryqGYVUhaio7tw8sBWiyiTdCMnPaLEkJcvfSXa/nO12HLkcxyursOpxvPo36Mj2gbipCMt1w/tnwihSZmZmJnVH/dmJTS81suoW9y2lgugEItATpFy2+gun/CVWUGra/4ysfIELCSQfLejVKwlOc4rq5T7Cfr98O6r++WmNijBswX5+mowyeJmFZiTYAtdBWb01yrWdIuJCIY5KwN9njoT+eXDUKD6aSMYdBbicjLShlitDAuQuPeKIF5DcU/ly7qOvOexGA4uMFn1pqxP1nzGKjkLyqZWgYXek1V/QRej2aIl7j1tNZ7ef23crJ/pTAJzpsUzmgX4jYCnBZAMht0+PkoYGau4ACT5PkB2okn6Lu6rlsQVieASd505dklcciKEWlJuor4ksnfQr94+pgKlJwzpjrxs+9UX5g0bz1y4APm/CCn5+dGZs5bmipVI4pFk12tahlo2ki0VQC2rPfrcehyJqyXh0Rffqjks8Te0jLTqWLDy5CHgKQHkHttrWLQQWGHa8NB9Xv+lFIG1/52VOPbZBqPz1097QgVwe/16/0g1SvafUcdoPDLRNvq0yS6IENp26rRywa2vPG4c/SGZ5PiPx66/lkKomZPg6NkGHDtzIWLua7p3wOBWPf7EbClKVWuBuNiCVh1760zEoWICEvAVgeQUQJuLsAjLfb17c3NmqQihj//yqBHAPWz8AgwdP785RSUsj9kK1NIjNORYj/VHj+HpvfsslqGHRwzDY9ePUps+8iIBEiABEvAHgeQUQP4Ym7j1UkSQbg3qP+oe3DDtibjVFYuCN+87g78erVbL4+eOuyYWRaoDXc3Hf4j4Kb7tVhUnxIsESIAESCD1CVAApf4Y2/Zwz9blOPTBC+qe10XQ2fpL+NUOLbB87thr0Cc9dpYaWaEmQujw+fOqfDnQtfi2sbQG+fR7wW6TAAn4hwAFkH/GOqynEhz9yRuPqc9l/6DbvrPKdt8gFaR9Tlvm3z1jeKvsLfTSR59j3+d16vwwcYXF8hLXmIigFXv3q2JpDYolXZZFAiRAAt4kQAHkzXFJWKtEBIk1SHa4llVnEhjdPrB54hdHd+HcaW3pvvmSdFdl3aKW5ctGjolYUbb3dB3+6+PPVTD0j3L7x+UAVXGLFex837AGSWzQL0fflLCxYEUkQAIkQAKJI0ABlDjWnq1JlsuXvfLjZm/m2FxBJMLq3Ol9rq1K4gYTd1hLg6GbGgixBsmp9msOHlbJZPfpl/Nu50oxz85eNowESIAEmkeAAqh53FIy16Hda9XO1nLpexCJpUcsPPqRGiJaxDIkmy3KBo92Gzrqgkjy6eekiYVJ36RRBFfocR6yY7XsVt3URo2lFWfx1sFzMQ2GdhrI0LPMxBIk+wfxIgESIAESSA0CFECpMY6t1gs3giiaxslGjcPGz7ecl6bnj2cwtF0bQ88ye3r0TWoDRV4kQAIkQALJT4ACKPnH0FM9UG6tqr3KOiRWIvM5aXKkh1iFrhpwC7pnaNYhuSS9WJ/MGzWKRWjk5EeMoz70TsYzGNoOZKhLTDZPlOXyvEiABEiABJKbAAVQco9fSrXebsdqWaIvbrGrssYoN5weDC0d/+nErLgEQ9tBlVViT/ztM3VrUmYGXs7L5VL5lJp97AwJkIDfCFAA+W3Ek6C/Yjnav3OlsWO13mQVl5QxAjuvfgS1V7o0eT5YPLopcUGF7/1VFS3B0Vu/McnXImjrqSq4OZh23FVX4c5+sdnAMh7jyjJJgAT8SYACyJ/jnhS9FiEky/QlMFuCqPXry9534NCARWh3qRb3pO/EteMLE9YfiqAg6kc//huWfronInuJm5L4KV4kQAIk4CUCFEBeGg22xZGAHlsk+xJJzNBmzERD+wz0/vJNjL6yA2PufSphGzSaRZC4w7beMcmXI9dSASSnsy/ZbEY3E0vfWoK8RNPcvhSFlQ+ieM5AVbOcrD5nJWAcKFq5DoWLgaWr70eW/P7AclQE2pi94OVAvi1YVlCFAknj1P6QvJi6HNuXTAHgIm8zmUhfVmc9j8UTXRQQwkHLcQQvrD2A2XOknREu1b8tyH/xecwOQLCcUh8pv+N97TDbisIyUz/sPrMvICoGzW4jMyYjAQqgGI1a46Eyo6TGE3txpT64eeDlM8dx6SvtKAfzdenkXrTt2Q9tOqWH3WvXq5+6l9Z3BNr26It2fUfEqKWpUYw5Fii95hPcUPNf+Pq3V7SKCPJrYHTLBdA8VBYGX5bYvhQTi4dhbVMiIh7T1yxw5IVfsAwVOUB59mJN3Ei7SnOxvbAKhQ/sR6Eh0swv4UgiRisXy4L9FQFYmicv9Uh5m9/pFr/8hU1xJoqVUHMhgBZvATBFE4sBMbkEAY6R8jd5X/itQdZqTSBH069o0raoicycdAQogKIcMhE2InZE5Fw8uAsiYq7UB90zURYXVfJ21wxH+yG3oMPIyUgbPCaqvKmY+OMTtdjw2ZdG13pW78Kt196AEQMHo0endnHvstkS5EcRFHMBFBAfSiSUL0Vh8VFUlJchf1kZCirFKqP9kaFZXQ5g2YQdyBMxIgJl8XqVTokJ9XkuSgvWoby8DBXjZyC7amTgpRwuRJSVw3i5BsTIMmBJ4MWvCxVpg7M1xSRiLIIqOA2Dgid0akreHQDWo6QcQE6RJgJDLEZa/7T2l6AMFZIWutVME2PPyWdTZyK/fJiyRkEsQBUDULJ5vapUKwOwWN/0+sIsQMEyg8yLUKJKGhO0kOndCYilpdnroIseiwUoME4qubJ+DQ2KQmiWNaixRZhYVHl0MSZC1BBlMt6hbRKegbGfuhxrs9cFxk1LW25Y7eL+iGAFHidAAeRigK6cP4O67b8JCJ59TeZIGzzacr/9YG2pt36JJaetjcVHv98ogqpOsx5dPLRLiatLJ8PrbNOpGzqNn4NO42fbWpBcdCslkpyqvoj//OA4qi+2tfRHBNCIjC4YOzA9rmLILIJks0Q5PsMvV+wFkLyYA1ah8oDVRSwPIYJCFxJ5pZoFRYTJEnkr5y9GcdYazVqzBEGBZBZW8qLV3VmmgTKsBNDr1fM/iMqAOILeNlsflzsrjkV4mF1gE9YhW7mOggItr3wLMHGK5lLTrVBKNATdQWZxZlhaTJY0EUBzKu7XXG1GGUDp9inIU24xkyAU0WlyBVpEx5IpSjQVZwdcfnYiz7AWBYVN3vZ5ATFkEqwmy9BSLNPuZ63RBG/O/ZqlzWaMlAZS7skBhqvUvk2ZWK2LY8NadD+wOCCY/fIFZT8jEqAAiogIuHR8D86unGOkbNOxG9KGjFHWmLRrRij3lJ0by0XRrpNcEovToV1KhF38+3ZLvo43343Ok+crl5lfr4rDB7Dl/a34qttoXOiQacEwqFdHdYiq/IvH9fDuD42DVCUeSOKC/HDFXgA5vIzNloMAWGWRCIidpViHyrwpKCnNRCGK7N1KAetGYcWswP2QEbK5r8RFdhHKS7T4H2VNCY2nqdyCUkxBXpY7AWSuNWgdOWCJHzJEoBJDAauOZDSsJuGuoLxSszsx2BZLm83uLAvTgDUnogAKqcMkMkLFki5aC/O3oFgEzsR3LLFTKr30JyB2JF1p1v1AcRXy9DyBmCzLSIW45IKsJJXZ+heMx9JEk1gPWynGzA8PgyTtIwWQi4G7Un0aNRt+rgSPWHRaOx5H3HAX9mxF3ZbncPmsdkq7XCKC5J9fLwmOfu+Pc9FwCai+eiLqs+fi+PmgK0wOUh03sDtuHZAe8/2DZpbuwCvHjqtl8R/cme+Ls8NiLoDMMUBmd4yDS0kLHhZXxwAUKpeXuJGAPBUnEipIzGntAq1t7ksbio9qliV5GSuXVHgMUEl+wCXXZBC0/nI21W300V4AZRWbBIfFAhQugJQVTI+1CbEAGaLN1oUUDwuQFi+kC48wl6XlAaW79MQ9txhYvAYVOUeRbY4Ns6hGa0ySowXINBbh1j0X8Ux+fYj6rN8UQEk+4CKE6neuReOh3aonEifU9c5HkDbE6npL8m66br4ugvTT7a+d+R/4tDYDHx+vQcOlK6ocEUJ52T0wdkB48LnrikISyo7Rk/57Kz46c1ZZgPywMqzlAihkFZgeiyJsbVdmBRcaBONhZuE5SMzM7SgVa0mO88oq5X6Cfj98pNX98kD8jXqDh69q0j6LsArMSbCFrgIz+msVa7pVQ9xHetxTMK5H+mkXDNxEDJButTKsJ+LeC8bN5E8V1fg8FsPBBSb9VdYnaz5jlZyOMixgWmuTJhADweSLtVgkufQVdJpbULPOIHQMQocprA6nGCCrBUgXgRbB1NwvO/OlDAEKoBQZShFBYhG60qAFZHed9Tg63nxPivQuum6EiqBx961Ch97Dse/0eciBqnKmmFzDMzrj7muvipk1SM4Ou/kvWojoyxNux8ys/tE1PMlSt1QAJbq7zkHIiW5J7OsLCzZWcVC0dMSeNEtMJQIUQCk0mrLcvubPjxrWIIkN6jrriRTqofuuyLEaZa/8WJ1WLztIiwiSc8jk0k+Vl9/7dGuP743pEzMRVPDu+1hz8DAGd+2Cg/dMd9/gJEy56fgJvHHiZMSWT8zMwD8McNwdJ2L+licIWEeUpaiJfXpaXlErlmBnCWnF5rBqEkgCAhRASTBI0Tax9s+PouHDjSqbn0WQbJ747h/n2oqgw1814KWPTiu3WCxFkLjCBr+yCWcvXoTfVoVFO0+ZngRIgARakwAFUGvSj2Pd519bjvp3X6QIiiCC/rC7SjGSFWJ3X9s7JiOiH5wqAdEH753u6/PCYgKUhZAACZBAHAh4XADtx8rpuXhSHTd0Ox4pWY8FOTYUyp/D3flLoJLNWI0Dz9xlJCpZmImHlDHEmr/82ZmYtvwdlW76yiqskEDAFLvMlqDOk+ah85QFKdZDd91pyhJk3kwxViLIbAV67Lpr8fj1o9w1lKlIgARIgAQSRsDTAkiJFwQEzeYiDF0APFuxHPkWPK9hUXYBoESMJpg2zdiBDQ8NgxI5G+/EG5vmI8ec3/y7Ek+vY7qTuErYUMSnIrMI8nNgtFkECenrpz2BrFFakHg8RNDTe/fjx7s/VNYfWoHiM7dZKgmQAAm0hICHBZBVzMBJqKjPD2BhQBiZRU/Fwkw8M1ITQ0BQKC0sn4lpe+YFLEUh9djQvHTpEi5fvtwSzq2at/6VJ3Dx49dUGzpN+wnaj/1uq7antSoXEbTrzwtQ8/l+1YRrv/Eo+o2coX7/26k6vLb3rPp9YM8OuGtET3TvaN1dOtp2D930Bo7U1WHxyBF4dNTIaLMzPQmQgAcJtG/f3oOtYpOaQ8DDAgjOFhxzT8Was2KoZuWRzw3rzjyUT8/FnkW6eysodBbuyTUJI8BiabKhWFtbi4aGhubw9U6eN/43sEdboo1rpwJT/9k7bUtgSy5dqMFnf/kJzn+pDlJC9tf/GRlDp6nf937ZiC2Hg+N8Vac2as8gufqnp6mfI3qnIb2D9lmk68VjJ/Cjv32GHmlp+GBirvrJiwRIIHkJtGvXDj169EjeDrDlFgKeFkDSUiNWZ+TSoMgxdcHi5pLPDQE0GRsN15jc0AXQC5i+cbbhJpM7kQRQqswZsztMNkxMn/2UL4/PaComSM4We/WzL1BVc9Fx2KPZP0hWhB0+fx4PDhmE1beNTZWpxH6QAAmQQNIT8LAAcukCS4AFKOlH2dSBhg9exfnXnlQbJsqBqukPPOXLXaObEkGCSzZLPFPXiFPVF1DfqLk/956uM4SRLJ2XTRT7pDdtDl9feQyz3tKC7Q/ec5cvjshIpe8L+0ICJJC6BLwrgMJifhxidRIQA5Rqwy8Hq9a8/JhxyrycH+bHU+UjiSC7cRcL0e/LTqn9g8Q99sNxfSOeNj/pzW3YXnXaN0dkpNr3hf0hARJITQLeFUCGyyoQxBxY6p4dtmSdq8CaMzXlQFXZNVo/WV6sQV3uLFIbJ/rpao4IEuuQiCD56WYTRfMRGdwc0U+zi30lARLwMgEPCyDBpombTQGCI4tMy9uNVVwSKMR9gJo7ycwuMSlDYoPk1PsOIyejbc++vogRChVBY+55Cr0HNH2YrNkSNKhXR3xvdGaTQ6BvjiiJPvhmPm7q1bO5Q8Z8JEACJEACMSDgcQHk1MPXsGghsMK04WEMWPi2CLEG1b+zFnXbnrdlkDZ4DNp0Skda3xHqX9sefdGur3auVqpcofsEDR49B32GTkbvrDGOXRQR9Jv3tbOwJgzprk6Yb+rSXWGyN5CcFk8RlCqzh/0gARJIRgLJKYA2F2ERlqfk7s2tOYnkMNWLB3fhwp6taDxYZpws79QmEUbtevVD2uBb0H7ImKS3FokI+ugvj6KqfJuly+kZI3DVgFvQPWME+o+yugjfP1KNkv1nVHqxAok1yOmSHaIn/fdWfHTmrNogkSKoNWc76yYBEvA7geQUQH4ftQT1XyxDEjB96cxxXP7qOC4e2oXLX53A5bMnHC1FHW++J+njiCo/fRWnDmwNE0LSaRFDN0x7wjhZXj576aPPse/zOhUMPXdc3yZPlqcIStDkZTUkQAIkEIEABRCnSLMINB7cpYSRCKSLh8qMFWVSmMQOdZ68IOmFkPTlXNVenDu9F9VVeyHCqPFCDdI6pmPcfasMEVTfeAW/evuYWhl264B0TB3edHyPWQRJHcXjbkVB9uBmjQMzkQAJkAAJNI8ABVDzuDFXCAFxn0kcUcMHGwzXWSoJIelu3bnjKHvlx6g+vQ+du/fD17+/Tokhucznic0de03E/YEogvgVIgESIIHWJUAB1Lr8U652PaC6fucLhhCSJfayqkxihSRmSFaaSVB1Ml4SJ7R11V3KEjR0/HwMG7/A6Mbvy6pw5EyDigOKtCpMMokIerjsA6w5eFiVUTBkMIpvuzUZsbDNJEACJJB0BCiAkm7IkqPBdkLI3HIRRe2u0VaVybL79l+blBwdA5Qr7JM3HlPtnTR3k7IGyWVeFRYpINrc2YJ336cISprRZ0NJgARShQAFUKqMpIf7IXsN6TFDjYd227ZU3GUSQC27UifD9d4f5+LLyjL0yZmM0fc+ZTR5w2dfKneYBET/KFcTRm6u1RWHUPjeX1XSm3r2xNZvTFIrxXiRAAmQAAnEhwAFUHy4stQmCOirkKwDxgAAIABJREFUyxpP7lVB1Bf2bEu6uKEvj+7Cey/9UPVSAqL1jRNld+hf7TiuPr/72t64oW9X13NBRNDDuz/E2YsXlQgSdxj3CnKNjwlJgARIICoCFEBR4WLieBCwc5clQwC1BETLnkG9s27BuO+sMtA01wokBcixGbJhoogg7hUUj9nGMkmABEhAI0ABxJngGQJOQqjT+DnoMHKS5zZalFVh234zvUkr0LdvuBojMjpHxfhQbS1mlu5QGybKxWXyUeFjYhIgARJwRYACyBUmJkokAacAarEKyWqyjjfd7ZmjOD7+y6M49tkGRyuQ2xVhoXy5TD6RM451kQAJ+JEABZAfRz1J+ixCSAKoZW+hSyf3WVotYkgsQ3J6fWsuqTdbgUbf85Q6P0wucyxQNCvCzJ0UESSWoO1Vp9XHcnTGpMyMJBk9NpMESIAEvE2AAsjb48PWBQjIRotyRpmcVXbx79sNLrKcvsudRa2667RuBZLl8LIsXr/0IzIkEFoCopt7iQh65dhxFRP0wZ35GNzVfWB1c+tkPhIgARJIdQIUQKk+winYP90yVP/OC8a5ZHIwa7dvPdEqcUJmK9D1055A1qh7FPXDXzXgD7ur1O+yJF6WxjfnMrvDZHWYiCBeJEACJEACLSNAAdQyfszdigT0WKG6bc+rVog1qOusJ1ScUKKv/TtX4sDO59TRGJPnbjKOyFj13klU1Vx0dUZYU22W1WE3/6VEJXnsumvx+PWjEt1F1kcCJEACKUWAAiilhtOfnZG9hGpefsyIE+o0fja63PlIQmGYj8gYfPNsjJxcpOrXzwjrmNYGP8rt3+RJ8ZEa/PTe/fjx7g9Vsg++mc89giIB430SIAESaIIABRCnR0oQEGvQ+deWo+HDjao/4hJLn/1UQgOkzUdk5H5vnXFa/JPbKtVJ8dFujGg3MLJHkARFD+7aBR/cOZW7RafE7GUnSIAEWoMABVBrUGedcSMgq8ZqX35clS8rxdIfeCqhS+b1IzLSM0ao0+LlKq04i7cOnov6eAw7SBIPNPiVTWqjRB6eGrdpxIJJgAR8QIACyAeD7Lcuikvs3G9/qI7XSHRckAREv/2771pOi4/FknjzGK6vPIZZb72jPuImiX6b3ewvCZBArAhQAMWKJMvxFAFxiYkI0vcP6jrrcXXYaiKuQ7vXYs+2J1VVuitMPx6jpUvi9fbLmWEr9u7ncRmJGFDWQQIkkJIEKIBScljZKSEgIqjmz48a+wbJpomySiwRV6grzLwk/qcTs1oUDK23/6bXN6vjMmR/oJfzcrlJYiIGlnWQAAmkDAEKoJQZSnbEiYAER9e/+6K6nSgRZOcKk1PixR0Wi2Bo6UvocRkSGD0zq7/aKFFOke/Rvj1XivFrQQIkQAIOBCiAODV8QcAcHJ0oEWR2hY27bxV21Q3FX49Wo7nng9kNlIigh8s+wJqDhx3HcWZWPxQMGYJ7s/r5YqzZSRIgARJwQ4ACyA0lpkkJAq0hgnRXmByTMfxbL6D4g3OKZUt2hnYSQuuPHsOHZ85ANk2Uf7JSzHyJq0wsRItGDKNlKCVmNDtBAiTQEgKeF0AlCzPxkLa1C0YW7cCGh4aF97f8OdydvwR75M6M1TjwzF1GmmD+2/FIyXosyNFulT87E9OWaytppq+swoqpLcHIvMlCINEiyLxBYv9R96C023zlBssf1hNjB6bHHZusGNP+HbcIIjlU9bHrRzFuKO4jwApIgAS8SsDTAkiJlI134o1N85GD17Ao+3mMNIkYDap8XgAoEbMfK6fnYtMMTShZ8m8uwtAFwLMVy5Fv/l2Jp9cxPaxcrw4Z29VSAmYR1OXOn6pT5eN5nTqwFbtf/YmqouOk32LnV1ejT7f2mDvumnhWG1b26opDSgzJwar6JULol6NvokUooSPBykiABLxAwMMCSMRMEfBM0GpjC0wJmANYKMJGt+wERFPFwkw8M1K3GgWF0sLymZi2Z17AUmQVTXZ1nD9/Hg0NDV4YL7YhRgSuvLMaeO/3qrQ20/4ZuHZajEq2L+bQu7/CyT1/RkP6dfg0++cq0fev64r0Dm3iWq9d4Ufq6vBv+8ux7vhJ4/a/jhyB+YMGJLwtrJAEkolAu3bt0L1792RqMtvaBAEPCyARLFsxsmg/ngy4qmxdYGLNWTE0YCUCYFh35qF8ei72LNLdW0Ghs3BPrkkYAcpNBqvrzMyssbER8o9XahG4sGEpGj95HejYFZ2/92u06WPjXo1Rly9dqEHZyw+h9osD+HTUajSk9cbkId0wul/nGNUQfTGHz5/HfTvfxyfnqjVBNnAAlt94HXqkpUVfGHOQgA8ItG3bFh06dPBBT/3RRY8LoAJs0mN6HFxVVjeZWQBNxkbDNSaDqQugFzB942zDTSZ3Igkgf0wF//XSvFmi7Bjd8yeb4np22LmqvZCg6INXP4DTGXe3ihvMbpQf/+RTPPG3z9Stm3r2xMt5t6ul9LxIgARIIJUJeFwAmWN+HFxVCbAApfIE8HvfRASd+cV0dWyGHKDa/X+siisSOTD1/dI12DP8aVVPrFeDNbfxEhtU8O5fVaA0N1ZsLkXmIwESSCYCHhZAmuCxc2FZVoIlIAYomQaUbY2eQOPBXThXPE9lTERQ9Md/eRRvXLkXFzpkYtLAtsgd1j/6RschhyydL3j3fbW7tFw8ZywOkFkkCZCAZwh4WAAFlqrrwcoqtme/ZSm7RpGrwDwzm5K4IXVbVqJu2/Pq8NTuhavieoK8LI3/w1824Fi3Ceh24Rj+acoopHWM/5J4N8MjGyvOLN2B7VWnVXI5cf6XY25SViFeJEACJJBKBDwtgAS0eR8gfb8eFfdjrOKSpV/cByiVJmVr9eXsr+9Xh6e2u2Y4evzjurg2o+LwAbx4oKOq4xuX/hPjpj4S1/qiLVw/bFXyMS4oWnpMTwIkkAwEPC+A7CG+hkULgRWmDQ+TATbb6G0Cl88cx9n/c7+KB+p02wPocldRXBv86+178VVjF2Qd+w2+efsk9Bk6Oa71RVu47BskQohxQdGSY3oSIIFkIJCcAmhzERZhOXdvToYZlmRtrN+5Fudf/4VqdY+HXoyrK+z9I9Uo2X8Gnc9X4PojS/D176+DHJnhpUvigsQlJkvm5Xp69E3qKA1eJEACJJDsBJJTACU7dbbf0wTO/XYuGg/tjvuqMDkSQ06Il2vkvofR/6reGPed+K5Caw54iQsq2Pm+sYM044KaQ5F5SIAEvEaAAshrI8L2tDqBSyf24uyzD6h2dC98HmlDbolbm35fVoUjZxqQcXoDBhxfheunPYGsUffErb6WFBy6X1DxbbfyCI2WAGVeEiCBViVAAdSq+Fm5VwnU/vlRNHy4EW179lUbJMbr+vhELTZ89iXa4wKu/+jbajXY5LmbPLMqLLTfofsFyTliBdmD44WH5ZIACZBA3AhQAMUNLQtOZgLmgOiusx5Hx5vjZ5V5clslGi5dwbDTa5B+/E8YOn4+ho1f4Fl8h2prVVyQvl8QXWKeHSo2jARIoAkCFECcHiTgQEDfGyjeVqDSirN46+A5dG3XgKEfFaLdpRpMmrvJcwHRoZjMS+UHd+2Clyfk0iXGbxMJkEDSEKAASpqhYkMTTcB8TEbnSfPQeUp8rDL1jVfwq7ePKSuQbIyYs68IA0dMxg3f/F+J7nLU9ZldYpL58etH4bHrro26HGYgARIggUQToABKNHHWl1QEzDtEx/Ow1FPVF/H7slNKBPU4+y4GH30Gt3/rl+g9IH4B2LEaiNDdo2XjRAZIx4ouyyEBEogXAQqgeJFluSlBQKxAsjni5bMnEE8rkMA6/FUD/rC7SnFre6kGQy6UYeY356BTWpukYPn03v2QlWKycaJckzIz8PCI4bg3y1t7GyUFTDaSBEgg7gQogOKOmBUkO4GGD15F7cuPq3PC5IiMtj3j90IXEfTq36pw7oJGrVu7ixg96GrcOiA9KYSQBEjLqfL6WWLSB4kPEiH0YPZgnimW7F8Gtp8EUogABVAKDSa7Ej8CZ34xXVmBOt40A12/Ff/YnDe2/hc+uHAdLqV1VZ3qmNYGN/bthrED09GjU7v4dTRGJW+rOo3VFQex5uBhS4lcMRYjwCyGBEigxQQogFqMkAX4gUDjwV04VzxPdTXeR2RIHXJifMlv70NV13H4sv8DOA9NCMl1Q9+uGJHRGcMzOnsevcQHyZliT/99n3Gchpwsz/2DPD90bCAJpDwBCqCUH2J2MFYE9CMyEnFavLT51IGt2P3qT1Tze077A/5WcxWqarT4GiXEOrXDiIwuSWMVkhVjD5d9aAih4nG3chPFWE1OlkMCJBA1AQqgqJExg18JJPq0eOFc9sqPUVW+Te0MPeaep1Dd7XrI7tHyz3yJGBrUqxP6pLfHoJ7aTy9eYhF6uOwDwzVGEeTFUWKbSMAfBCiA/DHO7GWMCOgB0VJctwd+gQ4jJ8eoZPtixBX27h/novr0PpWgd9YtuGrALejafyxOtRmIvx6/aLEK6aVIzJAIorED0jGoV8e4trE5hRe8+z5FUHPAMQ8JkEDMCFAAxQwlC/ILAf2csESsChOmIoL2v7MShz54wRZxl0H5uNhnIs53Hoqz6KUOVzVffbq1x/fG9PHcKjKKIL98Y9hPEvAmAQogb44LW+VhArI30Lnf/hCXTu6DxAN1/x+r0KZTetxbXHfuOCo/fRXnqvbiy6O70HihJqxOcZVdlXULrgy8B5VpI/G3Km09vViEvj+6j+dcYxRBcZ82rIAESMCBAAUQpwYJNIPApRN7lQi60lCDtMFjlAhK9CWWIRFD507vVQHTX1aWWZogYujqsY/gzdrRaofpZBBBL0+4HTOz+icaJesjARLwIQEKIB8OOrscGwLmpfEdb74bXWc9EZuCW1CKEkJHd+Hkga2orz6hSurc52bsy1mK07WXPSuCJr25TW2eKEvkt94xiYeqtmAOMCsJkIA7AhRA7jgxFQnYEjAHRXed9Tg63nyPJ0iJdejg7rU4VLZWucq6DPsu/pr+PWUJ8mJMkKwOm/TfW/HRmbMUQZ6YQWwECaQ+AQqg1B9j9jDOBM6/thz1776oavGSCJL2iDXovZd+qNp2zYTH8WbtGIqgOM8HFk8CJJAcBCiAkmOc2EqPEzCvDOteuArt+o7wTIv371yJAzufU+0Z8Q8v4c8HO2mnzndqh/tuyPBUYDQtQZ6ZNmwICaQ8AQqglB9idjBRBM7++n61MkyWx3tNBL33x7kqSDo9YwSGzfw9fl92SokgueRojZ6d05RrrEentFYXRBRBiZqxrIcE/E0gaQRQycJMPITVOPDMXeEjVv4c7s5fgj1yZ4Y1jcq3UW7cjkdK1mNBjpa9/NmZmLb8HfX79JVVWDHV3xOBvW85AfPyeBFBPX+yKSHL4920XJbQv/2776p4oKHj52PArfOVCDIfrWEuRzZPnDCkR6ttokgR5GZUmYYESKAlBJJDAG0uwtAFa8LEjdbx17AouwBQImY/Vk7PxaYZO7DhoWGayNl4J97YNB85qgzg2YrlyDf/rsTT65huEkctAcq8/iYgIkhOjpfl8YncI8gN9UO712LPtidV0tzvrUP3zBE4/FUDDn9Vr37WN14OE0RiHbr72t5uio95mkO1tZhZuoOB0TEnywJJgASEQBIIIBE4W4EZa7DJzgKkBMwBLBRho1t2AqKnYmEmnhmpiSGzUFpYPhPT9swLWJOsosluWly+fBnyjxcJuCFw+eQ+1K5ZoERQ2z7D0PXBlZ6xBO3603x8dWw3ul09HONnr7XtzrmGy3jr4Dn87VSdun9HTnfckhU8jd4Ng1ilEUvQHVtL8fHZc6rIhcNy8IPBg3Bjzx6xqoLlkEBUBNLS0qJKz8TeJeB5ASQuLBExC/fk2rvAxJqzYqhm5RHOhnVnHsqn52LPIt29FRQ6UlZQGAFNutcA1NbWoq5OexnwIgE3BNqcLkebPz0CXKjFlauzceUfngQ6dnOTNa5pzn9Zjr+/8VNculiLfjd+H/1v/IFjfbtOXkTZqUZ1/9vDO+Gqzm3i2janws82NuIHH36Cd746E7H+3F490T2tHa7v3h3XdeuGHu3TcHuvnhHzMQEJuCEg4qdnT84nN6ySIY23BZBYdxYCT2+aD7Hm2MUAWdxcFgE0GRsN15jc0AXQC5i+cbbhJpM7kQRQMgwk2+g9Aubdott/bRLSZz/liUaaXWHXT3sCWaOc9y76fVmVOltMAqTnjrumVdu/uuIQ1lcewyvHjkfdDtlg8aaAEJrUJ1PlH9y1CwZ31SxbEzMzoi6TGUiABJKbgIcFkAiWIuAZLXDZUaQkwAKU3EPM1rcmAfNGiV7ZLVp4lL3yY1SVb4MclzFk9Bz0H3U3OnfvF4bqbP0lrHr3hFoxNmFId+Rle8f19OFXZyAuMvN1qKYWEju0reo0zly4oOKHorl0USTCaHC3rripZ0/c2KuHIZSiKYtpSYAEvE3AuwLIvLLLzDBklRcSEAPk7SFk67xOwIsiSHaKFhFkPj9MBFDvAbeow1R7DxhjCKL3j1SjZL/mfpo79ppWXyYf7XiLIDpUex66OJL8IpDkks8Onz8fsUgRRnJG2YNDBvOYjoi0mIAEkoOAdwVQCD9nNxVXgSXHVPN3K716ZIacLi8userT+8IGaPDoORg2fr6yEnnJFRaPmSSWJLEoKXF0qkr7WXXaViBNyszAwyOG496scItZPNrGMkmABOJDICkFkIr7MVZxydIv7gMUn+nBUmNJQN8tWsrs9sAv0GHk5FgW36KyxCIkB6hWV+3FF5W7DEEkGyfe9p1VqL3SxbOusBZ13EVm5VI7dRqrDx5SB7bql1iFHr9+lLIK8SIBEkg+AkkjgKxoX8OihcAKu00Rk28M2GIfEah+4ce4+Pftntwt2jwMYhnas3W52jixd9YtGPedVUh2V1gsppmIocc/+RRrDh42ipMA64e/NhwPDhnEWKFYQGYZJJAgAskpgDYXYRGWc/fmBE0SVhM7Aubdotv27Ise/7jOM3sEhfbyXNVe7PjD/erjwTfPxsjJRYYrTM4RmzuuLzqltc7S+NiNSPNKEiH09N79kJVpZ02B2DOz+qFgyBC6x5qHlblIIKEEklMAJRQRKyOB2BLw8m7RoT0VS9AnbzymPh59z1PoMXgSfvX2MbUqrGNaG9zYtxtGZHZW9wf27BhbUElQmsQOrT96DE/v3WdZcSbuMYkTejB7MMRCxIsESMB7BCiAvDcmbJEPCJj3CPLS8ng79B//5VEc+2yDCob++vfX4VybDLz08WnIEnm7S6xDg3p1woiMzhieoYkjP1wSRC1CKNQ9JqvHHrv+WrrH/DAJ2MekIkABlFTDxcamEgEvLo+34ysB0m/97ruorz5hxANJuo9P1GJvVR3O1Dc6HqoqYmjswHTc0Lebb9xlYhUS19jTf99nWWJfMGQwhVAqfYHZl6QnQAGU9EPIDiQzgWQRQeZ4IDlNftj4BbbY9UNV952uw96q88pVJpe4y0ZkdFEbKYoo8sslQkiCps17DYkQEqsQl9H7ZRawn14lQAHk1ZFhu3xDwCyC5AR5OTKjbU/v7TFjd5p8U4NU33gF7x85pyxFZnfZoF4dIafMD8/o4hurkBzhIUHT5mX0wk52mu7ZQYsR0jdslN9lryH5/KZevdTvPKrDN48DdjSBBCiAEgibVZGAEwERQedfe1KdIN+mUzd0Gj8HnSfP9xyw9/44V+0eLbtGSzyQxAW5uUQEfXS8Vp0rZr5EDEmckFiH/GAZks0VV1ccxPrK45bVY24YygqzSZmZSgzp55q5ycc0JEAC9gQogDgzSMAjBCQwuublx3DppLYrs1iDut75CNKG3OKRFgISD7R11V1qfyB9k0S3Ikg6car6Ij46UYt9p8+HBVGLABIhJDFDfhFDTgMr55hJULUIplCrkeSRlWXiRpN/E/tkcKWZZ74hbEgyEaAASqbRYlt9QaBuy0rU73xBWYPk6jR+trIGtenkztoSb0gSDySWIBFBfXImY/S9zTvlXsTQ3tPnsfd0XVgQtViGJgzpAfnJSzuWQ47oEFea3QGvunVI4or0E+7JjQRIoGkCFECcISTgQQKXzxxH7WvL1a7RcsmmiekPPIV2fUd4orXm/YH6j7oHN0x7okXtkhghCZoWMWR2k4klSAKn/RQvFAmkrDLTxZCdK03iiib1ydDcZbQORcLJ+z4mQAHk48Fn171P4MKeraj982NGbFCXOx9Bx5vv8UTDYy2C9E6JGCqtOKuCp/VLX0UmFqGendOMz+svXsapmovG/0Uw6fczu3WwDbKW4OyqmgtGnjN1jRZ33MnqC2hovGxhLPsaSRsG9eyEPune2thQXGVyTpmIIjvrkARRT+qTyWBqT3xr2AgvEaAA8tJosC0kYEPAfHyG3O4663FPiiBxh93wzSdcB0ZHGmx9FZmcQaYvp4+UJxH3vbzRo35wq7jKxG1mPqZDZyOCSMUOpXAw9ZqDh3Co9rzqsljEbuzVIyrXoF3clZQ1pFtXDOzSJRHTjHUkgAAFUAIgswoSaCkBEUFykGrjod2qKK+KoOYERrthI64x2VtIrDVyna1vRI9OQUuQuYxTYsEJ7D8UqezMbu3RKa2tSiY/naw7IsYOf1Vvu+GjbnWS9ujWJ7EWXZPeIVL1qg/xDPjWA6nFOvTKseNh7ZFganGXpcpyexF+P979oSF+zB2W40nELSgr6OSfvu3AoZrawO/yUxNNTtf/d8N1+NmokRHHlQmSgwAFUHKME1tJAopA7Z8fRcOHG7UX9vjZEJeYFy6zOyxeIqg5/ZSNGc2XCJSWCA4RQrKCTXbAFkHkVmi5abu49zqmtVXCSRdQTm48N+XZpdGDqZ1Wl0keEQoSSC1uMxFIIhZ6BH42t95E5BPhI3stySXtFUuXxEuJwDFvRNmStlAAtYSe9/JSAHlvTNgiEmiSgFkEyTliIoK8sEIsVATJPkGpfslKtvrGy0oMyaX/X++3OaC7Y7s26BOwCokFy+kstVBmuhjq060DenRupwRSrISRG0FkEZAmISQiaXC3rq0ukkTkTP7vbfjwzBnV1AeHDMLTY262bA2guwa3VVWFWXlEKMllFnypPm/ZP40ABRBnAgkkIYH6nWtx/vVfqJbLfkFdpixA+69NavWexCswutU7FscGiBDSArEbAz+1/0dy5ZmFkbjuxLo1sGfLtg0Ql5mIBf2nuITkd7tYIickutVIF0giMG7s1TMuexWJgJtVukNZeuQqHncrCrIHx3G0WHQqEaAASqXRZF98RcC8Qkw6LkvlO4ycjPZDbkHa4DGtZhUyi6Cmzg3z1WA1s7PichMhJP/O1F8yfo/ketP3TzLHJemxSh3bOcc6NdVMEUIiNPRNGiWt/pkbN1Msl+dLkLKcsyar3+Qa1KUL1uflcofsZs4zv2ajAPLryLPfKUFA9guSjRP1uCBzp8QylNZ3BNpdM0L9FFGUqGv/zpU4sPM5Vd31055A1ihvLN1PVP/jXY8ujMT1pluQQo8ZcdMGc9yR/B4LC5KIJLMlycmCJJYhiS/q2cE5WNwstqQ/5vPS9P7d278fVo8fGxcLkxuGTJO8BCiAknfs2HISMAjIKjE5T+ziwV24dGIfLp89YUtHRJCIITlsVRNHw+NmKfr4L4/i2Gcb1LL4cfetQvdMb2zimMrTJtSdJn3VP5Pf3bjV5DgS2XyyJcHioYxFuMimjbIazWl5frTjIsv4H79+lAp25kUCzSFAAdQcasxDAh4nIJYhTQztRePJvcbyeadmi/tMP4FeXGhyyU/z59F2Wc4Ne/ePc1F9ep8SQZPnborZHkHRtoXprQRChZKslgsVRzf07RpzIaS3Ql+er8cb2Y2Psg61D246GRp0zTElgZYSoABqKUHmJ4EkIdB4cJcSQ5e/Ou5KFOndktPpxY2m4osGj4nqOA4RQW/97ruorz7RrMNTkwRtyjRTdt/+6Hit5TiS4RmdcWPfrpCfvEgglQhQAKXSaLIvJBAlAXGdiZVILhFHV+qqIZ9pQumErStNBFHa4FuUhajDyEmG5cipavPhqV7aIyhKVL5KLhYhOY4kNK5ID67W9ytqCoqe1rwXk37MSOgRJlKOnl6W+3dq39bYC8kNeL0OfTWd5NEDwPt0a6+2H4ilS89Nm5jG+wQogLw/RmwhCbQaAV0giTvt4qFdtq40iSMS61CHr01ytA59eXQX3nvph6ofFEGtNpxRVyzCQqxC5nPZoi7EIxlEAIkQMu/QrQkx7Vy40E0zzc0WESWi7KZ+3XDdNTwKwyND2uJmUAC1GCELIAF/ERBXmizBv3ioDJdO7rN03rwUv22PvhZBZF4e37l7P3WCfO8BWrwRL+8TEIGg71Vkbm3o5o9OPTHvwi2Hy4ZesqGkxCGFipFIq9v040zsjjKRtonAcbvpZKRRmJTTA7mDu0dKxvtJQsDbAmhzEYYuWGOgnL6yCium2pAtfw535y/BHrk1YzUOPHOXkahkYSYeUicH3I5HStZjQY52q/zZmZi2/B31u2O5STKIbCYJtBYBCbYWMdTwwYYwMaS3SV9pJqvOzp//AkcqtqHuirZzcrc+12LAlB8nnRASt2HDhxvQGHAfSl+kf7Ijtx5Ebt52oPFQmWWIxKKmXxJ83q5Xv7AhbNOxW1TxVq01B5KhXhFA4n4TgWVeFScWoU5p2g7dIqDMIs2cTvoo4i8Wm00mAy+/tNHDAug1LMreihkVy5Evo6HEEPCs/n9jhCRdAaDE0X6snJ6LTTN2YMNDwzSRs/FOvLFpPnLM+c2/K/H0OqabxJFfBp/9JIFYEhB3mYghLdh6n6MgaqpOPeDaLCicBIKbtsdSRIjYE6En2w1cPmO/zYCbNsU6Tej+TrFaxRfrdrI8EvAaAQ8LoFBUZqFjuqcEzAEsDAgjs+ipWJiJZ0ZqYggI5l9YPhNEhYa0AAAgAElEQVTT9swLWIqsoslugOrr6yH/eJEACURJ4OiHuNJQA1QdUBmvVH6oFXD2FFB9KsrCYpw868awAtv0uAbofo3l8yvS9tMHgHMh7c25HW0yhgbTNtTgiqRrqm/pfYAefew7Ek8m0teO3dAm09RecytC73XoCjiljfEwJFNxaWlp6NatWzI1mW1tgkDyCCAnS41Yc1YM1aw80lHDujMP5dNzsWeR7jYLCp2Fe3JNwghQbjJYXWdmZhcvXkRjYyMnEgmQQBwIyBL541ufQvWxMlxurEeHy0DP9EG4ut/NwBeHVY2XT+4HLtTGofboimzsfjXq++agvt9wXE7rgB7SRgnsvnoY2nWI/4vximxwefZkWKMv11fjsh6P1VCDy1X7Y8qs7UCtn9FebfsMU25B+anK6Bh/RtG2MZr0bdu2RceOLTtvLZr6mDa+BJJEADlbaSxuLosAmoyNhmtMbuhlvIDpG2cbbjK5E0kAxXcIWDoJkIAQkD2D9r+zEoc+eEEBiXWgtHnJv05chIO+DcDlxgY0nP8CDbX6v8/V/+U6nwacbwc0tHUeK2lv94wRasdrCe7unjG81Td+1Pusb3GgftZXO3bCaeuDWM1QiQfrePM9rrZPaE6dmht2m3LFmvspIkzfAd0u3sptXW179YME9/NKDQJJIIA04fJkjoOFJgEWoNQYavaCBJKDgCyZL3vlx2i8UKMaPHj0HAwbPz/mYuLLyjLIHkXnTu9VP6tPa/shOV29s8LPUrvYUK12una6ZAdsEUVXDbhFtV/EkReEkZuZYCcYzcHbbsqQNLJ9gp2w0lcMyiabIkpaEq8lba3f+QLqd67FlXpt3sTj6vyNf0LnvP8rHkWzzFYg4HEBpMXtVBTpcTw2hBIQA9QK48IqScDXBMQa9NFfHkVV+TbFQawrw8YvQP9Rd0fNRcSNiCkRVufPHY8odkToiGhJzxyBLt37uVqhVhcoV8SU1KPX2VRjZT+k9h3TI/ZHxJOjKLO551WBJZY2EUNNrRg099O8elAd6HvN8LBVcXpguln4iIVGNuiUvankunTmuLH7udrk89DuiMyljLa9wi09ncZ8Cx1uDK4yjlgQE3iagIcFUOTgZI0sV4F5eoaxcSTQAgKnDmyFHKqqW4NECClXU2ZQPHxxNLikXK9KhIiIqEiXWezo7qtIedzeF1FUd/Y4vqjcpX7K/8XqlKhLBJYIOGGluPXoBzsrVqLaY65HP6tOVgyKQHEjSvT8ujBSFirTPlQiWjpPma9cbM25ZL6cM1nz0jp04wG+zQGZRHm8K4DMe/uYgMqePdZVXLKpD/cBSqI5x6aSQFQE5MX02dbl6mT55l76y0y37MRa7ETTLvWirQq620QgubmUVakJUReNuDJbn8wWJvPGlK1lSRJRpF8Ss6Qd6Ou8rcLlTt1QN/wWNPQfERGjLgR1lvJT3JhfRhgDXXgPuH4W+o2kBSgi6CRJ4F0B1CTA17BoIbDCtOFhkvBmM0mABJpJwOxmcipCXlRi9dAvsXrIZ367xA0nL3Y9vknYNRWr5IZP76ymd+3WrXIiojp379si7sp6du6EEormce94vhppV4BuF4FLbYHqNKC2nZvWxybN8NwfIWccY4BiQ7P1S0lOAbS5CIuw3H5X6NZnyhaQAAmQgCcJ6G45aZzZ8iSCSb+isSRF6qQumswuS7s8EpuluwmljZEu3ZWnB5Y7pdfLtLuv59VFs7RRPjNfZmud8Lp64Fj06j86UvN4P0kIJKcAShK4bCYJkAAJJDOBSG43s5BqrA9anPSYrZb0XXdb6m6rq7JuUXFMfrTotYQj8zoToADi7CABEiABEog5AX3VnW7RcbLG6AJHGiAiRy4ekhvz4WCBNgQogDgtSIAESIAESIAEfEeAAsh3Q84OkwAJkAAJkAAJUABxDpAACZAACZAACfiOAAWQ74acHSYBEiABEiABEqAA4hwgARIgARIgARLwHQEKIN8NOTtMAiRAAiRAAiRAAcQ5QAIkQAIkQAIk4DsCFEC+G3J2mARIgARIgARIgAKIc4AESIAESIAESMB3BCiAfDfk7DAJkAAJkAAJkAAFEOcACZAACZAACZCA7whQAPluyNlhEiABEiABEiABCiDOARIgARIgARIgAd8RoADy3ZCzwyRAAiRAAiRAAhRAnAMkQAIkQAIkQAK+I0AB5LshZ4dJgARIgARIgAQogDgHSIAESIAESIAEfEeAAsh3Q84OkwAJkAAJkAAJUABxDpAACZAACZAACfiOAAWQ74acHSYBEiABEiABEvCtACp/diamLX9HzYDpK6uwYionAwmQAAmQAAmQgF8I+FMAbS7C0AXAsxXLkV/+HO7Ofx3TS9ZjQY5fhp39JAESIAESIAF/E/ClAFLWnz3zcOCZuwDsx8rpudg0Ywc2PDTMdjZcvnwZV65c8fdMYe9JgARIwOcE2rRpg7Zt2/qcQup035cCqGRhJp4ZGRQ88v+HsDogiMIHt6amBnV1dakz6uwJCZAACZBA1ATS0tLQq1evqPMxgzcJ+FAAhVt8Igkgbw4dW0UCJEACJEACJNBcAj4UQEC0FqDmwmU+EiABEiABEiABbxLwpQCKNgbIm0PHVpEACZAACZAACTSXgC8FELgKrLnzhflIgARIgARIICUI+FMAAeA+QCkxf9kJEiABEiABEmgWAd8KoGbRMjLVYN8rq/Dip8D4Of+EqYM6tKy4sNwXcOjN/4M179UgfdyD+Kc7BqJjTGuId/kxbaxDYSexbe0abD8xEDMKH8CYqxJRZwzraDiCzc+twc6abnGaQzFsq21R+ncgXnMU+OKDF7Hq9QPAsGn44X1jEfMh/uJ9vFj8BvZhaHLOoXgPsZTf8Ble/H+fxuF7/w3/MqF3jGuM/3Mo7nMoxkRYXGIJUAA1g/fxV36Eh97LxbI512DTv69Bt/97NX40qhkFOWapwc6XNgBjc4FXlmHVVf+M384ZGsMKDuBPT25Fv/umqfL/7cJcvPLI2BiWD+x7/X/jxU97Y3jfL/G3w9fihz+7G4NjWMPOJ7+NX+Gf8C93nsTvnvgrJv7HU5iRHsMK9m/Av730GfoO640Tn57EdYVLMGPQ/9/e+QVFdaVr/3czzcU0F9NcDKZKsCpIlaglaolDqccQvohOJMyIzBHJiJLBPwH/oWgrHhAGFEUxKkSUiYgjwTOIZ4jMEMhH0A8sBiwVS8UqIFVAqqRz0Z2L7rnoPjdfrb27oYEGeu9uksy4+yoV9157rWct1nrX+z7v8/qz/XqKu+eyZTXcPX0Wx447GFf6sX1sdNZcoMUcRjgDvNDFkLt7tZ8MaRv3T22l2BSHca9YQ2e5Ocffa9TG/UvlODakMq/3LNmtq7hyKZG3/AiRtf0C5Y540kNeUZzTzK8ulpE4x48fmO01ZO2g+nIb5vlh0P8MXWwBmSv9eBkbuUf2/mqsCamEt5bzIraUKykRflpDAufZ3odmfw35cbVoTf0ICGgGkELQ7WYTT6pyeRB7DeNSoD2XqPZ1dB9frbAlbx9vIydtgPTr6X41IMa+PkDZhzdZdKuAd7ztkhfP2a0mhnprKc1vI+jY5xSt0XvxljePOLCaTTSePosur4zEQBis2U4OBdSkhHjTgHfP2G2Yh3uovlxIi+EodSdj8Kd9Na4T/eUk1URI3/Dnz24epq/7TxScHmbjZzdI9azzqfyT5np27xkg/S9HWS693UH+h4/YdOsgi5W35tUbLce3M7LrBqn+NELdv9xqJMX0B2r8edGY9TVkwzw0QGfVWQqGY7h1PZ1wr9D04qGRenb/vhLrByco2bWatwJMNB7P5O7CYj9fxlx9mZ19yH2ks76GvIBVe+SnhYBmAHk9H+LWu52CgRDWGkw8ccRg3LuEx5cLeRF7jYqEYK9bmupBu91GQIAwFEzUn/wUW+w65nT9iQJLMk2n4mbnAO6vJCXbQuZfjxLt8wjcG7Bx/+R2KucX+/FQGaB6dyZ3iWQRAwyGpJOXBNU55QQe+sLPHhSwtufyYdVcSvx5sHjAuK9mO/tGPuZLP3vhxA27Os1I344bowZoX+s9rFHxLPfFmhuqJCXHQd6tDPnAHaklLcdG7mwZ6dY2cn5fz7LPykj0exxMDECs1a3cXnqDigT/hnlmfQ2Jv9+cb0n/rIB3fJlTt3VptzsICNAhLntDPZ+Sf/XnZP7F3/vDhD+EWduHnN+Z9TXk181Ta+wHQkAzgLwF+mU5Seeh6Lq86VsbMklrn0v0mnjSVwfjsNSzL99C1mdHWa6KsNNL2YdnCSxy3nKt99i3p4e1O+JYvjqKearaHBucfaibuw3N9Fm+40WvCYf0Tw6sNgPr8sowhjwiP7+cJxYDy3YVkBfrm0EnDvXs/lRuuTwnEuflUxqHYd6GA2SpaN/alEVSexx1TmPw8bmtlNtWsDY2mU0ROhy9n5BWt8Q/oRK/HywOBrvquds6gNn0ihcmeQZw2LAaYii6eJRoPx1gcsOeDdDXTUb2VEH6xWI2Kg73mKg//imBh46gu7qdShJJXWihsaaZgF3XMEbqeH55J7eXlqm7EJh7afnyHp1D3zHUM4zZdXbZYNGuYi4l+BoGtvC8tZ6/dZl4PfyMIYv8AbvNRkBEOiXnEgmXwj7lmN8t5uLuSN8uHR7WkLXrAtmXH2IOjsOYl+6bISoO9Y+qCRd7htO797q9kvKaZvr0atufsA8BnafW07jmS4rWWDCbLTRm5zKy9wbGpcrDbTPuQytNNJ48S2Uv6vahmdbQuw7qr37K7W4Hi/ywz3l7fGjP/TQR0Awgb+el6wzvNkTy9ak4+Y2XF0ioi6ThZAyv63bym8s2tn32OZliI+pvpt62isSlSsI+3RT/+i7L/l6MXJi+g/xft7D273Joyt51hg/PPyMoxIB5wMHGkmsKQho2nldk8tGXIRRe/Jjlrm7pDAQFujYxE89f6li8EFpOZvJkw+eqPSrC+ElrXcV1l+ekv57dOfXM2VVApjgkrxq5vbBU8SFpbshk98gB6nbLB6EwiHZbPqYmJVjipBz5OoLC/ylmXaCNzoaHhCbEqeOMiINrz0PWXXEdLDJZ87Ypki2bY9QZo9YeyvYfojHkCBV7l4werDp9MIFuxq3dOsCTr9t48NTGsr0HWafK4yF7NIo56DF0Z31azv6cRywqKiNL8Rpt5FeuNWke4O7pTKr1R6k79DNKf5/HVxFHnN7KAVoabEQneG9EvG7KIu20jeQrBWwctb/1BAWJBSu8f59IYc9kxYab8498pJnsPWcxJ12mcL3ByWXRoQ+S/9vadYa0/G9YW3SE8CYj5bZUrpyK99MaEh9oJvv3bay9coL3LNWknddRpNZrJnk0LsAhV3jZRue5neQMrKIoL5VlqtufuA/ZqD+cwIuEVvLCakn7zz9h3XqZut0RKva5mfeh5xWbKaaA6zsMPDidJVENlITPp11D0j5US2BKMYXr9ara9/a40J7710BAM4C8niexAecymFRAZpiF6vxcRpLuULL6kbQROdavIigoGeP6byZsTF5/gMGaneQMxWNMmktf3VkuiNDXufixW6h9mNqcnTQuLVMVVvL69u8DH0K4/IWnzPhnp0te2qjPYH43g00rl7B2ZQgBajkv1g7y999m3q4jbDQ8ozi7mtCiO2TqZINl8ea30S09ysaBneMNMO+nACYdLMDTM6y/rCdvl47qq9+y5aLacIPMo6jE/WC10dd1j8amh3T2WgiKWMEcSzOdPvCOJhmgE8Zv7++mseFTLnxh472Sz8lTQJztq9lJ/lAMqSvhSV09j8MOcP3wakYko3cBW8J0LD+Ujv301AbYdNMhGWf5z1iWV0rmqHEmG3QneoMJ11kg8gAXD69W550Rhmh2Lk8iC8Z7eEQY7z+rsa6OJ2NvBu/McdBXZ6SMA1xKUsgt87CGhOfjwfBD7taFUHQpkSAE56VwzOOrZI1Koc1MWmLH9oHJcy6euUnodeXcPnkfSiRv19sMXs2lYCCG69eTeS2Makcc7xiC2bLLQOU4A8z7AXjehyw8b3/Ei9ZahjbckC9frUai2uPoVsiN87iGPP1dt+eSMrxN1V7q/Wi1J3/KCGgGkKLZsfC4rpLGfgeBK9PJirVN2Igmb0yKmgeEC/tmuwlCY9iWsnrc7XNSWElp4+IS6rz9LyspI3Ohjb5+PeHz9TBSz76ch7wV8Qv6Oh4Rfkwlp2akg/u21bwjueRtNB7fTLX+IEW73uZ11Vku8AcaUr6nuGMuxqQI5SMYTR/XEb4hg+Qw2QB13YQnGWCKv2DifruNd9bIXiaJD2GqJmX/t6QLo67byLtPN/G1xNcZoLHmGxZtjlPgFbLxuCKL7O4lXLyYQcAX2/mwaQEXLx4kOkjnF96R9WkbfWExE8Irwot1gYKrbQzqo0hN2cTayDDmSd4VZT/zyw4em/6JLngF7yw0SH12N3pnMsBm/Joz+4gdZZRsCEZa913xlFxKlMLPnac+4O7SzynZoLzv8rddhmg6V4RHd2iYoFBZasI+VE/2/oes+7MvWYXj15CMj4WNO+KgvZZOQzwbuUelZFioSW6w8bh9gPA1Tu+a4GRlT+ABOXlaxlsZqojpE9PHzeO8ur7vc+P3IZO0jzaGpZI+f4Dqhu+JTnibvro2gvbeIE9NAsW4NaSX+JuVoe58RNmo/ttKX9bRjCtZe+AnjoBmAPkwQZ3nPiDf5gozOG+pPTqCdBAU5cMt1UOfzK25pNX4iZBrHmBQF8a83jO8WxXCrYpk2dBqzyXt5SZKUiLcQmM+ACRlCw2T8RdXdlAz2f/xkPf/n7iV+s4nkMji+7Zzd6XzJiyFruoxG/QE6ELYlldKok+ZTx3k/59Gov9WzLyq7eyz/IG6Hf+kZWAF4S9zudBjwr5GHcnb3D+Mbn4IgTjoq8lkX/sSinbpKD09dpBZzRb/8JrMHRRnF9JpSMR4KJXoOXLY0y/tS9lC94h2hgulwz6/hwCDDgwrMJao5DbZh+mzhDBnYCIR3UbL8a3cXekrYdnBYL+FefOHKf71nwj97NpoaO3xuQ+4u/ILv3BewEL9vp30C5kDkTUqhfI+xbpjG5siwwiwOXzjTQHPL22mMvQGlxJcBqFMfh/ccYOsCIfva6jrDOtP/9Pp1fXjPue+D9VF0ODydot9qH0F6UkxRBscmNXyK51rKFx/j30f9ZI6mrU4luBw8XoigT7ymnzYIbVXf2QENANI9QQIsmAutkOfS2RA/99Sxzo22ashe6Ie6OJJTYhQLxAniN1VIVx3bjyCUxPbFS+5nMU3d7dv5PrxKPW6HxKRe5hMV7bQywsknddLWVXzpJCDL3wCJ6fi/Xv86n/KSNQJQmglgYeuYVwpPFq1pGVbOKjyBiyjL+b4T8y7IrwBPRT/7hPmlAiSuvMQ6NazbG8xlzYoDJF4MnCbjCSc7mFtkTh4hYEia+34zGsaqiVtTz1Be2VvythvYvuCA3OPzpB41ing2EhrpnUVTecSCZJIv8/YVFQmG55df2R9Q9QoaV35n5qs48KOo6MZTuO8S3YTz7sHICyKxW5GXWCQkkwu9zmWDZSytExsu77EGDJhjaKc1yR7QbfTl3KHLEkrzETtbiOOYzdINXSQ7yNvSrQoNLFa1twhT9KRkr1btQuFYe4fbpzg5ZywHeEvh6MY8rs3TvApx+9D0rppjeHL46sn8SvVrFHERSzHQa7zomd9eoHdp7+XM+dsftiHlC9s7Y2fCAKaAeTLRIw00zi8irWOsxPSpf11SwXEAfZRM2tHCbkgyMApXXGUxD6iuG4ueRVq9T/EIbiTSkcMG+d/S2NNL4vz7mA0VJLyUT3mED0ORwS5PqTYPr+0lWJbPKnCtV31DesuCmKxk6TrBz6B9ek9HhsWMJQ/Pt2b/nJSsm1k/dWlVaNyovsr2Z3/iKAIPX0dOtL/u5h5X7hI3qmE2nUE+JihN5quHhsH5gUY960m0EnE9p3XZKFvSEd46IRw0YT2swzVE4jf3uJl43HDI4LehcoJGUnWViNJDSuokTgvvv/cLwLLBwSRuw2iljDH9ApSrlEUXKsqJVy0m1b1MzalhNFXU82TsKPcOr6Cx+6cl8NxDE5DLJ92dNIaesWipDiCXlZTaUrk1qVEbH7iTYk9YndOG0ERc7H2PsQceYIKwZHy2xoy0dI0zGJ9I7vHyUL4a59z7kPES1mFd2vamHfoDsYImeg9yq+MbFa9RqV9zrKAcP23POnVs61IeIf9tw/5vrq1Fn4MBDQDyGfUZ7ilTmhfqM9W6tLJEl4Kr34OXo84eGuOeN6B3a7D0Z1LUtVcKq6n46jYSukckXYsbr1qOCkOXr/s5oUJ5kREsVj/cDynpr8Hc3AYgehUhsXc2o9czeIgJG/ZWJaY73wCcQDkd6wgzyVi54nw6BXWUzxkt9E3MIA+LJJAgb07yXviK/ZhOjuG0QssnV6JGT9t76WlQ8e6WGea94T++85rmrgIJ2QQ+QEvSVWZdIwuvsakTDr3PggF4GcsPixzerz62dvI+c9awkX2Y7DofzXhwhsnhTh7KN73KX0mB2vdUsK9atf1kLmX+z3fgpPXNJHH5DOvSVoXr7Dq5rJ8TQQ6f/OmJnrD/L6GlO1z9NdT3LsEowLpAhe3LDAshujQ4fH8Sj+sUUH+f2AxsHZlmOTV9vs+pGjBaQ//FBDQDCA/z8K0h5U4FD66Tb9+HRf/rkJYbFSALpXB41upFqnkEY94oEsmtD3TJ06KDIPMHehMKKZC2rjkTJjsqgHQ69BFZnD9eIyU8ZNjPkLdPhUk5tniE4zOoxcGlbmb6suN6FMKFHKEeij9XSGOYy4+x0TDooP8jz5hKGIJ+uFHmCOOyDdxRWtstnlNE9p3ZhRVW/QE6nSEphT4rrcz7WEl37qPfG0g488qlZ1bjSQ83ULD4UgnskIy4iwOfymOj1ujMl/EL7wm1zqYLd7U6Dqb7TXkxGSqi4A0/4V8ZVnAURGeVuH+G8+vlP+m/bpGZ30fUvRHrz38IyGgGUD+BF7cUn9bTbgU5vF867ZGBDMSIrRsVBgPQkdkTy/bRMkBwa95/xGbJEKxnzgpEzwpgt+xoe5trl/JIDwA+ioyqbQZ6OtVT8aebT5BX8VW9pnSPZeuEBlk540U9wQTHTKMI/aG4kwikQZezBR1r0RZlKZVtJ+KI8ApRKhYFFDM8WzymtzbD5LFEsv1cip7oMRPycS8944Pte0ctJz8gOr5nqUa5Fu3nvBhPVv+r0vzSuEfoTBInm6ibp8wgBz0VewkP/CEh3Rm4bWoJGDHQUUik+5rNMDvvCZZv2r2eFM/ADduun3OlaIfHIGDOK6rUrB351c6ZmGNwmzvQwpXtPb4j4SAZgD9IMC7vBInWNf+CVYfDhiZr2BjUYiNJwNLKLyVQcBoSMkTJ8XCa7OBtxTfwoQLOhfyxm7p0sZ9Vc9Zl8aPKuxmm0/gqVMWHtcUUlAzTGjKEfJSoPLXt1n0376kOrt9x2rBHGggSBgXv61lkYuvJfSOTutk0rcCrGab1yS3H89bHRPUuiUCcBa2vV84M5YUdNqLR8e8ozF89X4b70nGu/jZGOx3MG++t+TlAar35fLAsIA5pme8CM4YUxx364dkbDU5mOMwsKmolOT53ioXy2s0evU/KZ4VXtPs86Zmew15nm6XAGcGWbpyvvJFqsDJrwwfyByvKO+3Nfpj7ENe/JFoj/ygCGgG0KzD7VaS4N1HpOVDoSvtHDA/rST/6resyyvwvjSBiPcP2JgXFgbTclKc4YaeCAo/K1aoKizCPbdZ9BfXLb2H0g8/IUgYRD6llssH3rTZPX6bkzHtG7NOjy7iANePryZQqHq7p936+L37J2O5u7KBSxv00u1+Q90CSd8ltOuPpLXHUzMaqlHwodnmNTFA7ak2lh93EeinV49W0HPPj7pzgoRwZb4oKyMbhi4uhijmqcRQtD+9QJoQqPRQq809FB1tqmV/zj3muTIEvRyMIl6TCs6Lova97PO4xxSuob6mWsyrkxV5y9y/N6ZT9jNKf9fGur/812h9QftQM8Wn7xG0q9hN4HKmQSlbo8r5lT/UPjTTOLV//7EQ0AygWUbeXbxwsGIrN0OvyWEXwUM5/QktFhixGMgocaYOK+rP9JwU+QZsI4gYyVOktFK3rAgrq/52VtXj2DVWVFNRN2d42O8kX9f3hurZd76XjYeOsi7UIQkQFvTGsCm4msdL70gGi+8/WedlaJcrzVlkxmymeqE6tW7P/Zme19TXkEX2+WeYg5eQfuwEqUu99aSMfW06kq/5ZTONTd0MEszapFTeCfXWk+JsfyInyK2szKzMvScCtsgK3G8h8+9jh7KiuZ+O1+T8t0GDDkfEAYn3pdjh6geS7/TjmX4NyfPQS4AumC2KvGXyV92Lvs4RJU2G/iCH+aWwcy6VA2AdcPBOiVOmQhH48sPTEtF95Vc6xzB9gsOANJbS4XgqKpIVGesqhqu98gMgoBlAswqyjU6hZpoUT7io7SVuRX/OQHenkOLWX5B+KIoH+bXjihkq7c5UnBTXwZK63kRj4BHVcu/2/g7KzxfyeI03B/oA1aeaWbY3g8XeMn+n5ROMR0PSJmqN4dLJGOUHjLMps0jNzreR4SRn+kPv6LUojNsVP6Z3I7hANQv4q/D02W2YbTbQBxOkMl1+Wl6T0Dj5/TO2/I/QNOmmNPssZrfq716tJ6kSt1Ppety8ifTk7ZzoCWFLShzhegudNbUMxZZy3ZVx580HJnpHBD7t6+hOeqUyrXmaj05pSAgDoHBcSNebrsvPTMdrcjcsDNw/l8mF4cRR1WrvvjE9b2pcG2J8+9tYW1KgyKM73Rqy95eTtueRVPtuC05v2d4yjGu8N6THvEeCRyZC52VE954hp+p71u3dgvXqWUaUrkv3gU+5RoXlImc1+sSvnHYfcoXQTYciwoUAACAASURBVCxLWcJQe8g4L753c6w99VNEQDOAfqhZ6foj7179jkUOG0E7CjDGOridNkG7xl99kYibr0i++DHmnLPoisZUbsVmPtjVg25llPdFHs0WrEGGGbKZfsAQii8hOHH41i2hSWjT+K3iu7MQZe8C0lMiGWmo5PHKUmqi2kjb3yxp1eiHn+EYza7z10Q7Ca+/bWbt/zj5TH4RgJT7N1iznQ/di9pK/1cc+LlYD32umigt2s0ZWcW87ocEHSsjK2SYli8fYg5Zxbo1Pgh7eqiRNYq0SBr47SM2/V/ltbGmni1Pa172AN5eeoPrSe7Ck/6Ycy8yHJV+xuk5cWy+PJbVae2geE8hr1M+59IG740g6dNi/e1/iF5vgdgD5KVE8Pzkdirnq1NMn3k4/uNXTv6WCKGfIef8Q1h9kKJDcXBnOzl4ItzP3FPtiZ8eApoB9APNifVlJeU9S0hPiSLImSHk2hSEB+HDqyYCQ1ZwsOgo7yj2n7sNQtyGXMRNRzlJNWGjmRhSHD7/An8b+F/mbD5Pg5RFo+Y3udq6zzop7t0YqiWnYQG5+yJlFWo/hgcEX+f20joq3n02hpPToLJ21fLAkMxGlQaWHCrqgZXJbIkcpvijQr7SraLw4n/xTpC4GReiEyrJvsyvEydr+x/JHk6mQhLv207a00S5cK50AJk4OFp+RM38indEavlNwt1KRLhaEjynD/u3qV4/nefWs/8LHe8VfY5RV05a/jMW7Ugl2tFGZdfbFF1SKezpPLj7NpRyJSXCTcFcNlTKDQXOzDG1mIx/b8o1L4zs1hjFRTzHtz5A7cl7hB87yHLpj2AWLhiuv6sdB5nTdGFCgVgHdnTKVeBHmimugS175fp47hQAqz/3OQmsWeBXOidB4maermcoZBXhlmfoU66RF2vxwYvonzWnteJfBDQDyL94etWa+6agM5uw6fToA/UEiAJ+OY94X3W1ceFK38qDWJmr03lqMy2xd8iLdMbhLSvYFPyI27ZUj1kzXnVePDSh0OI4HoepmRZiWOd1xs3krwoPQQEFXE8RJSbcb73B3D93AceO/1Lk/nf/wuumSp5EJsNluXzAKA/Ib94g59fac3m3fR1NO77nRE4zy44VEHg1C/Neldo3E2C6fyqWu0tl4rULo84EUR9Lz+AQzJuo/Oz15DofFHPsRlR2f10okQuOh1oDerBuJ8WOI1SkWCj+3afMcRMvFHWt7i69Q94apR12Pe8qdJpKSV48oZZubp8upNIRz/WKVHRdbfTZfi6LfnorVOmhK9Nxl8QYioN89HgI/E9DUcV4orgg14fbLZgdepXCpK7BTPQmWWg5tZNym1wgVqoN6OPPnRcU6td9Tu7YbPIrX7dW8sCQSLLg09l7qc3O5StDCNbhBYqzOn2EUXt9FhHQDKBZBNdz02OZDToRYmiAcJ0D/QbhLo7i8fFYHmxopUj1AeD6ahs5H3YTvcNBrYjDHzrBRtsnpI2Tslc5eME7+egRm/5czFrTGH9AUuidkDas5gvS4VL1S4pK4hg8n0WlTi44KwQYs/t9NN6kDk0gLrt7zebb6Ot6iNmwiuj5PpCk23NZ375OqmeEtYeyHCM3LfF8JskW7KRUV0CFDyESYYQkvdzC16J98Xt5gQSRYeiz58c5Y5MK2bpmUmQDGrHu/dJZe0rNDDvfcSNDu1rpPLWexjVfUrRmgOf9ISxWZUjbeFx3lvKabl44DPwqxRWK2UqxJY70BAMvau7BjmvqKo2Lw7chk+waAxlXJnBxJAL2K5JdIUm18EjemWrm5BWzbvgs+6r0cjFSXTfFH33C62AdI7pELp6KV2esWDsorfpf0vfFuIW2XQVig7FbTdgcOvRBBuVeIGnMYxlWonSM//e52edXjp86G/WHE7gddtmp4SaK2n6CLq9stIiu2qnW3vvxENAMoB8Ne3EIZzKy93My5zvTtavE7TSGkr8ehQojrzcUkxiqsoOCc5TzirV7T5ApCqaO83BYeN7+CFuw+kPe3H6Gffkt9PNLNhWJzA6TpCLd5050tNuwB+hVbaCvW//IiavPIDKdwuNxBLZPrgre99JG+ELBs5gckpsRNVGfKfshuqhgbN29zDn0OUXBzezLqcUWsYRQ2yv6Qo5QozpMOED9vly+ikhmU5AJR2Qci/QhBA3kkpTTDcF6Anyplu5S7Y49QlFKFPr2XDZUzeX69RgeHzZSPgA6dCzfVUrRuCKoMyLjfEAmQFeGunsyhHdlJ2WSQboCR78Jc3AI4YEKs8JcXZhUpPIMu/P/Sbo46HvcDEhvuzzNcxJRvc5CoGEVxqIMlnOPfftNZClMvXf/hFRUM+cV0XkFpK/UM9R6lpzTvSzKu0FexLBUWsOhf3u09ILiYYw0k59fyROWkJH3X6x1dPNgAMJXR0nhJUHo390lChYrVRufvicisWJ3A0RH6hnscYwVt1U8ANdlY+p9LtraQUtPBOsUEK4ndeMH4VfKGbe6PCES6pQX6dYhKhQFRR3gomLFd1Vgai/5GQHNAPIzoEqas3adYXeNnsxDicwx1ZJz/hvnZtNB/m/usvzP/hLqm+CZ6a8kp07PIu7RqPtYRbmGiaP0cFhKXpVaFpVcI1mtEef6jCgdsEf2OK1zZim5u79lz1Ay10/GKc4OMzdlkW35mOspUJ2WRd+Oz6XwoTCq6g8bebFhC5mxKtKanbfgvvZa7j4N5v2UeBZbBDn9W1JdXoOnZ0gS1dJPxihZNm7Pmmg5lUvp199gMyzhYFEBQTVbOdIT6RSrtFB/OJORHWoJy3I4qWw4mOVh0Nc9gCMygyvHfsHNPYU8D17FPNszBsPk1G9vE//cBytS+HMaYJHBxFc9etKvXJOK5TYe38qLhC8wShXOff/dP7mZJ0l3yNBVsj//GzYeepu7lyHXBwNI6pXgvJyupqXHgi5iFVnHjrLOIQrLthG+K5VF5mZu9y5Qz2ty/xv4fT1zPljCUPcrQkUihaGW3102cNHXMbjBK4Wt8rvRvXuCiuOrCRKcMiHm6Sxoa20/Q7ElkSIFNb6m3udEGG4XtbpVRK9ZR1aKujU0Nb9ST/2+7ZQP65m3+gAlauQJXNi4eViF8Kz7fvP43GburrzjB6+97+tca0EZApoBpAwv/z8tijB2N3P7chtBrlpGXX9kvTgYXTLyPnhSRLin8fBOBD+kaI2NlkuVdBJF6i6ZpCj+eCvnX3MWU1U7vDZy/qOZtf/PJZoo1xRzeYP6WpthdZxUTkPVz1liovtUnPT6OM2RSZ4hVV+QeU2Xg6kQRGKn8SJc3pX6E57Laij9jBTSOIPumFvoSGyqVWHcGv2m0kYnPO/kZmXlGag8/YiNRaWEN4iaccKoU9+23TpMX6+FwIgI5gXK4cN/JNygJFbOELp/8gP+sUE2VgSR/K4uTpkWkeC02Bzo9MEEijUilXwZYJukXSWnIJcPxXPxuHu4Rtl4xDqvXnhD5kyZOyjeX8hgkuBM6Xje3swL09ss/yBK/Rod7U43xb85y3ODjreSSinZEIzvvCYR4iwnqSqE69JasfC8Jpc9V4clInneGpPfwjH3T67nwYYvSLcYyW5aQV6enrJsp6ds2gK3M8zHpH1OrJutFDvSuXRoCYMiTT6pzGeR1bGL0QocZrGm9AQG6HgtLjpd8VScVLuGLDx+aiHcdpOk0z8jz01PSsxv5XyxtnRSseoAtfucsiWtPe0HBDQDyA8g+t6EiZZWE+ti5aysieTl0h4DqUXFCqT8J/TI7oAAnVT/Jns4lbwNw9RefUTQjgMsb82lceUNKt7VYQ3Uq7rFS/H+Uzu5bTiAMUlHZ34hjSvl0InE58npZd4HcWxRI6InDUXE2408jkxlY+BDyht0HPysgHdMskclXfy3GveDEybr0DDoH5Gd4yDXqdLtbmR5XbF8yoUgG4QtBBN9rIxMKctMJqE+TvKXIKOTnO4y4sQhn/0JnRYDW65cI9lWSX73KozjsqNUrFyJnKunxE3NXKzXBytSsd+7xwtTMBm+zkdTFrstf6AopI3Sy22QcATj5ije8uVgsfZQml3Ii+AliAztTXlHiQ4a5vbuTBpDUklfaKGx7hnL84QHSgUurldGDelVdJ7K5K7hAJsshXSu+cIHYrdo3CYJeZZaXMKktZiTrnEpQS8ZEid6gwnXWSDSt3DM/VMf8CD2C4nfZX1aTnbOXcwfXKYu5TvJgLemXKMkKURVWBvG9jm/Zo2OTpeLXxlDZ1omdwlB59Cz8ZAQB31E9n885P3R8isq5liiETyEkBXknctA2hfcOF/hX8ieoYuHYpinNiysolvaK+oR0Awg9djN0ptt5PymjUW7fkbj1VeE73ByePzwtdd1OznhOOHMrrLRcnIzJ4YTESUI7Jc2Ux7qiydIJg8/b6qmEmcxUueNMfpiGamGXspzPmWOW20xZUNyYDX3ULn/U7kcx7SEa5njNMJcls+oKyMMkU/Ql5SxuEMOx4Trh3kwHEGhh5pnUvmFnGZEaY2g1Qe4NKNbfSxV93pUG3tOf8t7KQvoq6nmSdhRbk30ath7KN1jpNGiR+fkCHkviyCqgGfyj9hijJE2XqNjZEDHuqhv5ercjl8QGhGHMS+d5WoNxkmeMucsSnNdjzkkjqIrrtRtZTMsP22j8fBmygZ0BEUmk7U3meUTZQNc3BiLgWW7CsiL9VZvx8Hrl90M6SIlgru4EBQ4ToylxgsuSWvMGLFcTfcFr2n/MBmiYLEo1FqXxb6aueT9NR37OSPFHULuIoaMvIOq5C4EOflJVRb5FvlvTAr/dsWPCi92nvqAu77U4BqqZ3d+G4sS4gmyOVi+egn6UAdfpWXSaFjFIv23vLCs8C2kJzyf5/VSNpXny8UwjYezKBU8Nn0IqXkKL3/SHJjIupVBuFCivlxI5dfDWN8t4MvDUYgwXrkjHaPTg+nVNI8mSlwjujuTfKGQP3+A6qpnhB+7QRZnScofIPzdEGw9JtaW+Cfb06u+aQ+pRkAzgFRD598XzWYbQUF6zA1ZbDjfy/z1svCWCFNN/A02ZbH/srQ7EJpygpIkd82T6fpl4f45IzdNcwnlFV+ZlnDxs6MsD+im2E/FQa39vVjnR/DWuMwquU9CjTY/sEC1KrVow253EBAgCrVOLSI5WJdJTv8qUue/orrp52RePDptfaPnFVspdvVrRjf/WHFZcYvN90IUzdw/jG5+iOxdE6GAnm8heAXvLPQsMmcesRA0xyDfLkUqtCKOh4n7NZ9ys8lC+K4TGNfYJKxeJJRSmBBCgCgJcTmYS05Oh/JVLHv7Kolno+4hnaEHuLReGFgXQBDJo3SSt9GX3+vWWl6EJbJuqpIb1h7uD4TwzlJoOblT8mAqL2siDN9PCbroxrN7Wcm+nlVcSonwpftSuGVPHSwLcWBeeICSD4LpPL2dcr3MldIP1ZOdM0DyraOjtbIUfdA8zGtdCIE9kxMDWo5v5a7w6CYoFDB074B9gPt36nmijyc1IWSSkKEI+dxe6gvnxTFjqMg6YkI3J5gAsY/saeO9K0q8vEKYNJNq/ccYk4IZqcmleMBpJErCj/WYg/UERmZw3euwqoW+IR3hTnkJ88sOHptgTuRqmdu356GkpC15D32iLChaCdrDPiKgGUA+Auif1+VwSK1FR0BYPMZDqURPp1FiNfFaF8xbAcK7sJOvYq85ibve9kZkNHxCkEt/pesM6xsinZwjG32ttTwPSSVRVQqy6IM778iZSi4ZFs/Y9OcyEud4288pnptY5HGa5oT42m6bKAUiNIWm+skbZn6HBYcujIyiUhK9CYOIau81ET6QmGfCYYCyD2+y6JZa9WJPAoDNZP+6h01/V3n4Orts7+/mgUnHoig9X+3JpCV2qlIpSrxxM+Hh4d+FR6oqjBrFRHLBZTLiOOaukj6xfRuPxeHZMAwhCj1n9gE6u22ERkXy1kA5Sed1bvoxQhRTfNsXL8EPU8hTGPkfNizhMzd5BeFlavE5pOf9XLcc387ILuVYCSOls/U2pV8byBXeXOSSGey9QVGsjs66ZvTrE70v2+Opy86LnqRovtSTbIYPa8h7iLQnVSKgGUAqgfvJvNZqJMX0B+VeFScvSIxDbGiNa+6Qpa+W1E/NkVN7n7wet1v70yo5m7uprWqmjzA27vAQ7vD6g54f7KvY7vQ6TWcAefkRJ1lXetryisrTZxh0ig+K8N9r/dReHe++YEN4AuWfjedVhZwYjucvUtkOYXDovQjpjX1JIoTWWVh06ItRErT4f/v6U/1D7BYOraYsNrTG0DoFkVupN847nFxWmImW0zupDC52arMoehv669mXfw+C4YXwhkphq/G/vvY2dFExzBkWitUOjB6emfGr7bmkDG8b9zdqftmLfWGEOg0fDx+cTphRvccY+lorqW6ysOncUZaPFgz9OXl/nWhAixI7QsbjF6Np+jPi4vEBEeq24JD+zcHrrz8hu+aX0veWjfTQ2etgnlMGwKv2R5ppscSxbqF8yXwQWzZlHTv7kJAZ+J7AsBiivS34K9L4eyNZt3JqzTC/rCGvBqs9pBQBzQBSitiP/LwsUCZ3wmpqozynlqBjvqQLi5IHnzIS5mBEF0fusfTJnAsRR79aTadNT3RKxtShCY/YzFSF+gLljnjSQ15RnNPMry6q8xDZpc3xO0ZedtPntCEcpmd0miLI/ayAaFMbtxs6MC9NJSNWAYnTKgqMFtI4rCPQbY8LClnB2oRkfhv8kCM59Tii4lhraaMlWKl2kI3OS1nkfymI2G6aSYYQotfEs+WDX9KZk8ttxwo2rfmeltZfYrw++aCeCP0oifsYFJ+3kX4sETrOkl9nkAX1JhQ9Ve3psLaRv6eNtYL4PANJ2TtvnKdFZKLl0lludwzz2vY9Fuf86gy/ZNHqVHIPx/HWSAfVV29yd0DPpkMFpHq8jXtqWxy4NnReCP7dP7mdoR3KPREIGYecAdJLDrLI0stQcCThEzlYqnlNIuTSRs5/1hJeMgWB20ePsVhLaVU2SargwXCwRw+pveuPpNUZ2LQGvmp4xXt5ZYo0zAYbssi+2ovV/W9AF8yiqDi2pKzCXJVJQW8YqbE/50Hrd2wqKmWjAk/ymNxFmOcd3C7qn91FnxADIgQbW0CFglR/b48F1WvI2w9ozylCQDOAFMH1Iz08VM++nEpe2PSMJRfomBOxgveSUkkMM1F/+iyVPSYwxGAsmamemI37NbUErI7BKlz8PcGkHhOZElPwBkQ17+65bFkNd0+fxbHjjgJ9Fht9Ly2ELvTC6FDrzXIWdAz44Ahblrrm6OfMCYskPBReVGSR3RFMxrFNBDV9SqX+Y2p2e18HTVL9rZvLwYsTcHWRvK9cI1MKF6oMWfWLA7KeeZMqcDuNx6hSru+WeV6CR+VNWvvr1nsMRcVL3CdRA06oIlv1Y/IHE1fyD3FLVe+Nk8s0lFpSpTTwiWUahM5MWv43rBWChJEWKvecJVA12X6K8/FlOWn7v1Gt8Czm4ML5ajodYWzbe4TEhRM8Bn7hNXmxP6n9G5O8n3inDC30rZpWUedSKfeiW0h13D5hMKGAi+M4ja4aaBnUuHS+1I7Bm35Iz/RQ/OFdfqU69Dw7a8jr7msPeo2AZgB5DdWP+aBcbbx4OJ6SkuTxWiXiBv5ROSNJzo3DS5KrtauS0lYTgSsVekRmjfcib3SiirYaAqe9v5b9OfcmGRGT023byEkbIF0RsVikBDtVf4tKyZS8C6IkRC7mXS7hRLE+hIBlC2v/qoKzI9K09xt5EVXMxd2REmFakE2zLRnjwlU/BP/C11vq7Hjj5Iyq7IYJhqgH0rqoJVcZInSvlP/NWp/WUlp1jycmG2bTP52hmJ9hiBDG4xGSl4oyGOWU1j3CESGrlPujbta4nqrmNU0er/89xjNjam01ktS1US4Do+g3VsftirPEhyi8u6FuAVINNGdbIps12yEqsvshrO2pf0KH6vcPeV/N37HwzP8U1pAi3N/chzUD6F9o7qXskiod6ReLne5fT+GlZrLThslQeMB7C4PEIRn5WEonVfez8Ly1nr91mXg9/Iwhi9yK3WYjICKdknOJ6NsrKa9ppk+vkHg6sRq4MAazv5NLK7hCDi8vkHQ1hAo1WVCiWG32Q9ZeLCa6I5OU/m3jcBAejhzHASmtWhWfAHEAZPFgTRklUW3s/miAVHeuhRiPk4cSroav4MWE2X30dEiZax/dZra8caIEy+7L/yRdUtMeL7gpD0/+f9ZDomSBFwOe8Ii9v5I9ex4SXlKGcVIYTZQ3MXJTLwqtxqDvOMv+9hiuqxbX89A/u4+8JtHkTB7jhXD/Ui4Xvh7ArotQrTFmtw7wpPsbXpt6eDHkjMtbvuFBr47Ui7Kit3JunKx3VCz9Hdko/s1N5l9xC4tLxkkzayWVfB8J9nYbfT0PGTQN8+SlCbs0Hd/T19FLQIrMFZLJ/sq4dz/6GlK+7N/YNzQD6F9s6oU42f7zDg7eOkiQqG/UFT+mGA2Imkd7+rfRcDjSB1KiIDTWc7d1ALPpFS9Mzs3NYcNqiKHo4lGW2XporLtH/5w40pOivC9BMSJUfs9iTrpM4XpXoUVX0UXZ05UzsIqivFSWWapJO69TnAbe0jBAdMJqHp/8gK9i3T008uE4susOxkhfeE1O9WNRqsEZchsnnOgPPoEoptq1iS8PO0N17rICIb7zFWa6pW7SN1NwulpK9Q1694gXekdjf0iz7Y3DRbD3oKQtEb+H/sCtQ3oq1eopSUrRE8MxrlCMXJhXtqfVeRNlpGbmNQW0XyDncht9Dh2LUgoUyF1M4zGWREUzaQw7IaXkB0mq2z1suSWTnL3+mUWpm0IeR2whK3bMExMYsoJl84WEg/DI+sKNmyDs6WbcuhTmfSPYW2g5uZ0TPRFk7I1hlE6kf5vlkWEEIVeAV8q9G8XvB1lDXs+W9uAUCGgG0L/s0hBpvFnYDrmRMt0Knkb3+kBKFNXL9x+iMeQIFXuXjKpDu0oVvG4ysqfKxnt7/8Ba001OPI3jlqtshzd4ivazc3kSWTAa7hGvTQ5XCYPlJqHXVYSUEFpBZ9ELUrV0WokNbyfV853FPX3iNYFwzac9jadk1wLMXxeSU+OJXCy+q5JPIB1M3bxflM5iSxs5+bUECZ0dqU6Z+09d+9PdUiVj7rKFLUWlkvq48GyVzilVFpqcbW+cgKDrDAmtq2hwhlpk/Z0FowJ7Pukp2eUDsDGimJrdsqL5h1Vzx4n3SZlXguuiZO2PTt30vCapIGnT2+RKvDMbLcd38iTp81GD25s/s8keY6HhJMpPuBtxKnlrogMeD3mXOvJDon3lxtFL2YdC+PQE63SvqMw5w/MNnuUW1BHshS5aJhcmUQvUc+/GzcusryFvVoH2zHQIaAbQv+z6EAUjdzKYIhe6lG/dzUS7tH3cx6WGlCiFYzKpJBVXPF40OTndVq2R4mo/nSun4nhL8B6yJ5S1cNa2Mko1oZT/hDds/9NVpK/R86SunM4QD8rLollVvCYHg60XKK4SFetTMe71LFop1bVSySdwEWcfs4T0Qwc9Z9/50L7HA0xg/pGbqJvARzXp1IRX3rgQZ9VzxcrOA9Tuy+UrwwJCba94YFkieScF8Xv8T+0h7xLsE+rU23mRcmfMAHF55EpusLZXrTCpZ16Tp5R2b8nvE0fu7jFeLPS+ruq5dN1ZxsFlRNaEceVSPA5VaezOsGBwOtePi2LEfubGCZmMy3/itimYLbsOkDxFooZ6gr3gdGWSXWMgw1mk2L/cu9leQ8r3Re2NMQQ0A+hfeTVIOia1iPC7nRCSj3lO/1VPSpTj8dndS7h4URgh4jAXFd6diqeSRXSPfb/vJXmSLog3wDoY7Lcwb75cMLIy9IZU20j+yeGqwR03yAt7SH5+JU8UH5BgfnmP6oYBQhNSSZxCedl3XpOs/jotn2C9xTe9o5na36xTJ1Uw7pYqqmeLQqefUxLrmge5vEa/OPxVV2afwRvnUwaUXN5C6EhFLwx21qiaWk9JHWF5gmiiRFgvxLxDEK31Qo/CJ2HS8bwmUUz1U/QlN5w148TfQjfFv7vJfJUSEa6/xM5zH9C4ckwTStLn+qia8KIbbLH44DEWdcoaHhKYECeF5afmxkUw2FpOdZdNefKFcxDTE+xPMK9bXfvWp/fo1MezzlA/Lffurae1VDYNwHyFoX9mdw15s9tqz0xGQDOA/uVXhdAxcaALEhvxDKREw8xlGDzB4SrlYK7ZTs640g9ynavbS8uoSICWU7mU91gIilSeHdN5bjMta+5IRRgFP0J4n2oXOsNVPh2QrhHNxGvKQPeFStVfKbw2DZ8gQHjOfNE7mrl9IeqnXqrAeUu11bM724LRjUA/Vl37bR74UJ/Ja2+c6gyoGfSUNscwp1dpHbexvwZr+x9Jq/qeRWE6hnoG0KcUc8mTToxab5mL1yS8NE1RfDmqbD1WS65ms82HOnEgSr7cDL1GyQb9aPjKustpxPnsMZYbuH/yA/4xFTeOAerPtfFWUhw0FFLs+AMNSpIppiXYCw0tG5119yBqldR+ZdCRKUUPp9z2p+PezZfVtx0bUpnXe5bs1lVcuZTodRbgrK+hf/mz7IcfgGYA/fCYz84XZyAlBjAshQv61iQT3l9No07UJYpSVP39/qnN/GODKwzgoK9iJ9mmVG5JpFAbj9t7mbcmClpzSWtawa0p1IE9AjBUy+6cNoIi5mLtfYg5UiZpTopmqD0gZ+A1iT75poUzFZ/Aw2hVHZIK2lcV0hPePME7GmCbFHJ0hmealozyXnyrz+SFN87XDKgp9ZRcc6C8jtu42RPlLTosBK2OGpWimDLNPEzdZYOXorxKGNclXpFzzm3pzr8x8InXJHhZ+z/hvhCSdOiI3lvqsZCseo+xEm6curDkVAT7yX9lKgnqXnPvQFWJjh9iDc3OCfNv2apmAP07TetUVywt6gAACThJREFUpMRJY7RRfzgT216FqrZdZ0iq0bElIQKbkMi3xFFR4amis0pekN3E8+4BCItisadaaL4ekFPwmjwtAbVaOBP5BJPb9k3vaOb2ZTK5WqmCvoYscqqGcQgFnLB4cqeoHK9q8x8FY6YMqFVyAUs1Nbg86Cl5/BNXaySKxmZMM7f5cNlw1aWzEYADfVQGJR61htQZEKL7drMFggxeeIzVlKnxkhsnvDnZFjLVhM4nEOxF+DkgQIRsTdSf/BRb7DrmdP2JAksyTSoI6t5x70RdsXqWfVZGYpCKQ2TGNaSTClc/CI2XLqxfhRYo92ap6Nab9opmAP3bzfhEUqKnAQ5QllaoSi3XPtTG7bpuWJnMljWe1J0dvG4tJK3ql5SoJC/PnCK8gCeqwzETeE2TXEzgqxaOzCdYxZzh6fWOXMJuSpeg3H4c4ZbppQomk4G9/JLdhtmhI2hUdnya+kyq9Iimz4Dy3Rvnpqe0waluPmUdt2AvQXF/bLo084nNqbxsiP5iIGi0vMhUvKYYzO2PGGGuojpxzOgxFskB96geXsBGUabm9CPev6ikIruMg9DDutvQTJ/lO170mkZrfFltBtbllWEM61XJjXMR7A1Uf3iWQJH8EerkJO7pYe2OOJYrqRk21Sow99Ly5T06h75jqGcYs/M5qw0W7Srm0nqV3DsRrptK3HZSX8R+fZNFqrJhVSzvN+gVzQD6t5xsFylxFfqXPbwwfcuLrgGs0lj/yUhPDyORU2REKcDjtciCqnvIkMnGiOV/5Td1Pyc0YhXpx44Sbaok53wzQ4QorM808wHpczimfxiH7SHXplX9nbrA4YwwTat3NOPbMz/gRUhv5kamf2L6+kzxLNb7okc0hbKzhy6p9cYxQx03zwa896hNTjP372VDFMSdtk7c5hj4IpOc/lWkzn9FddPPyfSYBTfFmLz2GIM6dW0bzysy+ejLEAovfsxy15+TzjBmXPtsZHVT/Ou7LPt7MeukYYrahi2s/bsa6YzJOIk5TjttI/lKARtHbWU9QYJzKX7WDmq/1BEdJcoE/YmgY9dkQ8zL33RrqK+pltcRcSy21bIvx6bOW+ZlP97UxzQD6N945kXq7Ief69l0LJFlolSVZKD8kvDICOaNFRVTjYBZcH0u29h2pZRET4UJ+zu4r4vineAByvYU4jj0OVleq/N6f0CqDcdMr9iqGpaxF6fQO/JDy84mPEsV+K39KeszefqCOj2i8RlQk9v11Rs3ZR03P4E0lmaeTtBsXDZm5DW5LbeGTHbbjigsETHRY2zDbtcTEAD2rgucaA/j/ZU2/na+ntAiderasm4Ybgr2nsFXZ2QJ42wnOUPxGJPm0ld3lgsi9KWEfzjDWpDmOP8Zy/JcZXCmeKE9l5ThbdSkTFFwdYrX3KUKbKe20hJ7g7yVOjALTl4t9sgFRG/IINnrAr9+WtxvQDOaAfRvPcneGxFqYfCalKhyc5h8QE4djolWMwgFt2A1zbsy2ipx6h2pa2Sat2YO6fn2SS+NLF/0iOwOrL31M9TgUu+Nm1zHzTdEPL09q5cNL3lN6rVwxtLY5zRlkdAVT9PJGElS4PG5rVTrU9m0ZgXvTCEj4Q2a0iGf84hlJWWybpm/jaz2Sm62myA0hm0pq73OzPKm79IzogzO/mrYUUbJBgN2u04yEhmpJ+eqhfdiQ/hH1QXMSXfkLDtVPyEXkQujhXxVhk9VffvNfEkzgN6AeXdVy954sYxUqWq5n39OI8K64xpFsR4qytt7KduTxZDazcHuYPBLI9lXe7HqRbqr86cLZlFUHFtS4lmshojoameCYquf0REpN6N6R/5vW27RJVXggdLkh0+61WfaFTJj/SQ1H5x1b5xbHbeNvqyVKQc325eNMV5TYeQwnb3fMSL0j0RGl1hhpmd0miLI/Uw5T8d9SGbhRRo5QN1u2YshFx4VXiVlXg2PMJkHGNSFEdQxO0aWmnWn6B37MH2WEMIt5SSd10nZkfNEFEyUJHoZQ3rsCtau9MSL9P4rQi4iu38bJXsjoecC2fn/JP2/fZtT77/+5j2pGUBvypyPNFM/vIrElWpvJzMB5cBu7eXu5T9xt8eE1fI9FmcJMb3hbaJTPsaYJFc5V/VTFI5R8wWXYquad9+Ud7zQI/IFiln3xvnSOe/enfXLxoxaON71c8qnrB3k779N0I4DrKOZ0vNthBfdURC6nvn7s2pkzfx535/oOsO7DZF8fSpObqvrj7zbtJqvR7WbfPmEgz6hkVTTi9kQwbZDJ0icjUurL138N3pXM4D+jSbzRx+KvZfq/Vm0hBVTcdgHY2fKgXgZjvnRgfh37oACPSI1MMy6N05NpxS+M8uXDa/Dzgq7Pfq4tZf6qnpe2PQsSkoncb6fL00/gJGldujevScKyuYyuOEIyWHfUnu6HHPKHS6pDn1591XtKf8joBlA/sf0DW9xlg9IIbhYkUWx4wB1+yLecKx/vOF7o0ekvneaN25G7CYWm53xhZ/YA7NtZM36cE3cr6nmwRDMW5NK6ho1cgqz3kntAzMgoBlA2hKZBQQmqwjPwke0Jn9kBEbrJ83/kTvyxn5+rNis6tDyG4udNnANAdAMIG0VzBoCdruDgIBZIF3PWo+1hjUENAQ0BDQE3hQENAPoTZlpbZwaAhoCGgIaAhoCGgKjCGgGkLYYNAQ0BDQENAQ0BDQE3jgENAPojZtybcAaAhoCGgIaAhoCGgKaAaStAQ0BDQENAQ0BDQENgTcOAc0AeuOmXBuwhoCGgIaAhoCGgIaAZgBpa0BDQENAQ0BDQENAQ+CNQ0AzgN64KdcGrCGgIaAhoCGgIaAhoBlA2hrQENAQ0BDQENAQ0BB44xDQDKA3bsq1AWsIaAhoCGgIaAhoCGgGkLYGNAQ0BDQENAQ0BDQE3jgENAPojZtybcAaAhoCGgIaAhoCGgKaAaStAQ0BDQENAQ0BDQENgTcOAc0AeuOmXBuwhoCGgIaAhoCGgIaAZgBpa0BDQENAQ0BDQENAQ+CNQ0AzgN64KdcGrCGgIaAhoCGgIaAhoBlA2hrQENAQ0BDQENAQ0BB44xDQDKA3bsq1AWsIaAhoCGgIaAhoCGgGkLYGNAQ0BDQENAQ0BDQE3jgENAPojZtybcAaAhoCGgIaAhoCGgL/H2AbOvA/ErZQAAAAAElFTkSuQmCC"/>
          <p:cNvSpPr/>
          <p:nvPr/>
        </p:nvSpPr>
        <p:spPr>
          <a:xfrm>
            <a:off x="0" y="642938"/>
            <a:ext cx="195478" cy="195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1" descr="data:image/png;base64,iVBORw0KGgoAAAANSUhEUgAAAkAAAAFoCAYAAAC/jUTwAAAgAElEQVR4Xuy9CXgU15n3+wfEjthsCQNik1iC8Qo2GCuIxRHEBtuQiRMbklj6LgE8kwtOYs2dLxe8fHAz8z04jvHki7HJRJAEm4knMTZgx2jMIhtjOwhvsQmLxCY24QWQhCQQcJ/3VFd1VXeVulrqblV3/et5eCS6zvo7p6v+et/3nNPmypUrV8CLBEiABEiABEiABHxEoA0FkI9Gm10lARIgARIgARJQBCiAOBFIgARIgARIgAR8R4ACyHdDzg6TAAmQAAmQAAlQAHEOkAAJkAAJkAAJ+I4ABZDvhpwdJgESIAESIAESoADiHCABEiABEiABEvAdAQog3w05O0wCJEACJEACJEABxDlAAiRAAiRAAiTgOwIUQL4bcnaYBEiABEiABEiAAohzgARIgARIgARIwHcEKIB8N+TsMAmQAAmQAAmQAAUQ5wAJkAAJkAAJkIDvCFAA+W7I2WESIAESIAESIAEKIM4BEiABEiABEiAB3xGgAPLdkLPDJEACJEACJEACFECcAyRAAiRAAiRAAr4jQAHkuyFnh0mABEiABEiABCiAOAdIgARIgARIgAR8R4ACyHdDzg6TAAmQQJQEKtehsDgTxUumRJmRyUnAuwS8IYDky/XAclTYchqD+S8+j9lZ3oUYTctKl47Bks0zsfStJcizZDyCFwpm4blyIH9ZGRZPtJaq8pUXYe3q+2FGUbl2HuasLLMkdsxvW69z67W2RuhdTnibouHhmHb7UkxcvN6WRbTlR+pH9oKXUTxnYLTFuk8vfSnNxfZEvTwC7FQD4zU+7ntvk3ILlk0oQonljs33XPXjqAe//1r7y2MybwLf+5zlruaH+r6XTNGeA4HnJpza4XjfJX81PuFp7Z4vklK+Z8XZ9t8l7Tk1wOa5p+ULPmfsnvfBZ6PUo+pHyHdK5krxsLDnY4umKTOnPAFPCSC7L7L+gnf60iXdCDk91M0icGrowzDwELJ8rj+YQsSU/vILKcNZeLkn6CTC3JcQRcqYCyA70QnEf35F94KLgpBD0kTXF2WLHV7K+jhYxKgvBFAU/BS7LcjX/yBsjgCKhr/+TJJnSWGVZgHK2+Hwh4nMu2XAMps/Vo1nW/h3MPSZos0DWEVv2Dywn+OqLLgTklFQZ9IUJuB5AaT/ZbFkc4pYgpp6AJVMwdL8LVii/4WnT7xAnhzDMhR4AMDB+mIjHiiA7AUQEIFli7/8iRYksbROtLjzYQU0JaLD7lEAmfhp86gk32RhaYYAioa/xWpjcoHZliH3FwNLQyzUxverXLpi/8ea9Y/b8O9LuPXI4TsVKhBjP31ZYooRSAoBhLAvuvaQx4IilK8MuM4Mi4fVXGqYTAMuJee/MNbD6goxv0gO2NQ3B/mb16LEwVrjbB63+/KaPlN/YVnN/mEPgIjWkS0o3T4F2TlHkJWluXbCBZCdVanp2e388GxqPGzM7WHMgpYYrQVjMH/BADy3MtQF1vTYOrW+afGnlxkqkCLV5fAQtoxNaN/NIj5S+YA+782u4SYtoWbXVwCGpC+o1Nwm83OW4znl0jS1IzRPqMvMEN/LgcUmt5Uaw6GG21ZV58LdFpUQ1wXQsikoWWxykUecPyF9lP8aYup+VDwQ2o+QuJYQl3z2guXILynCc4abSn82BD5XL3ebF7z6LNL8dymQ7cRgcwWQS1e4kwCy+55J2iVYHOZK1l126g+7EBeYk1ss+PmDqAyEBRh15kzH+PJN2Gl8YP3DmFagFFMoce5Ocggg/SFiPPj0h0qoVSjwuflBHCoWwqwpJh+0+cFqeeDY12f7MHfxV2v4Fz8gIJSFJ/wveFdm4ggTJaoXj0NZkQRQifnFanr4W8SgzUNba5tpLE0voOAL38XYNtVux4e+Tbn6fLOZR0GR7EYASYPs0rnoi93LzcXc0l+4ZuZGnFiIcAh3/9mIQWMs7EVT2PjYiBPLsJgEV0S3tpHWJE5tuNi9SMPmu11Zgc/C3W7mP4ZMQjXs+WOO17OzJNpY48La704AOVpdHliOqGKAmsPf7AKzjWNzcH+Z5mve9vAYoKbjGoNuMNcWIIvQTZ240ThrAF8XnyQCKPThYm+9sLXuhFk/Qh842v8rcmaiZDOMID3rl9PBWuLkarIJVg5/CZisPKqckLoNX7aDIHL5V5xeb0IEkO0LNjzw0cLW6a/YELbuxtb+u9xU3/UATPPL2OkvU2s5zRdArvriSuzY9Td8vtjX5+AqCx0P2/Gx/z64jRGzC9y3tR7ZWjpDuTfdD8Nt7KosB3eoORZGCYCmnj/B+d7kPDKeEW4EUFMunygFkBgWbRZOOFnvQtPaLxgQHjuQZ1nYYR0XR5Fq96wMmftRCSCbP3B9/YZn55skkNQCyOpmaiKWo6kvlO43VmZ2PcAw1N/uFFfh8mEcNgTW8kLNtmGmZ3Pgo607K/IsT4QAanJVTIhbwXjgRggK115g7sfWjoR1lUloivDYMscXuaWtzRVAbvticp1EsqpYuuQkgEKEqOOLIqRftulaJoDMzQ0dm8hB0E3wM74bwRoMYWs7z9x+f0P7a/88cBK2qjVO89/WQhg6R12K1dBskVxkNrycVkQ2KYSEbcgqR3urtXUOuvue6YLNnLcp0ej0rI78jGQK/xFIEgHk5gEUHlNhHc5QF0tA7JTryydvR6keZDjxHetqi8BffHYveItYieKv9qDoQfiSWtNLR8Vv2PrOQ1ZKeMAFFs4nJP4h8CI3P/hgt+rD5D6DWQAZsRaRRUz4S9Ya42O76khlcitQWiiAXPYlTLxFFEMuBZBjHFliBVBwnGzczE2JFtMCAOvLOfA9h7a1htUCFLqkPmSsHQWDO6EULoAiz/8sNwLIqV2RBE6k+zbCOdyNHUhkBEHrcV/B75PM0dI809YdNuMWjQUolGNUFqAmntX+e72zx5EIJIcAcgiCtrUAudpPI/iSKKyYZSyd1EXJ2ux1wb02TC9jWwuHSazkldrv1WM3CMaX+sVhKA6x8OgvYVnxYW6fUU5EM2/4S7w1LEBOdVr+8ovGAuRqbMNpO7XDSQS5+8u0hQKoGX1xiuWx9tilAGoNC1CkeRsqytwIoAjiICoB5PjydPMHmG6pCP5h4mr+uxFAEdrlaHl1Ef9omTuW9DbiUN8IMSw+0ur+atriCmOxSeQgaG2vNAqgSK9x3m8ugaQQQOEPkqZM0OExJ45/fWAm8jevh2ZlCK4Uyc4pA8zLTZv8q0J/EYaUFWlEAq63nKlASXlgYzNTHk2MOZXZtBtAW/FiXdWWeAHk1MaQAOCoYoDcjW0oeue+B62G4TFA4RY2NzFAjoHFJsHj9sEfPoUijLuDWLevzyGuzSEGKLgFg1TSXBeYm3kbGhsXwWrjYMkKGwc3YsrJ+ucQAxQqPKyWC5fz35UAcnL5NM3TUTg0uX1GkHeYK95OAIkF3cUmn7Zz0JVbMkoBFElkR3ou876vCHheAIW/UIIPYEeXi3n1ToQXrGVJsN2Kl0gWILlvt8Ik4jQyuezs3BpGmU77H+nmdYeNEEOWJCdeAOmr62yWqcpSbFP7mnIdNLkKzKWJv8m+G2Nu5hgi0kxjbI6RCGu3Kc7DLKjCLUo25Yf2xe7F7qq/Li1ApmDYYFv1ORm+6io2AsgUC+Ow3N6yosmNaAkTJ9Z4G1cxQGZBEPbHQ/B7Ghx7dzFA2ryLNP+bimcJPkQcrZJ2/XeYr6o0Pb0b/mahq2+EKD9l1/7AM0u+A3bL30Mff/YiPHy+2cVRReM+C253wFVgEV9BTABPCSD7ozDsNrBrKtAtPBbIfrmtzUvIMf4jUmCdw1/TESaY3QqkYBa79jm5d6yfuzsKI/o2O6/yceZjF+S6FMvCdnsNDbLMD+zxZH3xuh1bK4+I4k8Xm5aXQmhd9kLU2r+ZWKpcmqbYE4tAtlk2bYoFChs3QwQH+xP52A73AkiVGlpHqBiPSxC0Xbye26MwbKweoQHGasO9XJTKcRt6f9yIKR1zSHn6PkDBTQjdCSApLvL8dyeANOFi2gXaMsVDYo3UvaY2jnXJX5UTnta6FYTD7s8hjyonq2c4o/B2O1uP1qtawv7Y4G7QlDYuCXhDALlsrGeT0ezq2aFhw0ig5QQ0gWG4ylteYDNKcCmUmlGyqyxGELSHD0NtUiS66iUT+YwABVAMBlz9hRJ6fEUMymURJEACiSRgH1MT0YKYqCa25gs+CQRQcGWth0VaouYK63FFgALIFSb7REG3jdM5Uy0onFlJgARagYCNO8nFER+Jaij/2HIgLS5OngafqGmYMvVQAKXMULIjJEACJEACJEACbglQALklxXQkQAIkQAIkQAIpQ4ACKGWGkh0hARIgARIgARJwS4ACyC0ppiMBEiABEiABEkgZAhRAKTOU7AgJkAAJkAAJkIBbAhRAbkkxHQmQAAmQAAmQQMoQoABKmaFkR0iABEiABEiABNwSoAByS4rpSIAESIAESIAEUoYABVDKDCU7QgIkQAIkQAIk4JYABZBbUkxHAiRAAiRAAiSQMgQogFJmKNkREiABEiABEiABtwQ8JYBKFmbimZE7sOGhYWHtl3sPYTUOPHNXeN/Kn8Pd+UuwR+7MsKZR+TbKjdvxSMl6LMjRspc/OxPTlr+jfp++sgorprpFxnQkQAIkQAIkQALJTsAzAkgXKiOLbATQ5iIMXbAmTNxo8F/DouwCQImY/Vg5PRebZmhlKJGz8U68sWk+clQZwLMVy5Fv/l2Jp9cx3SSOkn1Q2X4SIAESIAESIIGmCXhAAGmi5cmc1XgWBTYWIBE4W4EZa7DJzgKkBMwBLBRho1t2AqKnwmJRCgqlheUzMW3PvIA1ySqaOGFIgARIgARIgARSn4AHBFAQsp0LTP9s4Z5cexeYWHNWDNWsPFKUYd2Zh/LpudizSHdvBYWOlGV2tTXpXgNQU1OD+vr61J8N7CEJkAAJkIAjgbS0NPTs2ZOEUoSAtwWQWHcWAk9vmg+x5tjFAFncXBYBNBkbDdeY3NAF0AuYvnG24SaTO5EE0OXLl3Hp0qUUGXJ2gwRIgARIoDkE2rZti3bt2jUnK/N4kICHBZAIliLgGS1w2VGkJMAC5MFxY5NIgARIgARIgARaQMC7Asi8ssvcwZBVXmAMUAuGn1lJgARIgARIwJ8EvCuAQsbD2U3FVWD+nLrsNQmQAAmQAAk0n0BSCiAV92Os4pKlX9wHqPlTgDlJgARIgARIwH8EPCWA3ON/DYsWAivsNkV0XwhTkgAJkAAJkAAJ+JRAcgqgzUVYhOXcvdmnk5bdJgESIAESIIGWEkhOAdTSXjM/CZAACZAACZCArwlQAPl6+Nl5EiABEiABEvAnAQogf447e00CJEACJEACviZAAeTr4WfnSYAESIAESMCfBCiA/Dnu7DUJkAAJkAAJ+JoABZCvh5+dJwESIAESIAF/EqAA8ue4s9ckQAIkQAIk4GsCFEC+Hn52ngRIgARIgAT8SYACyJ/jzl6TAAmQAAmQgK8JUAD5evjZeRIgARIgARLwJwEKIH+OO3tNAiRAAiRAAr4mQAHk6+Fn50mABEiABEjAnwQogPw57uw1CZAACZAACfiaAAWQr4efnScBEiABEiABfxKgAPLnuLPXJNBiAod2r8XhD9ZFLKf/qLsx9LZ5EdMxAQmQAAkkkgAFUCJpsy4SSCEC+9/5NQ68uypijwbfPBsjJxdFTMcEJEACJJBIAhRAiaTNukgghQi0VACVLh2DJZvNQGZi6VtLkJdoRtuXorDyQRTPGahqrlw7D3NWAvNffB6zs+SDdShcDCxdfT+y5PcHlqMi0MbsBS8H8m3BsoIqFEgap/aH5MXU5di+ZAoAF3mbyUT6sjrreSye6KKAEA5ajiN4Ye0BzJ4j7YxwhfZPkucUYW1TTCzlb8ELa4didmAcIlVnvh9VP6MpmGlTmgAFUEoPLztHAvEj0HIBNA+VhQGRIc3cvhQTi4dFeGHGoT9mgSMv5IJlqMgByrMXa+JG2lWai+2FVSh8YD8KDZEmaWehorAMiydGEjFauVgW7K8IwNI8N3mb3+cWCwNhU5yJYiXUXAigkLTBPjrkNZdvK8AiVardb3E/3VXDVClGgAIoxQaU3SGBRBGIuQAKiA8lEsqXorD4KCrKy5C/rAwFlWKVKVNd06wuB7Bswg7kiRgRgbJ4vUqnhIj6PBelBetQXl6GivEzkF01UrPgmOswTDUiTtYga7VYnwJCZhmwJPAy11/i0gZna4pJAFkEVXA0nMWA5N0BYD1Kyk1WkxCLitY/TUiVoAwVkha61UwTY8/JZ1NnIr98mLJGQSxAFQNQsnm9aohWBmCxvulWmjABEiwzyLwIJaqkMUELmd5FG7Fk6XNgnFRyVeftKA20OXtBEXJWLldlqzZCG1N1WSxlgTGVz/J2BNKMQf5UAHmapcuub1YOM7H0xWEoVpY8m34k6gvEelqdAAVQqw8BG0ACyUkg9gJIXl4Bq1B5wOoilocQQaG/VPNKNQuKCJMl6s25GMVZazRrzRIEBZJZ9MDkzjJhNywI8uK15H8QlQFxBL1ttj6uSBYgrTLLy9n8Yp+wDtnK5Ra0FOWVbwEmTtFcaroVaslQk9VJK89gAJPFKmBJkxf/nIr7NVebUQZQun0K8pRbzGSZEtFpcgWqBptEjdRVnB1w+dmJPDsXmG0fNYvNEmnvxHeCFiZDgJnEbcC6o9KaRa8IVV0Aqz4ELXF2fcvbHuSgXJwlU5SlUfhoZWvuT17+IkAB5K/xZm9JIGYEYi+AHF7GZstBoPXKIhEQO0uxDpV5U1BSmolCFNm7lQIv18KKWYH7IRhs7itxkV2E8hIt/kdZEULjaSq3oBRTkJflTgCZazVEgLzYTfFDhghUYihg1TEsISKAdGtV0PWTV2p2JwbbYmlziLvJsLDoVpCIAiikDkOABHplsQCZBYrcD+FjdivqbjNdAIkoMsVZqdKVkEKQU4gAs7jALPNFs/CIANLHLshdc2+Gib6YfUNYkNcJUAB5fYTYPhLwKIGYCyBzDJD5xeTgUtJequISGYBC5fISNxKQZ3ZlGQG45rR2gdY296UNxUc1y5JYCJSFIzwGqCQ/4JJrMgg6VBBoVh3t5WsvgLKKTYLDYgEKF0DKCuZgATJEmy5QJJbJiNWJsQXIHANkGTfpv27lis4CFJz+ZhFl5Wm42nLMMUsmaxoFkEefIq3bLAqg1uXP2kkgaQm0XACFrAIzrxiyXZmlxQDJFYyHmYXnYIonyXFeWaXcT9Dvh2NX98tNq5aU4NmCfH01mGRxswrMSbCFuoiM/lqtI7oFSLltAnFPwbgeiZsJF0BabJBDDJButTIsNOIeDMbyGPEzcHCBiTVGt8CY8hmr5HSUNjFAyt1kdsHpcT1633Umppgew7qnpzXHfZlFpsnSk50zBjmFEgMkwii8b+b4LVqAkvaRE/OGe0oAlSzMxDMjd2DDQ8O0jm4uwtAFa4xOT19ZhRUS7BZ6lT+Hu/OXYI98PmM1Djxzl5FCynxoo/z3djxSsh4LcrRb5c/OxLTl76jfHcuNOW4WSAKpQ6ClAijRJCKuSEp0g2JYX+hLXYtjcrFyK4ZtYFEkkGwEPCOAdKEyskgXQK9hUfZWzKhYjnxDDAHP6v83SEu6AkCJo/1YOT0Xm2ZoZSiRs/FOvLFpPnKUmArkN/+uxNPrmG4SR8k2iGwvCbQGgfrqU6ivqYpYdceuV6Nz974R08UvQcA6oixFTezTE78GJKBkq+UjzDqTgBawChJINgIeEECaaHkyZzWeRYHVAmShaRY6phtKwBzAwoAwMoueCotFKZh/YflMTNszL2ApsoomuwFsbGzEpUuXkm1s2V4SIAESIIEYEmjbti3at28fwxJZVGsS8IAACnY/zAVmJuNkqRFrzoqhmpXHYimah/LpudizSHebBYXOwj25FqGlrE+wus7MVdeer0P1+Xp0bNeaQ8W6SYAESIAEWpNAWloa0tPTW7MJrDuGBJJEADlbaSxuLosAmoyNhmtMbuhlvIDpG2cbbjK5E0kAfVXXiP94/yRu7NsNYwemo0cnKqEYzkEWRQIkQAIkQAIJJ5AEAijoIjMHNxukEmABOvxVA/6wOxjrMDyjM27s2xXykxcJkAAJkAAJkEDyEfC4ANLidiqMwGgbwAmIAZJaPz5Ri/eOVKOq5qLRiI5pbZRVaFCvjuiT3oGWoeSb/2wxCZAACZCATwl4WABFDk7Wxiyxq8BOVV/E+0ersbfqPBouXQmbNiKG9GtQr06uplX9xcs4VXMhLN/wqzujTzoD7lxBZCISIAESIAESiIKAdwWQeW8fU4dkzx7rKi7Z1Cfx+wDVN17BvtPnsbeqTomXs/XxWSUm8UZ52T1wQ9+uUQwrk5IACZAACZAACTRFwFMCyP1QvYZFC4EVpg0P3eeNX0qJFZLr8Ff16qeIpFPVQcuOXnOntLYRLTtS1pEzWnlyUQjFb9xYMgmQAAmQgP8IJKcA2lyERVhuvyt0Co2hWJU+Ol6D949UG+42EUI39usGusdSaKDZFRIgARIggYQTSE4BlHBMrVuhWJLeP3LOIoScWiQxSBJ7dOuAdHRKa9O6DWftJEACJEACJOBRAhRAHh0Yu2aJEPr4eA0+OlFrWY1ml1ZWqEns0NgB3LQriYY4qZrasPsVNHz0WsQ2d7h2CjqN+27EdExAAiRAAokkQAGUSNpxqEuPO9KLlpgjWaWmB2XLXkV3X3sVrUFxYO/3IuvefBZ121dFxNDptgfQ5a6iiOmYgARIgAQSSYACyCXtMxcvomcSnQFTWnEWbx08p3oncUP33ZARMfDaJQomIwFFoKUCSE5nX7LZDHMmlr61BHmJ5rt9KQorH0TxnIGqZjlZfc5KwDhQtHIdChcDS+UgVfn9geWoCLQxe8HLgXxbsKygCgVNHbYakhdTlwdObHeRt5lMpC+rs57H4okuCgjhoOU4ghfWHsDsOS5Olpf+FWeiOGan0GuH2FYUlrlrv4suaknix9t1E5jQEwQogFwMwydnzuKe0rfx8oRc3NSrp4sc3kgi1qGXPjqtAqjFJTZ1eC8up/fG0KREK1ougOahsvB5zM4K4Ni+FBOLhyX+xHazwJEXfsEyVOQA5dmLNXEj7SrNxfbCKhQ+sB+Fhkgzv6AjvVS1crEs2F8RgKV58nKPlLf50yUqAWRXTTSiJpq0brqkuAP55cOaFpZuyrKkiR/vqJvCDK1KgALIBf5Nx09gxva3lQXo5bxcTMrMcJHLG0nEFfbHj04bMUMSEzQhuwddYt4YnqRuRcwFUEB8KJFQvhSFxUdRUV6G/GVlKKgUq0yZ4qVZXQ5g2YQdyBMxIi/KxetVOiUm1Oe5KC1Yh/LyMlSMn4HsqpGaBcdchy681GdrkLVarE+Bl+MyYEnAmqELFWmDszXF9FK1CKrgEAcFT+iwS94dANajpBxATpEmAkMsRlr/NCFVgjJUSFroVjNNjD0nn02daYgGiAWoYgBKNq9XlWplABbrm15fmAUoWGaQeRFKVEljghYyvTuOAkjGJDSfqb3GmGoWOP0qXaoJ5Kxis1AWVoFxlYR629UYhvc/KzA3VJl2Fje7+xbuNv1M6m8tG28mQAHkYj6cv3QJt29+Ex+dOatSF4+7FQXZg13k9E6SDZ99qY7zkEtcYhIXZN612jstZUuShUDsBZC8mAMvu/KA1UXcKSGCQhcSeaWaBUWEyRJ5K+cvRnHWGs1aswRBgWQWPTC5s0ygDUsJ9Hr1/A+iMiCOoLfNEE7mkXJnVbAID/MLecI6ZL8o1qGgpSivfAswcQpUdboVaslQi1vILM6WwGSxCljSRADNqbhfc7UZZQCl26cgT7nFTJYpEZ0mV6DqnUnUSF3F2QGXn53IcxBAtvlMAtN2voe6HQ3XmogpG1bb5yG8/5lYrYvkgGtTS3Mg4K60v78Uy9y7DZPly8p22hKgAHI5MSQGqGDn+3jl2HGVo2DIYPxyzE1JFRe093QdNnz6hbGnkOwunT+8F61BLucAk1kJxF4AObyMzX+lB5qgLBIBsbMU61CZNwUlpZkoRJG9Wylg3SismBW4HzKaNveVuMguQnmJFv+jrCmh8TSVW1CKKcjLcieAzLWK6LK+kMVCZRKBSgwFrBqSUQkmEUC6tUqLV5I25ZWGWkm0eCRLm80CxcI0YOWIKIBC6jCJi1CxZO6nIWqVktMtdEsAUwxYMJZKy6nFYWkWP+3SLV1Wzs5WoiqIx3GJKV5LFaMYQhNATd0Ps1jx25+KBCiAohzVh3d/iBV796tcN/XsieLbbk2quCBZSi8iaN/ndaoPXC4f5QRgcoNAzAWQOQbI7I5xcClpwaziDhmAQuXyEjcSkGd2ZRlByea0doHWNvelDcVHNcuSxAIp10h4DFBJfsAl12QQdPDFbwR5G33ULRJWAWRx/VgsQOECSFnBHCxAhmjTBZDEMhkWlVayAFmCxUPZhLOKJBbzXFiAgl9dXURZLUC2X22Du4sgcD4bko4ABVAzhmx95TEUvPtXnL2onQw/M6sfburVS/1+qKYWh2o1V5P56tmhvZFGhJP83+66sVfPhFiVxBpUsu8rY7m8ftTG8IwutAg1Y074MUvLBVDIKjAjnkNz+YSvzApaBILxMLPwHCRm5naUirUkx3lllXI/Qb8fPmLqfnkg/kZuK8GzBfnKNRVI72YVmJNgC10FZvTX3qohL3XDCmLE9Ug/wwWQFhvkEAOkW60MC5C494IxOflTRTU+j8VwcIGJFUW3nDRlGQntnxFzZBMDJK5I29V0ZnefWXSYY7uCq+2C1iUXMUDm+DFdrIZYF8USJS6woPWJMUCp/GyjAGrm6IrIERG0vep0M0uInE2CrWdm9ce9Wf0wuGt8DkOV5fLmozakVSKGenZOszSwY1pbXJPewTjnTG7KKfad2reF3Luxb1fInkO8/EOgpQIo0aScg5AT3b6GTUcAACAASURBVJLY1xe0kJhWrcVsOXrs2xvrEv3e/1jz9Et5FEAtHOkPvzoDsQiFXiJYBnfTRMu2U1Xqp4imQ7Xn1e/RCiexMokYenBI7IOv9aM2JEi6JafaS1D1t2/IoAWphXMqWbJfqirHpSp9RxznVre7aiDa9R3Rit0KWAeUpUhzM6XeZbfSKvV66dwjv/ffT2Mdu75SAMWOZcxKkoBrEVYinFZXHMLh85pokkuW4osQmtQnw9Yq1KO9uNqav1eRCKAzdY3qFPv6xsuOfZLzxuSSNPtO1xkrzPp0a4+5466JGQsWRAIkQAIkQALxIEABFA+qMS5TxNDTe/dhfeVxI+6oqSpEJD38teFYNGJYQuKJpC2nqi/iN++fVM2S1WV3X9s7xhRYHAmQAAmQAAnEjgAFUOxYJqQkcbfJP92VZq70zIULxl5FurUokRs3igtN9huSK39YT4wdyINYEzIpWAkJkAAJkEDUBCiAokbm/QxP792Pxz/51LAWPTxiGH45+qaENHzzvjP469FqVdfcsdfw/LGEUGclJEACJEAC0RKgAIqWWJKkD924MZF7Fv2+rApHzjSo1WRzx/VlUHSSzBk2kwRIgAT8RIACKMVHW4KoZfNG2bNIYoMev36Uig2K5yWB1KvePaF2nGY8UDxJs2wSIAESIIHmEqAAai65JMony+9nlu4w4oNkfyHZwTpeewsJGtlo8b8+/lxRkoBoEUK8SIAESIAESMArBCiAvDISCWiH+RiPRFiDGA+UgEFlFSRAAiRAAs0iQAHULGzJm0mW1Be8+75hDYp3bJAeDyRnjn1/dB8GRSfv1GHLSYAESCClCFAApdRwuu+MrBKT1WL6eWZyur3EBtltoigutMOBHaylhm0hx3+IiLqxVw9bl5rsMv37slOoqrmoDl6974YMyI7RvEiABEiABEigNQlQALUm/Vau2+48M/NBrWItktVkbi85rkOW24fGFplFkJTFmCC3RL2dTuK8ZBfwSNeQ3p1w3TVdIiXjfRIgARJIKAFPCaCShZl4ZuQObHgouEpJPntoozC5HY+UrMeCHBs+5c/h7vwl2CO3ZqzGgWfuMhI55S9/diamLX9HpZu+sgor5ERkn15i0RGLUKTzyQZ16WKcb2ZGdaim1jiuQ2KL7DZfpAhKvcm1veIs3j54LmLHbh2QjqnDm388S8QKmIAESIAEmkHAMwJIFyoji4ICSImUjXfijU3zkbO5CEMXAM9WLEe+paOvYVF2AaBEzH6snJ6LTTO0Mhzzm8tS4ul1THcSV82AmqxZ9MNa5QyySX0yVTdE0Lg5W0xE1MNlHxixRU+Pvsl2ub3sFC07RsslK8Pyh/fiPkFJOmFaKoDkdPYlm82dn4mlby1BXqJ5bF+KwsoHUTxnoKpZThafsxKY/+LzmC0np1auQ+FiYKkcpCq/P7Ac+hGw2QteDuTbgmUFVSho6rDVkLyYuhzb1YntLvI2k4n0ZXXW81g80UUBIRy0HEfwwtoDmD1H2unmChw8W66nHRPk6CY705BAAgl4QABpouXJnNV4FgUWC5DVImQWOiZCSsAcwMKAMDKLngqLRSmYf2H5TEzbMy9gKbKKJjv2X1VV4NOS/4WModNw9VAfm4oiTMyzjY340Sef4fXT2vL3B/r1xb9fNzIs19uVF/C3zxvV51d1aoMpgzrhqs5tEjjtWVUsCPz15EWUnYzsIr0+oz1y+7cPq3LnL36CEw88hW/1C9x65xeYuS4bv35mFvSPYtHOiGUcfxmL/g34f1S9x/Dnhb/AoUHA4cE/xYp/6A9Iu3aOxfoHPseiBRW4/9WfYrwqVNL+AIfufxM/uf0tPLXwc9zv2HatXPxLsL87f3EHdo53kzdiDxwTHP/TT7Cu71P4ye3NLEPYvHg1Vvx0gosCzDwCySW/hZmLYjycJC0tDT169PBwC9m0aAh4QAAFm2sVPJow2bNId085CBWx5qwYqlmJpCjDujMP5Q75F+7JDRNaD8HqOjNDPH34Pez60wL1UVrHdFw9JA8Db7wf6RnDo2Htm7Q//egT/OqA9jfyjT164KXbx0LcZ+Zr/xcNeH3vWbVZolyjMjup4OgBPTqge8e2vmGVzB19+3ANdh7RrHlNXaP7dcEdOeHnwr3183/E8Qd/je/213MfxX/O/VfgiV/juxU/x7w1lag4uBt3PP4ufnDsH/Hgqt0qYfYPX8Lz9x/Av96xE19/82eY8NbP8Y3HX1Xp/ueErYHPx+PtuS/h4MHdqBh3J7KrRuKx33wH/WGqw1Lv79HvNz/DBGzFv849jR88ATyxJgPP/2wy3vr5bXh7gtaG3/X/Nf6nrRYI5JM6jv0R8x5DoL4gGb2c8PySdyeAV/HmQQBDfoI1ejk/eMqwNmn909r/JnajQtLiHjwmDFS/7sMq+eyOe3BHxVD84DffAdb9I35XkYU333xVNUQrA6pPT7wZaJte31s/x7xj38fz9w8I3AiWGWT+P6FlG40f/s48dpBC8Y23xuO/fzbZYTqY2mjkd+oPcGxdcMxxx79q5QrbMCaRZmDs7rdp0wbt24eL+djVwJISScDDAijU4mMvgCxuLiFnCKDJ2Gi4xuSGnv8FTN8423CTyR3lfmtCAF1qrMe+t/4dlZ++isYLNcb4dO7eD1mj7kHvAbcgrUM3dM8ckcix83RdoTtQF2QPVq40PUBa3G17z9Zi7+nzaKgH+rbXBNLg9t3Rp1t7DOrVSR2mKsdp8PImgZa7wOahsjDgZgp0sXRp4LPypZhYmqu5iMwuKADiOivNK0NeqfazoHIelpTICbyLUZy1JpAPWDZhB/KUS03cMsuAZc9jNkzuLBNWw1UEvV49/4OoLFiDrNVLAL1t4hYLu9y5sSxuP7MLbMI6ZCuXW7CteeVbgIlToKrbrrdrKF4omIWKwjLl1tJZKAZYrLnjJG3xMKxdfT8g7ryK+zWORhlA6fYpyFNuMRObcqsrUHVR2BdnonjJFFVXcXbA5RcyJirpWlMbVLmz8JxyhWlusLzt5vtbAuMjfMP7szhHXI37URhwiRr9hB0Tt+45b36P2KrWI+BhAeQdC5B5eEQEHfv0VXxZWeZq1Hpn3aLSde7RD126a4Z9EUz61TtrTJPlnKvai7rqE6iu2gv5/WJDNb6s3OWYJz1jhKqnz9DJ6DN0krJYtdYVuueQ23Z0atMOfdO6oku7dpg6oI8hgswr1PSyJmZmuC2W6WJMIPYCyOFlLC/uxestrVexNwGxsxTrUJk3BSWlmShEkRJFiyeGCJJAfEthxazA/RAYNvfVSze7COUlWvyPiImweJrKLSjFFORluRNAlmeJIRgOWOKHDBGoxJAuIgAtZkgEkCbIJFZKF255pWYxGWyLpc0mMaPEkME0EKcTUQCF1GEIzECvDIFlFSR6f7KKQ2O+pN7FwOLw/igBFBBeVnEFGyYUQDH+avumOA8LIM0yE1wV1noxQHazoe7ccZw6sFX9O3/2OOqrT3hy0vTJESE0Gf1H3d1q7RNr0LaqKhwy7SUU2hjzSrLmNtQcsC1B3IO7doEIpHge+dHctqZCvpgLIJPlIssckGtjbdD4yYt+HcrLB6DwrVyUFuxQn+YpcRAqSMxp7QKtbe5LG4qPapYlsayoIOagVUKznsxCSb5YRawiJnx8dYuHqW6jj/YCKKvYJDgsFqBwwdCUBcgQbboAKqwyiYvYWYB0Hrp1yhijgHXLagHSCUn9DgLIxgJkEXoOgisVvlvsQ2IIeFoAJeMqMBFGdWePW0bvi4DFRiw4jQ3VyopTfXqf6xHulN4XXXr0U5YjcbvpliSxKsn/5fryqGYVUhaio7tw8sBWiyiTdCMnPaLEkJcvfSXa/nO12HLkcxyursOpxvPo36Mj2gbipCMt1w/tnwihSZmZmJnVH/dmJTS81suoW9y2lgugEItATpFy2+gun/CVWUGra/4ysfIELCSQfLejVKwlOc4rq5T7Cfr98O6r++WmNijBswX5+mowyeJmFZiTYAtdBWb01yrWdIuJCIY5KwN9njoT+eXDUKD6aSMYdBbicjLShlitDAuQuPeKIF5DcU/ly7qOvOexGA4uMFn1pqxP1nzGKjkLyqZWgYXek1V/QRej2aIl7j1tNZ7ef23crJ/pTAJzpsUzmgX4jYCnBZAMht0+PkoYGau4ACT5PkB2okn6Lu6rlsQVieASd505dklcciKEWlJuor4ksnfQr94+pgKlJwzpjrxs+9UX5g0bz1y4APm/CCn5+dGZs5bmipVI4pFk12tahlo2ki0VQC2rPfrcehyJqyXh0Rffqjks8Te0jLTqWLDy5CHgKQHkHttrWLQQWGHa8NB9Xv+lFIG1/52VOPbZBqPz1097QgVwe/16/0g1SvafUcdoPDLRNvq0yS6IENp26rRywa2vPG4c/SGZ5PiPx66/lkKomZPg6NkGHDtzIWLua7p3wOBWPf7EbClKVWuBuNiCVh1760zEoWICEvAVgeQUQJuLsAjLfb17c3NmqQihj//yqBHAPWz8AgwdP785RSUsj9kK1NIjNORYj/VHj+HpvfsslqGHRwzDY9ePUps+8iIBEiABEvAHgeQUQP4Ym7j1UkSQbg3qP+oe3DDtibjVFYuCN+87g78erVbL4+eOuyYWRaoDXc3Hf4j4Kb7tVhUnxIsESIAESCD1CVAApf4Y2/Zwz9blOPTBC+qe10XQ2fpL+NUOLbB87thr0Cc9dpYaWaEmQujw+fOqfDnQtfi2sbQG+fR7wW6TAAn4hwAFkH/GOqynEhz9yRuPqc9l/6DbvrPKdt8gFaR9Tlvm3z1jeKvsLfTSR59j3+d16vwwcYXF8hLXmIigFXv3q2JpDYolXZZFAiRAAt4kQAHkzXFJWKtEBIk1SHa4llVnEhjdPrB54hdHd+HcaW3pvvmSdFdl3aKW5ctGjolYUbb3dB3+6+PPVTD0j3L7x+UAVXGLFex837AGSWzQL0fflLCxYEUkQAIkQAKJI0ABlDjWnq1JlsuXvfLjZm/m2FxBJMLq3Ol9rq1K4gYTd1hLg6GbGgixBsmp9msOHlbJZPfpl/Nu50oxz85eNowESIAEmkeAAqh53FIy16Hda9XO1nLpexCJpUcsPPqRGiJaxDIkmy3KBo92Gzrqgkjy6eekiYVJ36RRBFfocR6yY7XsVt3URo2lFWfx1sFzMQ2GdhrI0LPMxBIk+wfxIgESIAESSA0CFECpMY6t1gs3giiaxslGjcPGz7ecl6bnj2cwtF0bQ88ye3r0TWoDRV4kQAIkQALJT4ACKPnH0FM9UG6tqr3KOiRWIvM5aXKkh1iFrhpwC7pnaNYhuSS9WJ/MGzWKRWjk5EeMoz70TsYzGNoOZKhLTDZPlOXyvEiABEiABJKbAAVQco9fSrXebsdqWaIvbrGrssYoN5weDC0d/+nErLgEQ9tBlVViT/ztM3VrUmYGXs7L5VL5lJp97AwJkIDfCFAA+W3Ek6C/Yjnav3OlsWO13mQVl5QxAjuvfgS1V7o0eT5YPLopcUGF7/1VFS3B0Vu/McnXImjrqSq4OZh23FVX4c5+sdnAMh7jyjJJgAT8SYACyJ/jnhS9FiEky/QlMFuCqPXry9534NCARWh3qRb3pO/EteMLE9YfiqAg6kc//huWfronInuJm5L4KV4kQAIk4CUCFEBeGg22xZGAHlsk+xJJzNBmzERD+wz0/vJNjL6yA2PufSphGzSaRZC4w7beMcmXI9dSASSnsy/ZbEY3E0vfWoK8RNPcvhSFlQ+ieM5AVbOcrD5nJWAcKFq5DoWLgaWr70eW/P7AclQE2pi94OVAvi1YVlCFAknj1P6QvJi6HNuXTAHgIm8zmUhfVmc9j8UTXRQQwkHLcQQvrD2A2XOknREu1b8tyH/xecwOQLCcUh8pv+N97TDbisIyUz/sPrMvICoGzW4jMyYjAQqgGI1a46Eyo6TGE3txpT64eeDlM8dx6SvtKAfzdenkXrTt2Q9tOqWH3WvXq5+6l9Z3BNr26It2fUfEqKWpUYw5Fii95hPcUPNf+Pq3V7SKCPJrYHTLBdA8VBYGX5bYvhQTi4dhbVMiIh7T1yxw5IVfsAwVOUB59mJN3Ei7SnOxvbAKhQ/sR6Eh0swv4UgiRisXy4L9FQFYmicv9Uh5m9/pFr/8hU1xJoqVUHMhgBZvATBFE4sBMbkEAY6R8jd5X/itQdZqTSBH069o0raoicycdAQogKIcMhE2InZE5Fw8uAsiYq7UB90zURYXVfJ21wxH+yG3oMPIyUgbPCaqvKmY+OMTtdjw2ZdG13pW78Kt196AEQMHo0endnHvstkS5EcRFHMBFBAfSiSUL0Vh8VFUlJchf1kZCirFKqP9kaFZXQ5g2YQdyBMxIgJl8XqVTokJ9XkuSgvWoby8DBXjZyC7amTgpRwuRJSVw3i5BsTIMmBJ4MWvCxVpg7M1xSRiLIIqOA2Dgid0akreHQDWo6QcQE6RJgJDLEZa/7T2l6AMFZIWutVME2PPyWdTZyK/fJiyRkEsQBUDULJ5vapUKwOwWN/0+sIsQMEyg8yLUKJKGhO0kOndCYilpdnroIseiwUoME4qubJ+DQ2KQmiWNaixRZhYVHl0MSZC1BBlMt6hbRKegbGfuhxrs9cFxk1LW25Y7eL+iGAFHidAAeRigK6cP4O67b8JCJ59TeZIGzzacr/9YG2pt36JJaetjcVHv98ogqpOsx5dPLRLiatLJ8PrbNOpGzqNn4NO42fbWpBcdCslkpyqvoj//OA4qi+2tfRHBNCIjC4YOzA9rmLILIJks0Q5PsMvV+wFkLyYA1ah8oDVRSwPIYJCFxJ5pZoFRYTJEnkr5y9GcdYazVqzBEGBZBZW8qLV3VmmgTKsBNDr1fM/iMqAOILeNlsflzsrjkV4mF1gE9YhW7mOggItr3wLMHGK5lLTrVBKNATdQWZxZlhaTJY0EUBzKu7XXG1GGUDp9inIU24xkyAU0WlyBVpEx5IpSjQVZwdcfnYiz7AWBYVN3vZ5ATFkEqwmy9BSLNPuZ63RBG/O/ZqlzWaMlAZS7skBhqvUvk2ZWK2LY8NadD+wOCCY/fIFZT8jEqAAiogIuHR8D86unGOkbNOxG9KGjFHWmLRrRij3lJ0by0XRrpNcEovToV1KhF38+3ZLvo43343Ok+crl5lfr4rDB7Dl/a34qttoXOiQacEwqFdHdYiq/IvH9fDuD42DVCUeSOKC/HDFXgA5vIzNloMAWGWRCIidpViHyrwpKCnNRCGK7N1KAetGYcWswP2QEbK5r8RFdhHKS7T4H2VNCY2nqdyCUkxBXpY7AWSuNWgdOWCJHzJEoBJDAauOZDSsJuGuoLxSszsx2BZLm83uLAvTgDUnogAKqcMkMkLFki5aC/O3oFgEzsR3LLFTKr30JyB2JF1p1v1AcRXy9DyBmCzLSIW45IKsJJXZ+heMx9JEk1gPWynGzA8PgyTtIwWQi4G7Un0aNRt+rgSPWHRaOx5H3HAX9mxF3ZbncPmsdkq7XCKC5J9fLwmOfu+Pc9FwCai+eiLqs+fi+PmgK0wOUh03sDtuHZAe8/2DZpbuwCvHjqtl8R/cme+Ls8NiLoDMMUBmd4yDS0kLHhZXxwAUKpeXuJGAPBUnEipIzGntAq1t7ksbio9qliV5GSuXVHgMUEl+wCXXZBC0/nI21W300V4AZRWbBIfFAhQugJQVTI+1CbEAGaLN1oUUDwuQFi+kC48wl6XlAaW79MQ9txhYvAYVOUeRbY4Ns6hGa0ySowXINBbh1j0X8Ux+fYj6rN8UQEk+4CKE6neuReOh3aonEifU9c5HkDbE6npL8m66br4ugvTT7a+d+R/4tDYDHx+vQcOlK6ocEUJ52T0wdkB48LnrikISyo7Rk/57Kz46c1ZZgPywMqzlAihkFZgeiyJsbVdmBRcaBONhZuE5SMzM7SgVa0mO88oq5X6Cfj98pNX98kD8jXqDh69q0j6LsArMSbCFrgIz+msVa7pVQ9xHetxTMK5H+mkXDNxEDJButTKsJ+LeC8bN5E8V1fg8FsPBBSb9VdYnaz5jlZyOMixgWmuTJhADweSLtVgkufQVdJpbULPOIHQMQocprA6nGCCrBUgXgRbB1NwvO/OlDAEKoBQZShFBYhG60qAFZHed9Tg63nxPivQuum6EiqBx961Ch97Dse/0eciBqnKmmFzDMzrj7muvipk1SM4Ou/kvWojoyxNux8ys/tE1PMlSt1QAJbq7zkHIiW5J7OsLCzZWcVC0dMSeNEtMJQIUQCk0mrLcvubPjxrWIIkN6jrriRTqofuuyLEaZa/8WJ1WLztIiwiSc8jk0k+Vl9/7dGuP743pEzMRVPDu+1hz8DAGd+2Cg/dMd9/gJEy56fgJvHHiZMSWT8zMwD8McNwdJ2L+licIWEeUpaiJfXpaXlErlmBnCWnF5rBqEkgCAhRASTBI0Tax9s+PouHDjSqbn0WQbJ747h/n2oqgw1814KWPTiu3WCxFkLjCBr+yCWcvXoTfVoVFO0+ZngRIgARakwAFUGvSj2Pd519bjvp3X6QIiiCC/rC7SjGSFWJ3X9s7JiOiH5wqAdEH753u6/PCYgKUhZAACZBAHAh4XADtx8rpuXhSHTd0Ox4pWY8FOTYUyp/D3flLoJLNWI0Dz9xlJCpZmImHlDHEmr/82ZmYtvwdlW76yiqskEDAFLvMlqDOk+ah85QFKdZDd91pyhJk3kwxViLIbAV67Lpr8fj1o9w1lKlIgARIgAQSRsDTAkiJFwQEzeYiDF0APFuxHPkWPK9hUXYBoESMJpg2zdiBDQ8NgxI5G+/EG5vmI8ec3/y7Ek+vY7qTuErYUMSnIrMI8nNgtFkECenrpz2BrFFakHg8RNDTe/fjx7s/VNYfWoHiM7dZKgmQAAm0hICHBZBVzMBJqKjPD2BhQBiZRU/Fwkw8M1ITQ0BQKC0sn4lpe+YFLEUh9djQvHTpEi5fvtwSzq2at/6VJ3Dx49dUGzpN+wnaj/1uq7antSoXEbTrzwtQ8/l+1YRrv/Eo+o2coX7/26k6vLb3rPp9YM8OuGtET3TvaN1dOtp2D930Bo7U1WHxyBF4dNTIaLMzPQmQgAcJtG/f3oOtYpOaQ8DDAgjOFhxzT8Was2KoZuWRzw3rzjyUT8/FnkW6eysodBbuyTUJI8BiabKhWFtbi4aGhubw9U6eN/43sEdboo1rpwJT/9k7bUtgSy5dqMFnf/kJzn+pDlJC9tf/GRlDp6nf937ZiC2Hg+N8Vac2as8gufqnp6mfI3qnIb2D9lmk68VjJ/Cjv32GHmlp+GBirvrJiwRIIHkJtGvXDj169EjeDrDlFgKeFkDSUiNWZ+TSoMgxdcHi5pLPDQE0GRsN15jc0AXQC5i+cbbhJpM7kQRQqswZsztMNkxMn/2UL4/PaComSM4We/WzL1BVc9Fx2KPZP0hWhB0+fx4PDhmE1beNTZWpxH6QAAmQQNIT8LAAcukCS4AFKOlH2dSBhg9exfnXnlQbJsqBqukPPOXLXaObEkGCSzZLPFPXiFPVF1DfqLk/956uM4SRLJ2XTRT7pDdtDl9feQyz3tKC7Q/ec5cvjshIpe8L+0ICJJC6BLwrgMJifhxidRIQA5Rqwy8Hq9a8/JhxyrycH+bHU+UjiSC7cRcL0e/LTqn9g8Q99sNxfSOeNj/pzW3YXnXaN0dkpNr3hf0hARJITQLeFUCGyyoQxBxY6p4dtmSdq8CaMzXlQFXZNVo/WV6sQV3uLFIbJ/rpao4IEuuQiCD56WYTRfMRGdwc0U+zi30lARLwMgEPCyDBpombTQGCI4tMy9uNVVwSKMR9gJo7ycwuMSlDYoPk1PsOIyejbc++vogRChVBY+55Cr0HNH2YrNkSNKhXR3xvdGaTQ6BvjiiJPvhmPm7q1bO5Q8Z8JEACJEACMSDgcQHk1MPXsGghsMK04WEMWPi2CLEG1b+zFnXbnrdlkDZ4DNp0Skda3xHqX9sefdGur3auVqpcofsEDR49B32GTkbvrDGOXRQR9Jv3tbOwJgzprk6Yb+rSXWGyN5CcFk8RlCqzh/0gARJIRgLJKYA2F2ERlqfk7s2tOYnkMNWLB3fhwp6taDxYZpws79QmEUbtevVD2uBb0H7ImKS3FokI+ugvj6KqfJuly+kZI3DVgFvQPWME+o+yugjfP1KNkv1nVHqxAok1yOmSHaIn/fdWfHTmrNogkSKoNWc76yYBEvA7geQUQH4ftQT1XyxDEjB96cxxXP7qOC4e2oXLX53A5bMnHC1FHW++J+njiCo/fRWnDmwNE0LSaRFDN0x7wjhZXj576aPPse/zOhUMPXdc3yZPlqcIStDkZTUkQAIkEIEABRCnSLMINB7cpYSRCKSLh8qMFWVSmMQOdZ68IOmFkPTlXNVenDu9F9VVeyHCqPFCDdI6pmPcfasMEVTfeAW/evuYWhl264B0TB3edHyPWQRJHcXjbkVB9uBmjQMzkQAJkAAJNI8ABVDzuDFXCAFxn0kcUcMHGwzXWSoJIelu3bnjKHvlx6g+vQ+du/fD17+/Tokhucznic0de03E/YEogvgVIgESIIHWJUAB1Lr8U652PaC6fucLhhCSJfayqkxihSRmSFaaSVB1Ml4SJ7R11V3KEjR0/HwMG7/A6Mbvy6pw5EyDigOKtCpMMokIerjsA6w5eFiVUTBkMIpvuzUZsbDNJEACJJB0BCiAkm7IkqPBdkLI3HIRRe2u0VaVybL79l+blBwdA5Qr7JM3HlPtnTR3k7IGyWVeFRYpINrc2YJ336cISprRZ0NJgARShQAFUKqMpIf7IXsN6TFDjYd227ZU3GUSQC27UifD9d4f5+LLyjL0yZmM0fc+ZTR5w2dfKneYBET/KFcTRm6u1RWHUPjeX1XSm3r2xNZvTFIrxXiRAAmQAAnEhwAFUHy4stQmCOirkKwDxgAAIABJREFUyxpP7lVB1Bf2bEu6uKEvj+7Cey/9UPVSAqL1jRNld+hf7TiuPr/72t64oW9X13NBRNDDuz/E2YsXlQgSdxj3CnKNjwlJgARIICoCFEBR4WLieBCwc5clQwC1BETLnkG9s27BuO+sMtA01wokBcixGbJhoogg7hUUj9nGMkmABEhAI0ABxJngGQJOQqjT+DnoMHKS5zZalFVh234zvUkr0LdvuBojMjpHxfhQbS1mlu5QGybKxWXyUeFjYhIgARJwRYACyBUmJkokAacAarEKyWqyjjfd7ZmjOD7+y6M49tkGRyuQ2xVhoXy5TD6RM451kQAJ+JEABZAfRz1J+ixCSAKoZW+hSyf3WVotYkgsQ3J6fWsuqTdbgUbf85Q6P0wucyxQNCvCzJ0UESSWoO1Vp9XHcnTGpMyMJBk9NpMESIAEvE2AAsjb48PWBQjIRotyRpmcVXbx79sNLrKcvsudRa2667RuBZLl8LIsXr/0IzIkEFoCopt7iQh65dhxFRP0wZ35GNzVfWB1c+tkPhIgARJIdQIUQKk+winYP90yVP/OC8a5ZHIwa7dvPdEqcUJmK9D1055A1qh7FPXDXzXgD7ur1O+yJF6WxjfnMrvDZHWYiCBeJEACJEACLSNAAdQyfszdigT0WKG6bc+rVog1qOusJ1ScUKKv/TtX4sDO59TRGJPnbjKOyFj13klU1Vx0dUZYU22W1WE3/6VEJXnsumvx+PWjEt1F1kcCJEACKUWAAiilhtOfnZG9hGpefsyIE+o0fja63PlIQmGYj8gYfPNsjJxcpOrXzwjrmNYGP8rt3+RJ8ZEa/PTe/fjx7g9Vsg++mc89giIB430SIAESaIIABRCnR0oQEGvQ+deWo+HDjao/4hJLn/1UQgOkzUdk5H5vnXFa/JPbKtVJ8dFujGg3MLJHkARFD+7aBR/cOZW7RafE7GUnSIAEWoMABVBrUGedcSMgq8ZqX35clS8rxdIfeCqhS+b1IzLSM0ao0+LlKq04i7cOnov6eAw7SBIPNPiVTWqjRB6eGrdpxIJJgAR8QIACyAeD7Lcuikvs3G9/qI7XSHRckAREv/2771pOi4/FknjzGK6vPIZZb72jPuImiX6b3ewvCZBArAhQAMWKJMvxFAFxiYkI0vcP6jrrcXXYaiKuQ7vXYs+2J1VVuitMPx6jpUvi9fbLmWEr9u7ncRmJGFDWQQIkkJIEKIBScljZKSEgIqjmz48a+wbJpomySiwRV6grzLwk/qcTs1oUDK23/6bXN6vjMmR/oJfzcrlJYiIGlnWQAAmkDAEKoJQZSnbEiYAER9e/+6K6nSgRZOcKk1PixR0Wi2Bo6UvocRkSGD0zq7/aKFFOke/Rvj1XivFrQQIkQAIOBCiAODV8QcAcHJ0oEWR2hY27bxV21Q3FX49Wo7nng9kNlIigh8s+wJqDhx3HcWZWPxQMGYJ7s/r5YqzZSRIgARJwQ4ACyA0lpkkJAq0hgnRXmByTMfxbL6D4g3OKZUt2hnYSQuuPHsOHZ85ANk2Uf7JSzHyJq0wsRItGDKNlKCVmNDtBAiTQEgKeF0AlCzPxkLa1C0YW7cCGh4aF97f8OdydvwR75M6M1TjwzF1GmmD+2/FIyXosyNFulT87E9OWaytppq+swoqpLcHIvMlCINEiyLxBYv9R96C023zlBssf1hNjB6bHHZusGNP+HbcIIjlU9bHrRzFuKO4jwApIgAS8SsDTAkiJlI134o1N85GD17Ao+3mMNIkYDap8XgAoEbMfK6fnYtMMTShZ8m8uwtAFwLMVy5Fv/l2Jp9cxPaxcrw4Z29VSAmYR1OXOn6pT5eN5nTqwFbtf/YmqouOk32LnV1ejT7f2mDvumnhWG1b26opDSgzJwar6JULol6NvokUooSPBykiABLxAwMMCSMRMEfBM0GpjC0wJmANYKMJGt+wERFPFwkw8M1K3GgWF0sLymZi2Z17AUmQVTXZ1nD9/Hg0NDV4YL7YhRgSuvLMaeO/3qrQ20/4ZuHZajEq2L+bQu7/CyT1/RkP6dfg0++cq0fev64r0Dm3iWq9d4Ufq6vBv+8ux7vhJ4/a/jhyB+YMGJLwtrJAEkolAu3bt0L1792RqMtvaBAEPCyARLFsxsmg/ngy4qmxdYGLNWTE0YCUCYFh35qF8ei72LNLdW0Ghs3BPrkkYAcpNBqvrzMyssbER8o9XahG4sGEpGj95HejYFZ2/92u06WPjXo1Rly9dqEHZyw+h9osD+HTUajSk9cbkId0wul/nGNUQfTGHz5/HfTvfxyfnqjVBNnAAlt94HXqkpUVfGHOQgA8ItG3bFh06dPBBT/3RRY8LoAJs0mN6HFxVVjeZWQBNxkbDNSaDqQugFzB942zDTSZ3Igkgf0wF//XSvFmi7Bjd8yeb4np22LmqvZCg6INXP4DTGXe3ihvMbpQf/+RTPPG3z9Stm3r2xMt5t6ul9LxIgARIIJUJeFwAmWN+HFxVCbAApfIE8HvfRASd+cV0dWyGHKDa/X+siisSOTD1/dI12DP8aVVPrFeDNbfxEhtU8O5fVaA0N1ZsLkXmIwESSCYCHhZAmuCxc2FZVoIlIAYomQaUbY2eQOPBXThXPE9lTERQ9Md/eRRvXLkXFzpkYtLAtsgd1j/6RschhyydL3j3fbW7tFw8ZywOkFkkCZCAZwh4WAAFlqrrwcoqtme/ZSm7RpGrwDwzm5K4IXVbVqJu2/Pq8NTuhavieoK8LI3/w1824Fi3Ceh24Rj+acoopHWM/5J4N8MjGyvOLN2B7VWnVXI5cf6XY25SViFeJEACJJBKBDwtgAS0eR8gfb8eFfdjrOKSpV/cByiVJmVr9eXsr+9Xh6e2u2Y4evzjurg2o+LwAbx4oKOq4xuX/hPjpj4S1/qiLVw/bFXyMS4oWnpMTwIkkAwEPC+A7CG+hkULgRWmDQ+TATbb6G0Cl88cx9n/c7+KB+p02wPocldRXBv86+178VVjF2Qd+w2+efsk9Bk6Oa71RVu47BskQohxQdGSY3oSIIFkIJCcAmhzERZhOXdvToYZlmRtrN+5Fudf/4VqdY+HXoyrK+z9I9Uo2X8Gnc9X4PojS/D176+DHJnhpUvigsQlJkvm5Xp69E3qKA1eJEACJJDsBJJTACU7dbbf0wTO/XYuGg/tjvuqMDkSQ06Il2vkvofR/6reGPed+K5Caw54iQsq2Pm+sYM044KaQ5F5SIAEvEaAAshrI8L2tDqBSyf24uyzD6h2dC98HmlDbolbm35fVoUjZxqQcXoDBhxfheunPYGsUffErb6WFBy6X1DxbbfyCI2WAGVeEiCBViVAAdSq+Fm5VwnU/vlRNHy4EW179lUbJMbr+vhELTZ89iXa4wKu/+jbajXY5LmbPLMqLLTfofsFyTliBdmD44WH5ZIACZBA3AhQAMUNLQtOZgLmgOiusx5Hx5vjZ5V5clslGi5dwbDTa5B+/E8YOn4+ho1f4Fl8h2prVVyQvl8QXWKeHSo2jARIoAkCFECcHiTgQEDfGyjeVqDSirN46+A5dG3XgKEfFaLdpRpMmrvJcwHRoZjMS+UHd+2Clyfk0iXGbxMJkEDSEKAASpqhYkMTTcB8TEbnSfPQeUp8rDL1jVfwq7ePKSuQbIyYs68IA0dMxg3f/F+J7nLU9ZldYpL58etH4bHrro26HGYgARIggUQToABKNHHWl1QEzDtEx/Ow1FPVF/H7slNKBPU4+y4GH30Gt3/rl+g9IH4B2LEaiNDdo2XjRAZIx4ouyyEBEogXAQqgeJFluSlBQKxAsjni5bMnEE8rkMA6/FUD/rC7SnFre6kGQy6UYeY356BTWpukYPn03v2QlWKycaJckzIz8PCI4bg3y1t7GyUFTDaSBEgg7gQogOKOmBUkO4GGD15F7cuPq3PC5IiMtj3j90IXEfTq36pw7oJGrVu7ixg96GrcOiA9KYSQBEjLqfL6WWLSB4kPEiH0YPZgnimW7F8Gtp8EUogABVAKDSa7Ej8CZ34xXVmBOt40A12/Ff/YnDe2/hc+uHAdLqV1VZ3qmNYGN/bthrED09GjU7v4dTRGJW+rOo3VFQex5uBhS4lcMRYjwCyGBEigxQQogFqMkAX4gUDjwV04VzxPdTXeR2RIHXJifMlv70NV13H4sv8DOA9NCMl1Q9+uGJHRGcMzOnsevcQHyZliT/99n3Gchpwsz/2DPD90bCAJpDwBCqCUH2J2MFYE9CMyEnFavLT51IGt2P3qT1Tze077A/5WcxWqarT4GiXEOrXDiIwuSWMVkhVjD5d9aAih4nG3chPFWE1OlkMCJBA1AQqgqJExg18JJPq0eOFc9sqPUVW+Te0MPeaep1Dd7XrI7tHyz3yJGBrUqxP6pLfHoJ7aTy9eYhF6uOwDwzVGEeTFUWKbSMAfBCiA/DHO7GWMCOgB0VJctwd+gQ4jJ8eoZPtixBX27h/novr0PpWgd9YtuGrALejafyxOtRmIvx6/aLEK6aVIzJAIorED0jGoV8e4trE5hRe8+z5FUHPAMQ8JkEDMCFAAxQwlC/ILAf2csESsChOmIoL2v7MShz54wRZxl0H5uNhnIs53Hoqz6KUOVzVffbq1x/fG9PHcKjKKIL98Y9hPEvAmAQogb44LW+VhArI30Lnf/hCXTu6DxAN1/x+r0KZTetxbXHfuOCo/fRXnqvbiy6O70HihJqxOcZVdlXULrgy8B5VpI/G3Km09vViEvj+6j+dcYxRBcZ82rIAESMCBAAUQpwYJNIPApRN7lQi60lCDtMFjlAhK9CWWIRFD507vVQHTX1aWWZogYujqsY/gzdrRaofpZBBBL0+4HTOz+icaJesjARLwIQEKIB8OOrscGwLmpfEdb74bXWc9EZuCW1CKEkJHd+Hkga2orz6hSurc52bsy1mK07WXPSuCJr25TW2eKEvkt94xiYeqtmAOMCsJkIA7AhRA7jgxFQnYEjAHRXed9Tg63nyPJ0iJdejg7rU4VLZWucq6DPsu/pr+PWUJ8mJMkKwOm/TfW/HRmbMUQZ6YQWwECaQ+AQqg1B9j9jDOBM6/thz1776oavGSCJL2iDXovZd+qNp2zYTH8WbtGIqgOM8HFk8CJJAcBCiAkmOc2EqPEzCvDOteuArt+o7wTIv371yJAzufU+0Z8Q8v4c8HO2mnzndqh/tuyPBUYDQtQZ6ZNmwICaQ8AQqglB9idjBRBM7++n61MkyWx3tNBL33x7kqSDo9YwSGzfw9fl92SokgueRojZ6d05RrrEentFYXRBRBiZqxrIcE/E0gaQRQycJMPITVOPDMXeEjVv4c7s5fgj1yZ4Y1jcq3UW7cjkdK1mNBjpa9/NmZmLb8HfX79JVVWDHV3xOBvW85AfPyeBFBPX+yKSHL4920XJbQv/2776p4oKHj52PArfOVCDIfrWEuRzZPnDCkR6ttokgR5GZUmYYESKAlBJJDAG0uwtAFa8LEjdbx17AouwBQImY/Vk7PxaYZO7DhoWGayNl4J97YNB85qgzg2YrlyDf/rsTT65huEkctAcq8/iYgIkhOjpfl8YncI8gN9UO712LPtidV0tzvrUP3zBE4/FUDDn9Vr37WN14OE0RiHbr72t5uio95mkO1tZhZuoOB0TEnywJJgASEQBIIIBE4W4EZa7DJzgKkBMwBLBRho1t2AqKnYmEmnhmpiSGzUFpYPhPT9swLWJOsosluWly+fBnyjxcJuCFw+eQ+1K5ZoERQ2z7D0PXBlZ6xBO3603x8dWw3ul09HONnr7XtzrmGy3jr4Dn87VSdun9HTnfckhU8jd4Ng1ilEUvQHVtL8fHZc6rIhcNy8IPBg3Bjzx6xqoLlkEBUBNLS0qJKz8TeJeB5ASQuLBExC/fk2rvAxJqzYqhm5RHOhnVnHsqn52LPIt29FRQ6UlZQGAFNutcA1NbWoq5OexnwIgE3BNqcLkebPz0CXKjFlauzceUfngQ6dnOTNa5pzn9Zjr+/8VNculiLfjd+H/1v/IFjfbtOXkTZqUZ1/9vDO+Gqzm3i2janws82NuIHH36Cd746E7H+3F490T2tHa7v3h3XdeuGHu3TcHuvnhHzMQEJuCEg4qdnT84nN6ySIY23BZBYdxYCT2+aD7Hm2MUAWdxcFgE0GRsN15jc0AXQC5i+cbbhJpM7kQRQMgwk2+g9Aubdott/bRLSZz/liUaaXWHXT3sCWaOc9y76fVmVOltMAqTnjrumVdu/uuIQ1lcewyvHjkfdDtlg8aaAEJrUJ1PlH9y1CwZ31SxbEzMzoi6TGUiABJKbgIcFkAiWIuAZLXDZUaQkwAKU3EPM1rcmAfNGiV7ZLVp4lL3yY1SVb4MclzFk9Bz0H3U3OnfvF4bqbP0lrHr3hFoxNmFId+Rle8f19OFXZyAuMvN1qKYWEju0reo0zly4oOKHorl0USTCaHC3rripZ0/c2KuHIZSiKYtpSYAEvE3AuwLIvLLLzDBklRcSEAPk7SFk67xOwIsiSHaKFhFkPj9MBFDvAbeow1R7DxhjCKL3j1SjZL/mfpo79ppWXyYf7XiLIDpUex66OJL8IpDkks8Onz8fsUgRRnJG2YNDBvOYjoi0mIAEkoOAdwVQCD9nNxVXgSXHVPN3K716ZIacLi8userT+8IGaPDoORg2fr6yEnnJFRaPmSSWJLEoKXF0qkr7WXXaViBNyszAwyOG496scItZPNrGMkmABOJDICkFkIr7MVZxydIv7gMUn+nBUmNJQN8tWsrs9sAv0GHk5FgW36KyxCIkB6hWV+3FF5W7DEEkGyfe9p1VqL3SxbOusBZ13EVm5VI7dRqrDx5SB7bql1iFHr9+lLIK8SIBEkg+AkkjgKxoX8OihcAKu00Rk28M2GIfEah+4ce4+Pftntwt2jwMYhnas3W52jixd9YtGPedVUh2V1gsppmIocc/+RRrDh42ipMA64e/NhwPDhnEWKFYQGYZJJAgAskpgDYXYRGWc/fmBE0SVhM7Aubdotv27Ise/7jOM3sEhfbyXNVe7PjD/erjwTfPxsjJRYYrTM4RmzuuLzqltc7S+NiNSPNKEiH09N79kJVpZ02B2DOz+qFgyBC6x5qHlblIIKEEklMAJRQRKyOB2BLw8m7RoT0VS9AnbzymPh59z1PoMXgSfvX2MbUqrGNaG9zYtxtGZHZW9wf27BhbUElQmsQOrT96DE/v3WdZcSbuMYkTejB7MMRCxIsESMB7BCiAvDcmbJEPCJj3CPLS8ng79B//5VEc+2yDCob++vfX4VybDLz08WnIEnm7S6xDg3p1woiMzhieoYkjP1wSRC1CKNQ9JqvHHrv+WrrH/DAJ2MekIkABlFTDxcamEgEvLo+34ysB0m/97ruorz5hxANJuo9P1GJvVR3O1Dc6HqoqYmjswHTc0Lebb9xlYhUS19jTf99nWWJfMGQwhVAqfYHZl6QnQAGU9EPIDiQzgWQRQeZ4IDlNftj4BbbY9UNV952uw96q88pVJpe4y0ZkdFEbKYoo8sslQkiCps17DYkQEqsQl9H7ZRawn14lQAHk1ZFhu3xDwCyC5AR5OTKjbU/v7TFjd5p8U4NU33gF7x85pyxFZnfZoF4dIafMD8/o4hurkBzhIUHT5mX0wk52mu7ZQYsR0jdslN9lryH5/KZevdTvPKrDN48DdjSBBCiAEgibVZGAEwERQedfe1KdIN+mUzd0Gj8HnSfP9xyw9/44V+0eLbtGSzyQxAW5uUQEfXS8Vp0rZr5EDEmckFiH/GAZks0VV1ccxPrK45bVY24YygqzSZmZSgzp55q5ycc0JEAC9gQogDgzSMAjBCQwuublx3DppLYrs1iDut75CNKG3OKRFgISD7R11V1qfyB9k0S3Ikg6car6Ij46UYt9p8+HBVGLABIhJDFDfhFDTgMr55hJULUIplCrkeSRlWXiRpN/E/tkcKWZZ74hbEgyEaAASqbRYlt9QaBuy0rU73xBWYPk6jR+trIGtenkztoSb0gSDySWIBFBfXImY/S9zTvlXsTQ3tPnsfd0XVgQtViGJgzpAfnJSzuWQ47oEFea3QGvunVI4or0E+7JjQRIoGkCFECcISTgQQKXzxxH7WvL1a7RcsmmiekPPIV2fUd4orXm/YH6j7oHN0x7okXtkhghCZoWMWR2k4klSAKn/RQvFAmkrDLTxZCdK03iiib1ydDcZbQORcLJ+z4mQAHk48Fn171P4MKeraj982NGbFCXOx9Bx5vv8UTDYy2C9E6JGCqtOKuCp/VLX0UmFqGendOMz+svXsapmovG/0Uw6fczu3WwDbKW4OyqmgtGnjN1jRZ33MnqC2hovGxhLPsaSRsG9eyEPune2thQXGVyTpmIIjvrkARRT+qTyWBqT3xr2AgvEaAA8tJosC0kYEPAfHyG3O4663FPiiBxh93wzSdcB0ZHGmx9FZmcQaYvp4+UJxH3vbzRo35wq7jKxG1mPqZDZyOCSMUOpXAw9ZqDh3Co9rzqsljEbuzVIyrXoF3clZQ1pFtXDOzSJRHTjHUkgAAFUAIgswoSaCkBEUFykGrjod2qKK+KoOYERrthI64x2VtIrDVyna1vRI9OQUuQuYxTYsEJ7D8UqezMbu3RKa2tSiY/naw7IsYOf1Vvu+GjbnWS9ujWJ7EWXZPeIVL1qg/xDPjWA6nFOvTKseNh7ZFganGXpcpyexF+P979oSF+zB2W40nELSgr6OSfvu3AoZrawO/yUxNNTtf/d8N1+NmokRHHlQmSgwAFUHKME1tJAopA7Z8fRcOHG7UX9vjZEJeYFy6zOyxeIqg5/ZSNGc2XCJSWCA4RQrKCTXbAFkHkVmi5abu49zqmtVXCSRdQTm48N+XZpdGDqZ1Wl0keEQoSSC1uMxFIIhZ6BH42t95E5BPhI3stySXtFUuXxEuJwDFvRNmStlAAtYSe9/JSAHlvTNgiEmiSgFkEyTliIoK8sEIsVATJPkGpfslKtvrGy0oMyaX/X++3OaC7Y7s26BOwCokFy+kstVBmuhjq060DenRupwRSrISRG0FkEZAmISQiaXC3rq0ukkTkTP7vbfjwzBnV1AeHDMLTY262bA2guwa3VVWFWXlEKMllFnypPm/ZP40ABRBnAgkkIYH6nWtx/vVfqJbLfkFdpixA+69NavWexCswutU7FscGiBDSArEbAz+1/0dy5ZmFkbjuxLo1sGfLtg0Ql5mIBf2nuITkd7tYIickutVIF0giMG7s1TMuexWJgJtVukNZeuQqHncrCrIHx3G0WHQqEaAASqXRZF98RcC8Qkw6LkvlO4ycjPZDbkHa4DGtZhUyi6Cmzg3z1WA1s7PichMhJP/O1F8yfo/ketP3TzLHJemxSh3bOcc6NdVMEUIiNPRNGiWt/pkbN1Msl+dLkLKcsyar3+Qa1KUL1uflcofsZs4zv2ajAPLryLPfKUFA9guSjRP1uCBzp8QylNZ3BNpdM0L9FFGUqGv/zpU4sPM5Vd31055A1ihvLN1PVP/jXY8ujMT1pluQQo8ZcdMGc9yR/B4LC5KIJLMlycmCJJYhiS/q2cE5WNwstqQ/5vPS9P7d278fVo8fGxcLkxuGTJO8BCiAknfs2HISMAjIKjE5T+ziwV24dGIfLp89YUtHRJCIITlsVRNHw+NmKfr4L4/i2Gcb1LL4cfetQvdMb2zimMrTJtSdJn3VP5Pf3bjV5DgS2XyyJcHioYxFuMimjbIazWl5frTjIsv4H79+lAp25kUCzSFAAdQcasxDAh4nIJYhTQztRePJvcbyeadmi/tMP4FeXGhyyU/z59F2Wc4Ne/ePc1F9ep8SQZPnborZHkHRtoXprQRChZKslgsVRzf07RpzIaS3Ql+er8cb2Y2Psg61D246GRp0zTElgZYSoABqKUHmJ4EkIdB4cJcSQ5e/Ou5KFOndktPpxY2m4osGj4nqOA4RQW/97ruorz7RrMNTkwRtyjRTdt/+6Hit5TiS4RmdcWPfrpCfvEgglQhQAKXSaLIvJBAlAXGdiZVILhFHV+qqIZ9pQumErStNBFHa4FuUhajDyEmG5cipavPhqV7aIyhKVL5KLhYhOY4kNK5ID67W9ytqCoqe1rwXk37MSOgRJlKOnl6W+3dq39bYC8kNeL0OfTWd5NEDwPt0a6+2H4ilS89Nm5jG+wQogLw/RmwhCbQaAV0giTvt4qFdtq40iSMS61CHr01ytA59eXQX3nvph6ofFEGtNpxRVyzCQqxC5nPZoi7EIxlEAIkQMu/QrQkx7Vy40E0zzc0WESWi7KZ+3XDdNTwKwyND2uJmUAC1GCELIAF/ERBXmizBv3ioDJdO7rN03rwUv22PvhZBZF4e37l7P3WCfO8BWrwRL+8TEIGg71Vkbm3o5o9OPTHvwi2Hy4ZesqGkxCGFipFIq9v040zsjjKRtonAcbvpZKRRmJTTA7mDu0dKxvtJQsDbAmhzEYYuWGOgnL6yCium2pAtfw535y/BHrk1YzUOPHOXkahkYSYeUicH3I5HStZjQY52q/zZmZi2/B31u2O5STKIbCYJtBYBCbYWMdTwwYYwMaS3SV9pJqvOzp//AkcqtqHuirZzcrc+12LAlB8nnRASt2HDhxvQGHAfSl+kf7Ijtx5Ebt52oPFQmWWIxKKmXxJ83q5Xv7AhbNOxW1TxVq01B5KhXhFA4n4TgWVeFScWoU5p2g7dIqDMIs2cTvoo4i8Wm00mAy+/tNHDAug1LMreihkVy5Evo6HEEPCs/n9jhCRdAaDE0X6snJ6LTTN2YMNDwzSRs/FOvLFpPnLM+c2/K/H0OqabxJFfBp/9JIFYEhB3mYghLdh6n6MgaqpOPeDaLCicBIKbtsdSRIjYE6En2w1cPmO/zYCbNsU6Tej+TrFaxRfrdrI8EvAaAQ8LoFBUZqFjuqcEzAEsDAgjs+ipWJiJZ0ZqYggI5l9YPhNEhYa0AAAgAElEQVTT9swLWIqsoslugOrr6yH/eJEACURJ4OiHuNJQA1QdUBmvVH6oFXD2FFB9KsrCYpw868awAtv0uAbofo3l8yvS9tMHgHMh7c25HW0yhgbTNtTgiqRrqm/pfYAefew7Ek8m0teO3dAm09RecytC73XoCjiljfEwJFNxaWlp6NatWzI1mW1tgkDyCCAnS41Yc1YM1aw80lHDujMP5dNzsWeR7jYLCp2Fe3JNwghQbjJYXWdmZhcvXkRjYyMnEgmQQBwIyBL541ufQvWxMlxurEeHy0DP9EG4ut/NwBeHVY2XT+4HLtTGofboimzsfjXq++agvt9wXE7rgB7SRgnsvnoY2nWI/4vximxwefZkWKMv11fjsh6P1VCDy1X7Y8qs7UCtn9FebfsMU25B+anK6Bh/RtG2MZr0bdu2RceOLTtvLZr6mDa+BJJEADlbaSxuLosAmoyNhmtMbuhlvIDpG2cbbjK5E0kAxXcIWDoJkIAQkD2D9r+zEoc+eEEBiXWgtHnJv05chIO+DcDlxgY0nP8CDbX6v8/V/+U6nwacbwc0tHUeK2lv94wRasdrCe7unjG81Td+1Pusb3GgftZXO3bCaeuDWM1QiQfrePM9rrZPaE6dmht2m3LFmvspIkzfAd0u3sptXW179YME9/NKDQJJIIA04fJkjoOFJgEWoNQYavaCBJKDgCyZL3vlx2i8UKMaPHj0HAwbPz/mYuLLyjLIHkXnTu9VP6tPa/shOV29s8LPUrvYUK12una6ZAdsEUVXDbhFtV/EkReEkZuZYCcYzcHbbsqQNLJ9gp2w0lcMyiabIkpaEq8lba3f+QLqd67FlXpt3sTj6vyNf0LnvP8rHkWzzFYg4HEBpMXtVBTpcTw2hBIQA9QK48IqScDXBMQa9NFfHkVV+TbFQawrw8YvQP9Rd0fNRcSNiCkRVufPHY8odkToiGhJzxyBLt37uVqhVhcoV8SU1KPX2VRjZT+k9h3TI/ZHxJOjKLO551WBJZY2EUNNrRg099O8elAd6HvN8LBVcXpguln4iIVGNuiUvankunTmuLH7udrk89DuiMyljLa9wi09ncZ8Cx1uDK4yjlgQE3iagIcFUOTgZI0sV4F5eoaxcSTQAgKnDmyFHKqqW4NECClXU2ZQPHxxNLikXK9KhIiIqEiXWezo7qtIedzeF1FUd/Y4vqjcpX7K/8XqlKhLBJYIOGGluPXoBzsrVqLaY65HP6tOVgyKQHEjSvT8ujBSFirTPlQiWjpPma9cbM25ZL6cM1nz0jp04wG+zQGZRHm8K4DMe/uYgMqePdZVXLKpD/cBSqI5x6aSQFQE5MX02dbl6mT55l76y0y37MRa7ETTLvWirQq620QgubmUVakJUReNuDJbn8wWJvPGlK1lSRJRpF8Ss6Qd6Ou8rcLlTt1QN/wWNPQfERGjLgR1lvJT3JhfRhgDXXgPuH4W+o2kBSgi6CRJ4F0B1CTA17BoIbDCtOFhkvBmM0mABJpJwOxmcipCXlRi9dAvsXrIZ367xA0nL3Y9vknYNRWr5IZP76ymd+3WrXIiojp379si7sp6du6EEormce94vhppV4BuF4FLbYHqNKC2nZvWxybN8NwfIWccY4BiQ7P1S0lOAbS5CIuw3H5X6NZnyhaQAAmQgCcJ6G45aZzZ8iSCSb+isSRF6qQumswuS7s8EpuluwmljZEu3ZWnB5Y7pdfLtLuv59VFs7RRPjNfZmud8Lp64Fj06j86UvN4P0kIJKcAShK4bCYJkAAJJDOBSG43s5BqrA9anPSYrZb0XXdb6m6rq7JuUXFMfrTotYQj8zoToADi7CABEiABEog5AX3VnW7RcbLG6AJHGiAiRy4ekhvz4WCBNgQogDgtSIAESIAESIAEfEeAAsh3Q84OkwAJkAAJkAAJUABxDpAACZAACZAACfiOAAWQ74acHSYBEiABEiABEqAA4hwgARIgARIgARLwHQEKIN8NOTtMAiRAAiRAAiRAAcQ5QAIkQAIkQAIk4DsCFEC+G3J2mARIgARIgARIgAKIc4AESIAESIAESMB3BCiAfDfk7DAJkAAJkAAJkAAFEOcACZAACZAACZCA7whQAPluyNlhEiABEiABEiABCiDOARIgARIgARIgAd8RoADy3ZCzwyRAAiRAAiRAAhRAnAMkQAIkQAIkQAK+I0AB5LshZ4dJgARIgARIgAQogDgHSIAESIAESIAEfEeAAsh3Q84OkwAJkAAJkAAJUABxDpAACZAACZAACfiOAAWQ74acHSYBEiABEiABEvCtACp/diamLX9HzYDpK6uwYionAwmQAAmQAAmQgF8I+FMAbS7C0AXAsxXLkV/+HO7Ofx3TS9ZjQY5fhp39JAESIAESIAF/E/ClAFLWnz3zcOCZuwDsx8rpudg0Ywc2PDTMdjZcvnwZV65c8fdMYe9JgARIwOcE2rRpg7Zt2/qcQup035cCqGRhJp4ZGRQ88v+HsDogiMIHt6amBnV1dakz6uwJCZAACZBA1ATS0tLQq1evqPMxgzcJ+FAAhVt8Igkgbw4dW0UCJEACJEACJNBcAj4UQEC0FqDmwmU+EiABEiABEiABbxLwpQCKNgbIm0PHVpEACZAACZAACTSXgC8FELgKrLnzhflIgARIgARIICUI+FMAAeA+QCkxf9kJEiABEiABEmgWAd8KoGbRMjLVYN8rq/Dip8D4Of+EqYM6tKy4sNwXcOjN/4M179UgfdyD+Kc7BqJjTGuId/kxbaxDYSexbe0abD8xEDMKH8CYqxJRZwzraDiCzc+twc6abnGaQzFsq21R+ncgXnMU+OKDF7Hq9QPAsGn44X1jEfMh/uJ9vFj8BvZhaHLOoXgPsZTf8Ble/H+fxuF7/w3/MqF3jGuM/3Mo7nMoxkRYXGIJUAA1g/fxV36Eh97LxbI512DTv69Bt/97NX40qhkFOWapwc6XNgBjc4FXlmHVVf+M384ZGsMKDuBPT25Fv/umqfL/7cJcvPLI2BiWD+x7/X/jxU97Y3jfL/G3w9fihz+7G4NjWMPOJ7+NX+Gf8C93nsTvnvgrJv7HU5iRHsMK9m/Av730GfoO640Tn57EdYVLMGPQ/9/e+QVFdaVr/3czzcU0F9NcDKZKsCpIlaglaolDqccQvohOJMyIzBHJiJLBPwH/oWgrHhAGFEUxKkSUiYgjwTOIZ4jMEMhH0A8sBiwVS8UqIFVAqqRz0Z2L7rnoPjdfrb27oYEGeu9uksy4+yoV9157rWct1nrX+z7v8/qz/XqKu+eyZTXcPX0Wx447GFf6sX1sdNZcoMUcRjgDvNDFkLt7tZ8MaRv3T22l2BSHca9YQ2e5Ocffa9TG/UvlODakMq/3LNmtq7hyKZG3/AiRtf0C5Y540kNeUZzTzK8ulpE4x48fmO01ZO2g+nIb5vlh0P8MXWwBmSv9eBkbuUf2/mqsCamEt5bzIraUKykRflpDAufZ3odmfw35cbVoTf0ICGgGkELQ7WYTT6pyeRB7DeNSoD2XqPZ1dB9frbAlbx9vIydtgPTr6X41IMa+PkDZhzdZdKuAd7ztkhfP2a0mhnprKc1vI+jY5xSt0XvxljePOLCaTTSePosur4zEQBis2U4OBdSkhHjTgHfP2G2Yh3uovlxIi+EodSdj8Kd9Na4T/eUk1URI3/Dnz24epq/7TxScHmbjZzdI9azzqfyT5np27xkg/S9HWS693UH+h4/YdOsgi5W35tUbLce3M7LrBqn+NELdv9xqJMX0B2r8edGY9TVkwzw0QGfVWQqGY7h1PZ1wr9D04qGRenb/vhLrByco2bWatwJMNB7P5O7CYj9fxlx9mZ19yH2ks76GvIBVe+SnhYBmAHk9H+LWu52CgRDWGkw8ccRg3LuEx5cLeRF7jYqEYK9bmupBu91GQIAwFEzUn/wUW+w65nT9iQJLMk2n4mbnAO6vJCXbQuZfjxLt8wjcG7Bx/+R2KucX+/FQGaB6dyZ3iWQRAwyGpJOXBNU55QQe+sLPHhSwtufyYdVcSvx5sHjAuK9mO/tGPuZLP3vhxA27Os1I344bowZoX+s9rFHxLPfFmhuqJCXHQd6tDPnAHaklLcdG7mwZ6dY2cn5fz7LPykj0exxMDECs1a3cXnqDigT/hnlmfQ2Jv9+cb0n/rIB3fJlTt3VptzsICNAhLntDPZ+Sf/XnZP7F3/vDhD+EWduHnN+Z9TXk181Ta+wHQkAzgLwF+mU5Seeh6Lq86VsbMklrn0v0mnjSVwfjsNSzL99C1mdHWa6KsNNL2YdnCSxy3nKt99i3p4e1O+JYvjqKearaHBucfaibuw3N9Fm+40WvCYf0Tw6sNgPr8sowhjwiP7+cJxYDy3YVkBfrm0EnDvXs/lRuuTwnEuflUxqHYd6GA2SpaN/alEVSexx1TmPw8bmtlNtWsDY2mU0ROhy9n5BWt8Q/oRK/HywOBrvquds6gNn0ihcmeQZw2LAaYii6eJRoPx1gcsOeDdDXTUb2VEH6xWI2Kg73mKg//imBh46gu7qdShJJXWihsaaZgF3XMEbqeH55J7eXlqm7EJh7afnyHp1D3zHUM4zZdXbZYNGuYi4l+BoGtvC8tZ6/dZl4PfyMIYv8AbvNRkBEOiXnEgmXwj7lmN8t5uLuSN8uHR7WkLXrAtmXH2IOjsOYl+6bISoO9Y+qCRd7htO797q9kvKaZvr0atufsA8BnafW07jmS4rWWDCbLTRm5zKy9wbGpcrDbTPuQytNNJ48S2Uv6vahmdbQuw7qr37K7W4Hi/ywz3l7fGjP/TQR0Awgb+el6wzvNkTy9ak4+Y2XF0ioi6ThZAyv63bym8s2tn32OZliI+pvpt62isSlSsI+3RT/+i7L/l6MXJi+g/xft7D273Joyt51hg/PPyMoxIB5wMHGkmsKQho2nldk8tGXIRRe/Jjlrm7pDAQFujYxE89f6li8EFpOZvJkw+eqPSrC+ElrXcV1l+ekv57dOfXM2VVApjgkrxq5vbBU8SFpbshk98gB6nbLB6EwiHZbPqYmJVjipBz5OoLC/ylmXaCNzoaHhCbEqeOMiINrz0PWXXEdLDJZ87Ypki2bY9QZo9YeyvYfojHkCBV7l4werDp9MIFuxq3dOsCTr9t48NTGsr0HWafK4yF7NIo56DF0Z31azv6cRywqKiNL8Rpt5FeuNWke4O7pTKr1R6k79DNKf5/HVxFHnN7KAVoabEQneG9EvG7KIu20jeQrBWwctb/1BAWJBSu8f59IYc9kxYab8498pJnsPWcxJ12mcL3ByWXRoQ+S/9vadYa0/G9YW3SE8CYj5bZUrpyK99MaEh9oJvv3bay9coL3LNWknddRpNZrJnk0LsAhV3jZRue5neQMrKIoL5VlqtufuA/ZqD+cwIuEVvLCakn7zz9h3XqZut0RKva5mfeh5xWbKaaA6zsMPDidJVENlITPp11D0j5US2BKMYXr9ara9/a40J7710BAM4C8niexAecymFRAZpiF6vxcRpLuULL6kbQROdavIigoGeP6byZsTF5/gMGaneQMxWNMmktf3VkuiNDXufixW6h9mNqcnTQuLVMVVvL69u8DH0K4/IWnzPhnp0te2qjPYH43g00rl7B2ZQgBajkv1g7y999m3q4jbDQ8ozi7mtCiO2TqZINl8ea30S09ysaBneMNMO+nACYdLMDTM6y/rCdvl47qq9+y5aLacIPMo6jE/WC10dd1j8amh3T2WgiKWMEcSzOdPvCOJhmgE8Zv7++mseFTLnxh472Sz8lTQJztq9lJ/lAMqSvhSV09j8MOcP3wakYko3cBW8J0LD+Ujv301AbYdNMhGWf5z1iWV0rmqHEmG3QneoMJ11kg8gAXD69W550Rhmh2Lk8iC8Z7eEQY7z+rsa6OJ2NvBu/McdBXZ6SMA1xKUsgt87CGhOfjwfBD7taFUHQpkSAE56VwzOOrZI1Koc1MWmLH9oHJcy6euUnodeXcPnkfSiRv19sMXs2lYCCG69eTeS2Makcc7xiC2bLLQOU4A8z7AXjehyw8b3/Ei9ZahjbckC9frUai2uPoVsiN87iGPP1dt+eSMrxN1V7q/Wi1J3/KCGgGkKLZsfC4rpLGfgeBK9PJirVN2Igmb0yKmgeEC/tmuwlCY9iWsnrc7XNSWElp4+IS6rz9LyspI3Ohjb5+PeHz9TBSz76ch7wV8Qv6Oh4Rfkwlp2akg/u21bwjueRtNB7fTLX+IEW73uZ11Vku8AcaUr6nuGMuxqQI5SMYTR/XEb4hg+Qw2QB13YQnGWCKv2DifruNd9bIXiaJD2GqJmX/t6QLo67byLtPN/G1xNcZoLHmGxZtjlPgFbLxuCKL7O4lXLyYQcAX2/mwaQEXLx4kOkjnF96R9WkbfWExE8Irwot1gYKrbQzqo0hN2cTayDDmSd4VZT/zyw4em/6JLngF7yw0SH12N3pnMsBm/Joz+4gdZZRsCEZa913xlFxKlMLPnac+4O7SzynZoLzv8rddhmg6V4RHd2iYoFBZasI+VE/2/oes+7MvWYXj15CMj4WNO+KgvZZOQzwbuUelZFioSW6w8bh9gPA1Tu+a4GRlT+ABOXlaxlsZqojpE9PHzeO8ur7vc+P3IZO0jzaGpZI+f4Dqhu+JTnibvro2gvbeIE9NAsW4NaSX+JuVoe58RNmo/ttKX9bRjCtZe+AnjoBmAPkwQZ3nPiDf5gozOG+pPTqCdBAU5cMt1UOfzK25pNX4iZBrHmBQF8a83jO8WxXCrYpk2dBqzyXt5SZKUiLcQmM+ACRlCw2T8RdXdlAz2f/xkPf/n7iV+s4nkMji+7Zzd6XzJiyFruoxG/QE6ELYlldKok+ZTx3k/59Gov9WzLyq7eyz/IG6Hf+kZWAF4S9zudBjwr5GHcnb3D+Mbn4IgTjoq8lkX/sSinbpKD09dpBZzRb/8JrMHRRnF9JpSMR4KJXoOXLY0y/tS9lC94h2hgulwz6/hwCDDgwrMJao5DbZh+mzhDBnYCIR3UbL8a3cXekrYdnBYL+FefOHKf71nwj97NpoaO3xuQ+4u/ILv3BewEL9vp30C5kDkTUqhfI+xbpjG5siwwiwOXzjTQHPL22mMvQGlxJcBqFMfh/ccYOsCIfva6jrDOtP/9Pp1fXjPue+D9VF0ODydot9qH0F6UkxRBscmNXyK51rKFx/j30f9ZI6mrU4luBw8XoigT7ymnzYIbVXf2QENANI9QQIsmAutkOfS2RA/99Sxzo22ashe6Ie6OJJTYhQLxAniN1VIVx3bjyCUxPbFS+5nMU3d7dv5PrxKPW6HxKRe5hMV7bQywsknddLWVXzpJCDL3wCJ6fi/Xv86n/KSNQJQmglgYeuYVwpPFq1pGVbOKjyBiyjL+b4T8y7IrwBPRT/7hPmlAiSuvMQ6NazbG8xlzYoDJF4MnCbjCSc7mFtkTh4hYEia+34zGsaqiVtTz1Be2VvythvYvuCA3OPzpB41ing2EhrpnUVTecSCZJIv8/YVFQmG55df2R9Q9QoaV35n5qs48KOo6MZTuO8S3YTz7sHICyKxW5GXWCQkkwu9zmWDZSytExsu77EGDJhjaKc1yR7QbfTl3KHLEkrzETtbiOOYzdINXSQ7yNvSrQoNLFa1twhT9KRkr1btQuFYe4fbpzg5ZywHeEvh6MY8rs3TvApx+9D0rppjeHL46sn8SvVrFHERSzHQa7zomd9eoHdp7+XM+dsftiHlC9s7Y2fCAKaAeTLRIw00zi8irWOsxPSpf11SwXEAfZRM2tHCbkgyMApXXGUxD6iuG4ueRVq9T/EIbiTSkcMG+d/S2NNL4vz7mA0VJLyUT3mED0ORwS5PqTYPr+0lWJbPKnCtV31DesuCmKxk6TrBz6B9ek9HhsWMJQ/Pt2b/nJSsm1k/dWlVaNyovsr2Z3/iKAIPX0dOtL/u5h5X7hI3qmE2nUE+JihN5quHhsH5gUY960m0EnE9p3XZKFvSEd46IRw0YT2swzVE4jf3uJl43HDI4LehcoJGUnWViNJDSuokTgvvv/cLwLLBwSRuw2iljDH9ApSrlEUXKsqJVy0m1b1MzalhNFXU82TsKPcOr6Cx+6cl8NxDE5DLJ92dNIaesWipDiCXlZTaUrk1qVEbH7iTYk9YndOG0ERc7H2PsQceYIKwZHy2xoy0dI0zGJ9I7vHyUL4a59z7kPES1mFd2vamHfoDsYImeg9yq+MbFa9RqV9zrKAcP23POnVs61IeIf9tw/5vrq1Fn4MBDQDyGfUZ7ilTmhfqM9W6tLJEl4Kr34OXo84eGuOeN6B3a7D0Z1LUtVcKq6n46jYSukckXYsbr1qOCkOXr/s5oUJ5kREsVj/cDynpr8Hc3AYgehUhsXc2o9czeIgJG/ZWJaY73wCcQDkd6wgzyVi54nw6BXWUzxkt9E3MIA+LJJAgb07yXviK/ZhOjuG0QssnV6JGT9t76WlQ8e6WGea94T++85rmrgIJ2QQ+QEvSVWZdIwuvsakTDr3PggF4GcsPixzerz62dvI+c9awkX2Y7DofzXhwhsnhTh7KN73KX0mB2vdUsK9atf1kLmX+z3fgpPXNJHH5DOvSVoXr7Dq5rJ8TQQ6f/OmJnrD/L6GlO1z9NdT3LsEowLpAhe3LDAshujQ4fH8Sj+sUUH+f2AxsHZlmOTV9vs+pGjBaQ//FBDQDCA/z8K0h5U4FD66Tb9+HRf/rkJYbFSALpXB41upFqnkEY94oEsmtD3TJ06KDIPMHehMKKZC2rjkTJjsqgHQ69BFZnD9eIyU8ZNjPkLdPhUk5tniE4zOoxcGlbmb6suN6FMKFHKEeij9XSGOYy4+x0TDooP8jz5hKGIJ+uFHmCOOyDdxRWtstnlNE9p3ZhRVW/QE6nSEphT4rrcz7WEl37qPfG0g488qlZ1bjSQ83ULD4UgnskIy4iwOfymOj1ujMl/EL7wm1zqYLd7U6Dqb7TXkxGSqi4A0/4V8ZVnAURGeVuH+G8+vlP+m/bpGZ30fUvRHrz38IyGgGUD+BF7cUn9bTbgU5vF867ZGBDMSIrRsVBgPQkdkTy/bRMkBwa95/xGbJEKxnzgpEzwpgt+xoe5trl/JIDwA+ioyqbQZ6OtVT8aebT5BX8VW9pnSPZeuEBlk540U9wQTHTKMI/aG4kwikQZezBR1r0RZlKZVtJ+KI8ApRKhYFFDM8WzymtzbD5LFEsv1cip7oMRPycS8944Pte0ctJz8gOr5nqUa5Fu3nvBhPVv+r0vzSuEfoTBInm6ibp8wgBz0VewkP/CEh3Rm4bWoJGDHQUUik+5rNMDvvCZZv2r2eFM/ADduun3OlaIfHIGDOK6rUrB351c6ZmGNwmzvQwpXtPb4j4SAZgD9IMC7vBInWNf+CVYfDhiZr2BjUYiNJwNLKLyVQcBoSMkTJ8XCa7OBtxTfwoQLOhfyxm7p0sZ9Vc9Zl8aPKuxmm0/gqVMWHtcUUlAzTGjKEfJSoPLXt1n0376kOrt9x2rBHGggSBgXv61lkYuvJfSOTutk0rcCrGab1yS3H89bHRPUuiUCcBa2vV84M5YUdNqLR8e8ozF89X4b70nGu/jZGOx3MG++t+TlAar35fLAsIA5pme8CM4YUxx364dkbDU5mOMwsKmolOT53ioXy2s0evU/KZ4VXtPs86Zmew15nm6XAGcGWbpyvvJFqsDJrwwfyByvKO+3Nfpj7ENe/JFoj/ygCGgG0KzD7VaS4N1HpOVDoSvtHDA/rST/6resyyvwvjSBiPcP2JgXFgbTclKc4YaeCAo/K1aoKizCPbdZ9BfXLb2H0g8/IUgYRD6llssH3rTZPX6bkzHtG7NOjy7iANePryZQqHq7p936+L37J2O5u7KBSxv00u1+Q90CSd8ltOuPpLXHUzMaqlHwodnmNTFA7ak2lh93EeinV49W0HPPj7pzgoRwZb4oKyMbhi4uhijmqcRQtD+9QJoQqPRQq809FB1tqmV/zj3muTIEvRyMIl6TCs6Lova97PO4xxSuob6mWsyrkxV5y9y/N6ZT9jNKf9fGur/812h9QftQM8Wn7xG0q9hN4HKmQSlbo8r5lT/UPjTTOLV//7EQ0AygWUbeXbxwsGIrN0OvyWEXwUM5/QktFhixGMgocaYOK+rP9JwU+QZsI4gYyVOktFK3rAgrq/52VtXj2DVWVFNRN2d42O8kX9f3hurZd76XjYeOsi7UIQkQFvTGsCm4msdL70gGi+8/WedlaJcrzVlkxmymeqE6tW7P/Zme19TXkEX2+WeYg5eQfuwEqUu99aSMfW06kq/5ZTONTd0MEszapFTeCfXWk+JsfyInyK2szKzMvScCtsgK3G8h8+9jh7KiuZ+O1+T8t0GDDkfEAYn3pdjh6geS7/TjmX4NyfPQS4AumC2KvGXyV92Lvs4RJU2G/iCH+aWwcy6VA2AdcPBOiVOmQhH48sPTEtF95Vc6xzB9gsOANJbS4XgqKpIVGesqhqu98gMgoBlAswqyjU6hZpoUT7io7SVuRX/OQHenkOLWX5B+KIoH+bXjihkq7c5UnBTXwZK63kRj4BHVcu/2/g7KzxfyeI03B/oA1aeaWbY3g8XeMn+n5ROMR0PSJmqN4dLJGOUHjLMps0jNzreR4SRn+kPv6LUojNsVP6Z3I7hANQv4q/D02W2YbTbQBxOkMl1+Wl6T0Dj5/TO2/I/QNOmmNPssZrfq716tJ6kSt1Ppety8ifTk7ZzoCWFLShzhegudNbUMxZZy3ZVx580HJnpHBD7t6+hOeqUyrXmaj05pSAgDoHBcSNebrsvPTMdrcjcsDNw/l8mF4cRR1WrvvjE9b2pcG2J8+9tYW1KgyKM73Rqy95eTtueRVPtuC05v2d4yjGu8N6THvEeCRyZC52VE954hp+p71u3dgvXqWUaUrkv3gU+5RoXlImc1+sSvnHYfcoXQTYciwoUAACAASURBVCxLWcJQe8g4L753c6w99VNEQDOAfqhZ6foj7179jkUOG0E7CjDGOridNkG7xl99kYibr0i++DHmnLPoisZUbsVmPtjVg25llPdFHs0WrEGGGbKZfsAQii8hOHH41i2hSWjT+K3iu7MQZe8C0lMiGWmo5PHKUmqi2kjb3yxp1eiHn+EYza7z10Q7Ca+/bWbt/zj5TH4RgJT7N1iznQ/di9pK/1cc+LlYD32umigt2s0ZWcW87ocEHSsjK2SYli8fYg5Zxbo1Pgh7eqiRNYq0SBr47SM2/V/ltbGmni1Pa172AN5eeoPrSe7Ck/6Ycy8yHJV+xuk5cWy+PJbVae2geE8hr1M+59IG740g6dNi/e1/iF5vgdgD5KVE8Pzkdirnq1NMn3k4/uNXTv6WCKGfIef8Q1h9kKJDcXBnOzl4ItzP3FPtiZ8eApoB9APNifVlJeU9S0hPiSLImSHk2hSEB+HDqyYCQ1ZwsOgo7yj2n7sNQtyGXMRNRzlJNWGjmRhSHD7/An8b+F/mbD5Pg5RFo+Y3udq6zzop7t0YqiWnYQG5+yJlFWo/hgcEX+f20joq3n02hpPToLJ21fLAkMxGlQaWHCrqgZXJbIkcpvijQr7SraLw4n/xTpC4GReiEyrJvsyvEydr+x/JHk6mQhLv207a00S5cK50AJk4OFp+RM38indEavlNwt1KRLhaEjynD/u3qV4/nefWs/8LHe8VfY5RV05a/jMW7Ugl2tFGZdfbFF1SKezpPLj7NpRyJSXCTcFcNlTKDQXOzDG1mIx/b8o1L4zs1hjFRTzHtz5A7cl7hB87yHLpj2AWLhiuv6sdB5nTdGFCgVgHdnTKVeBHmimugS175fp47hQAqz/3OQmsWeBXOidB4maermcoZBXhlmfoU66RF2vxwYvonzWnteJfBDQDyL94etWa+6agM5uw6fToA/UEiAJ+OY94X3W1ceFK38qDWJmr03lqMy2xd8iLdMbhLSvYFPyI27ZUj1kzXnVePDSh0OI4HoepmRZiWOd1xs3krwoPQQEFXE8RJSbcb73B3D93AceO/1Lk/nf/wuumSp5EJsNluXzAKA/Ib94g59fac3m3fR1NO77nRE4zy44VEHg1C/Neldo3E2C6fyqWu0tl4rULo84EUR9Lz+AQzJuo/Oz15DofFHPsRlR2f10okQuOh1oDerBuJ8WOI1SkWCj+3afMcRMvFHWt7i69Q94apR12Pe8qdJpKSV48oZZubp8upNIRz/WKVHRdbfTZfi6LfnorVOmhK9Nxl8QYioN89HgI/E9DUcV4orgg14fbLZgdepXCpK7BTPQmWWg5tZNym1wgVqoN6OPPnRcU6td9Tu7YbPIrX7dW8sCQSLLg09l7qc3O5StDCNbhBYqzOn2EUXt9FhHQDKBZBNdz02OZDToRYmiAcJ0D/QbhLo7i8fFYHmxopUj1AeD6ahs5H3YTvcNBrYjDHzrBRtsnpI2Tslc5eME7+egRm/5czFrTGH9AUuidkDas5gvS4VL1S4pK4hg8n0WlTi44KwQYs/t9NN6kDk0gLrt7zebb6Ot6iNmwiuj5PpCk23NZ375OqmeEtYeyHCM3LfF8JskW7KRUV0CFDyESYYQkvdzC16J98Xt5gQSRYeiz58c5Y5MK2bpmUmQDGrHu/dJZe0rNDDvfcSNDu1rpPLWexjVfUrRmgOf9ISxWZUjbeFx3lvKabl44DPwqxRWK2UqxJY70BAMvau7BjmvqKo2Lw7chk+waAxlXJnBxJAL2K5JdIUm18EjemWrm5BWzbvgs+6r0cjFSXTfFH33C62AdI7pELp6KV2esWDsorfpf0vfFuIW2XQVig7FbTdgcOvRBBuVeIGnMYxlWonSM//e52edXjp86G/WHE7gddtmp4SaK2n6CLq9stIiu2qnW3vvxENAMoB8Ne3EIZzKy93My5zvTtavE7TSGkr8ehQojrzcUkxiqsoOCc5TzirV7T5ApCqaO83BYeN7+CFuw+kPe3H6Gffkt9PNLNhWJzA6TpCLd5050tNuwB+hVbaCvW//IiavPIDKdwuNxBLZPrgre99JG+ELBs5gckpsRNVGfKfshuqhgbN29zDn0OUXBzezLqcUWsYRQ2yv6Qo5QozpMOED9vly+ikhmU5AJR2Qci/QhBA3kkpTTDcF6Anyplu5S7Y49QlFKFPr2XDZUzeX69RgeHzZSPgA6dCzfVUrRuCKoMyLjfEAmQFeGunsyhHdlJ2WSQboCR78Jc3AI4YEKs8JcXZhUpPIMu/P/Sbo46HvcDEhvuzzNcxJRvc5CoGEVxqIMlnOPfftNZClMvXf/hFRUM+cV0XkFpK/UM9R6lpzTvSzKu0FexLBUWsOhf3u09ILiYYw0k59fyROWkJH3X6x1dPNgAMJXR0nhJUHo390lChYrVRufvicisWJ3A0RH6hnscYwVt1U8ANdlY+p9LtraQUtPBOsUEK4ndeMH4VfKGbe6PCES6pQX6dYhKhQFRR3gomLFd1Vgai/5GQHNAPIzoEqas3adYXeNnsxDicwx1ZJz/hvnZtNB/m/usvzP/hLqm+CZ6a8kp07PIu7RqPtYRbmGiaP0cFhKXpVaFpVcI1mtEef6jCgdsEf2OK1zZim5u79lz1Ay10/GKc4OMzdlkW35mOspUJ2WRd+Oz6XwoTCq6g8bebFhC5mxKtKanbfgvvZa7j4N5v2UeBZbBDn9W1JdXoOnZ0gS1dJPxihZNm7Pmmg5lUvp199gMyzhYFEBQTVbOdIT6RSrtFB/OJORHWoJy3I4qWw4mOVh0Nc9gCMygyvHfsHNPYU8D17FPNszBsPk1G9vE//cBytS+HMaYJHBxFc9etKvXJOK5TYe38qLhC8wShXOff/dP7mZJ0l3yNBVsj//GzYeepu7lyHXBwNI6pXgvJyupqXHgi5iFVnHjrLOIQrLthG+K5VF5mZu9y5Qz2ty/xv4fT1zPljCUPcrQkUihaGW3102cNHXMbjBK4Wt8rvRvXuCiuOrCRKcMiHm6Sxoa20/Q7ElkSIFNb6m3udEGG4XtbpVRK9ZR1aKujU0Nb9ST/2+7ZQP65m3+gAlauQJXNi4eViF8Kz7fvP43GburrzjB6+97+tca0EZApoBpAwv/z8tijB2N3P7chtBrlpGXX9kvTgYXTLyPnhSRLin8fBOBD+kaI2NlkuVdBJF6i6ZpCj+eCvnX3MWU1U7vDZy/qOZtf/PJZoo1xRzeYP6WpthdZxUTkPVz1liovtUnPT6OM2RSZ4hVV+QeU2Xg6kQRGKn8SJc3pX6E57Laij9jBTSOIPumFvoSGyqVWHcGv2m0kYnPO/kZmXlGag8/YiNRaWEN4iaccKoU9+23TpMX6+FwIgI5gXK4cN/JNygJFbOELp/8gP+sUE2VgSR/K4uTpkWkeC02Bzo9MEEijUilXwZYJukXSWnIJcPxXPxuHu4Rtl4xDqvXnhD5kyZOyjeX8hgkuBM6Xje3swL09ss/yBK/Rod7U43xb85y3ODjreSSinZEIzvvCYR4iwnqSqE69JasfC8Jpc9V4clInneGpPfwjH3T67nwYYvSLcYyW5aQV6enrJsp6ds2gK3M8zHpH1OrJutFDvSuXRoCYMiTT6pzGeR1bGL0QocZrGm9AQG6HgtLjpd8VScVLuGLDx+aiHcdpOk0z8jz01PSsxv5XyxtnRSseoAtfucsiWtPe0HBDQDyA8g+t6EiZZWE+ti5aysieTl0h4DqUXFCqT8J/TI7oAAnVT/Jns4lbwNw9RefUTQjgMsb82lceUNKt7VYQ3Uq7rFS/H+Uzu5bTiAMUlHZ34hjSvl0InE58npZd4HcWxRI6InDUXE2408jkxlY+BDyht0HPysgHdMskclXfy3GveDEybr0DDoH5Gd4yDXqdLtbmR5XbF8yoUgG4QtBBN9rIxMKctMJqE+TvKXIKOTnO4y4sQhn/0JnRYDW65cI9lWSX73KozjsqNUrFyJnKunxE3NXKzXBytSsd+7xwtTMBm+zkdTFrstf6AopI3Sy22QcATj5ije8uVgsfZQml3Ii+AliAztTXlHiQ4a5vbuTBpDUklfaKGx7hnL84QHSgUurldGDelVdJ7K5K7hAJsshXSu+cIHYrdo3CYJeZZaXMKktZiTrnEpQS8ZEid6gwnXWSDSt3DM/VMf8CD2C4nfZX1aTnbOXcwfXKYu5TvJgLemXKMkKURVWBvG9jm/Zo2OTpeLXxlDZ1omdwlB59Cz8ZAQB31E9n885P3R8isq5liiETyEkBXknctA2hfcOF/hX8ieoYuHYpinNiysolvaK+oR0Awg9djN0ptt5PymjUW7fkbj1VeE73ByePzwtdd1OznhOOHMrrLRcnIzJ4YTESUI7Jc2Ux7qiydIJg8/b6qmEmcxUueNMfpiGamGXspzPmWOW20xZUNyYDX3ULn/U7kcx7SEa5njNMJcls+oKyMMkU/Ql5SxuEMOx4Trh3kwHEGhh5pnUvmFnGZEaY2g1Qe4NKNbfSxV93pUG3tOf8t7KQvoq6nmSdhRbk30ath7KN1jpNGiR+fkCHkviyCqgGfyj9hijJE2XqNjZEDHuqhv5ercjl8QGhGHMS+d5WoNxkmeMucsSnNdjzkkjqIrrtRtZTMsP22j8fBmygZ0BEUmk7U3meUTZQNc3BiLgWW7CsiL9VZvx8Hrl90M6SIlgru4EBQ4ToylxgsuSWvMGLFcTfcFr2n/MBmiYLEo1FqXxb6aueT9NR37OSPFHULuIoaMvIOq5C4EOflJVRb5FvlvTAr/dsWPCi92nvqAu77U4BqqZ3d+G4sS4gmyOVi+egn6UAdfpWXSaFjFIv23vLCs8C2kJzyf5/VSNpXny8UwjYezKBU8Nn0IqXkKL3/SHJjIupVBuFCivlxI5dfDWN8t4MvDUYgwXrkjHaPTg+nVNI8mSlwjujuTfKGQP3+A6qpnhB+7QRZnScofIPzdEGw9JtaW+Cfb06u+aQ+pRkAzgFRD598XzWYbQUF6zA1ZbDjfy/z1svCWCFNN/A02ZbH/srQ7EJpygpIkd82T6fpl4f45IzdNcwnlFV+ZlnDxs6MsD+im2E/FQa39vVjnR/DWuMwquU9CjTY/sEC1KrVow253EBAgCrVOLSI5WJdJTv8qUue/orrp52RePDptfaPnFVspdvVrRjf/WHFZcYvN90IUzdw/jG5+iOxdE6GAnm8heAXvLPQsMmcesRA0xyDfLkUqtCKOh4n7NZ9ys8lC+K4TGNfYJKxeJJRSmBBCgCgJcTmYS05Oh/JVLHv7Kolno+4hnaEHuLReGFgXQBDJo3SSt9GX3+vWWl6EJbJuqpIb1h7uD4TwzlJoOblT8mAqL2siDN9PCbroxrN7Wcm+nlVcSonwpftSuGVPHSwLcWBeeICSD4LpPL2dcr3MldIP1ZOdM0DyraOjtbIUfdA8zGtdCIE9kxMDWo5v5a7w6CYoFDB074B9gPt36nmijyc1IWSSkKEI+dxe6gvnxTFjqMg6YkI3J5gAsY/saeO9K0q8vEKYNJNq/ccYk4IZqcmleMBpJErCj/WYg/UERmZw3euwqoW+IR3hTnkJ88sOHptgTuRqmdu356GkpC15D32iLChaCdrDPiKgGUA+Auif1+VwSK1FR0BYPMZDqURPp1FiNfFaF8xbAcK7sJOvYq85ibve9kZkNHxCkEt/pesM6xsinZwjG32ttTwPSSVRVQqy6IM778iZSi4ZFs/Y9OcyEud4288pnptY5HGa5oT42m6bKAUiNIWm+skbZn6HBYcujIyiUhK9CYOIau81ET6QmGfCYYCyD2+y6JZa9WJPAoDNZP+6h01/V3n4Orts7+/mgUnHoig9X+3JpCV2qlIpSrxxM+Hh4d+FR6oqjBrFRHLBZTLiOOaukj6xfRuPxeHZMAwhCj1n9gE6u22ERkXy1kA5Sed1bvoxQhRTfNsXL8EPU8hTGPkfNizhMzd5BeFlavE5pOf9XLcc387ILuVYCSOls/U2pV8byBXeXOSSGey9QVGsjs66ZvTrE70v2+Opy86LnqRovtSTbIYPa8h7iLQnVSKgGUAqgfvJvNZqJMX0B+VeFScvSIxDbGiNa+6Qpa+W1E/NkVN7n7wet1v70yo5m7uprWqmjzA27vAQ7vD6g54f7KvY7vQ6TWcAefkRJ1lXetryisrTZxh0ig+K8N9r/dReHe++YEN4AuWfjedVhZwYjucvUtkOYXDovQjpjX1JIoTWWVh06ItRErT4f/v6U/1D7BYOraYsNrTG0DoFkVupN847nFxWmImW0zupDC52arMoehv669mXfw+C4YXwhkphq/G/vvY2dFExzBkWitUOjB6emfGr7bmkDG8b9zdqftmLfWGEOg0fDx+cTphRvccY+lorqW6ysOncUZaPFgz9OXl/nWhAixI7QsbjF6Np+jPi4vEBEeq24JD+zcHrrz8hu+aX0veWjfTQ2etgnlMGwKv2R5ppscSxbqF8yXwQWzZlHTv7kJAZ+J7AsBiivS34K9L4eyNZt3JqzTC/rCGvBqs9pBQBzQBSitiP/LwsUCZ3wmpqozynlqBjvqQLi5IHnzIS5mBEF0fusfTJnAsRR79aTadNT3RKxtShCY/YzFSF+gLljnjSQ15RnNPMry6q8xDZpc3xO0ZedtPntCEcpmd0miLI/ayAaFMbtxs6MC9NJSNWAYnTKgqMFtI4rCPQbY8LClnB2oRkfhv8kCM59Tii4lhraaMlWKl2kI3OS1nkfymI2G6aSYYQotfEs+WDX9KZk8ttxwo2rfmeltZfYrw++aCeCP0oifsYFJ+3kX4sETrOkl9nkAX1JhQ9Ve3psLaRv6eNtYL4PANJ2TtvnKdFZKLl0lludwzz2vY9Fuf86gy/ZNHqVHIPx/HWSAfVV29yd0DPpkMFpHq8jXtqWxy4NnReCP7dP7mdoR3KPREIGYecAdJLDrLI0stQcCThEzlYqnlNIuTSRs5/1hJeMgWB20ePsVhLaVU2SargwXCwRw+pveuPpNUZ2LQGvmp4xXt5ZYo0zAYbssi+2ovV/W9AF8yiqDi2pKzCXJVJQW8YqbE/50Hrd2wqKmWjAk/ymNxFmOcd3C7qn91FnxADIgQbW0CFglR/b48F1WvI2w9ozylCQDOAFMH1Iz08VM++nEpe2PSMJRfomBOxgveSUkkMM1F/+iyVPSYwxGAsmamemI37NbUErI7BKlz8PcGkHhOZElPwBkQ17+65bFkNd0+fxbHjjgJ9Fht9Ly2ELvTC6FDrzXIWdAz44Ahblrrm6OfMCYskPBReVGSR3RFMxrFNBDV9SqX+Y2p2e18HTVL9rZvLwYsTcHWRvK9cI1MKF6oMWfWLA7KeeZMqcDuNx6hSru+WeV6CR+VNWvvr1nsMRcVL3CdRA06oIlv1Y/IHE1fyD3FLVe+Nk8s0lFpSpTTwiWUahM5MWv43rBWChJEWKvecJVA12X6K8/FlOWn7v1Gt8Czm4ML5ajodYWzbe4TEhRM8Bn7hNXmxP6n9G5O8n3inDC30rZpWUedSKfeiW0h13D5hMKGAi+M4ja4aaBnUuHS+1I7Bm35Iz/RQ/OFdfqU69Dw7a8jr7msPeo2AZgB5DdWP+aBcbbx4OJ6SkuTxWiXiBv5ROSNJzo3DS5KrtauS0lYTgSsVekRmjfcib3SiirYaAqe9v5b9OfcmGRGT023byEkbIF0RsVikBDtVf4tKyZS8C6IkRC7mXS7hRLE+hIBlC2v/qoKzI9K09xt5EVXMxd2REmFakE2zLRnjwlU/BP/C11vq7Hjj5Iyq7IYJhqgH0rqoJVcZInSvlP/NWp/WUlp1jycmG2bTP52hmJ9hiBDG4xGSl4oyGOWU1j3CESGrlPujbta4nqrmNU0er/89xjNjam01ktS1US4Do+g3VsftirPEhyi8u6FuAVINNGdbIps12yEqsvshrO2pf0KH6vcPeV/N37HwzP8U1pAi3N/chzUD6F9o7qXskiod6ReLne5fT+GlZrLThslQeMB7C4PEIRn5WEonVfez8Ly1nr91mXg9/Iwhi9yK3WYjICKdknOJ6NsrKa9ppk+vkHg6sRq4MAazv5NLK7hCDi8vkHQ1hAo1WVCiWG32Q9ZeLCa6I5OU/m3jcBAejhzHASmtWhWfAHEAZPFgTRklUW3s/miAVHeuhRiPk4cSroav4MWE2X30dEiZax/dZra8caIEy+7L/yRdUtMeL7gpD0/+f9ZDomSBFwOe8Ii9v5I9ex4SXlKGcVIYTZQ3MXJTLwqtxqDvOMv+9hiuqxbX89A/u4+8JtHkTB7jhXD/Ui4Xvh7ArotQrTFmtw7wpPsbXpt6eDHkjMtbvuFBr47Ui7Kit3JunKx3VCz9Hdko/s1N5l9xC4tLxkkzayWVfB8J9nYbfT0PGTQN8+SlCbs0Hd/T19FLQIrMFZLJ/sq4dz/6GlK+7N/YNzQD6F9s6oU42f7zDg7eOkiQqG/UFT+mGA2Imkd7+rfRcDjSB1KiIDTWc7d1ALPpFS9Mzs3NYcNqiKHo4lGW2XporLtH/5w40pOivC9BMSJUfs9iTrpM4XpXoUVX0UXZ05UzsIqivFSWWapJO69TnAbe0jBAdMJqHp/8gK9i3T008uE4susOxkhfeE1O9WNRqsEZchsnnOgPPoEoptq1iS8PO0N17rICIb7zFWa6pW7SN1NwulpK9Q1694gXekdjf0iz7Y3DRbD3oKQtEb+H/sCtQ3oq1eopSUrRE8MxrlCMXJhXtqfVeRNlpGbmNQW0XyDncht9Dh2LUgoUyF1M4zGWREUzaQw7IaXkB0mq2z1suSWTnL3+mUWpm0IeR2whK3bMExMYsoJl84WEg/DI+sKNmyDs6WbcuhTmfSPYW2g5uZ0TPRFk7I1hlE6kf5vlkWEEIVeAV8q9G8XvB1lDXs+W9uAUCGgG0L/s0hBpvFnYDrmRMt0Knkb3+kBKFNXL9x+iMeQIFXuXjKpDu0oVvG4ysqfKxnt7/8Ba001OPI3jlqtshzd4ivazc3kSWTAa7hGvTQ5XCYPlJqHXVYSUEFpBZ9ELUrV0WokNbyfV853FPX3iNYFwzac9jadk1wLMXxeSU+OJXCy+q5JPIB1M3bxflM5iSxs5+bUECZ0dqU6Z+09d+9PdUiVj7rKFLUWlkvq48GyVzilVFpqcbW+cgKDrDAmtq2hwhlpk/Z0FowJ7Pukp2eUDsDGimJrdsqL5h1Vzx4n3SZlXguuiZO2PTt30vCapIGnT2+RKvDMbLcd38iTp81GD25s/s8keY6HhJMpPuBtxKnlrogMeD3mXOvJDon3lxtFL2YdC+PQE63SvqMw5w/MNnuUW1BHshS5aJhcmUQvUc+/GzcusryFvVoH2zHQIaAbQv+z6EAUjdzKYIhe6lG/dzUS7tH3cx6WGlCiFYzKpJBVXPF40OTndVq2R4mo/nSun4nhL8B6yJ5S1cNa2Mko1oZT/hDds/9NVpK/R86SunM4QD8rLollVvCYHg60XKK4SFetTMe71LFop1bVSySdwEWcfs4T0Qwc9Z9/50L7HA0xg/pGbqJvARzXp1IRX3rgQZ9VzxcrOA9Tuy+UrwwJCba94YFkieScF8Xv8T+0h7xLsE+rU23mRcmfMAHF55EpusLZXrTCpZ16Tp5R2b8nvE0fu7jFeLPS+ruq5dN1ZxsFlRNaEceVSPA5VaezOsGBwOtePi2LEfubGCZmMy3/itimYLbsOkDxFooZ6gr3gdGWSXWMgw1mk2L/cu9leQ8r3Re2NMQQ0A+hfeTVIOia1iPC7nRCSj3lO/1VPSpTj8dndS7h4URgh4jAXFd6diqeSRXSPfb/vJXmSLog3wDoY7Lcwb75cMLIy9IZU20j+yeGqwR03yAt7SH5+JU8UH5BgfnmP6oYBQhNSSZxCedl3XpOs/jotn2C9xTe9o5na36xTJ1Uw7pYqqmeLQqefUxLrmge5vEa/OPxVV2afwRvnUwaUXN5C6EhFLwx21qiaWk9JHWF5gmiiRFgvxLxDEK31Qo/CJ2HS8bwmUUz1U/QlN5w148TfQjfFv7vJfJUSEa6/xM5zH9C4ckwTStLn+qia8KIbbLH44DEWdcoaHhKYECeF5afmxkUw2FpOdZdNefKFcxDTE+xPMK9bXfvWp/fo1MezzlA/Lffurae1VDYNwHyFoX9mdw15s9tqz0xGQDOA/uVXhdAxcaALEhvxDKREw8xlGDzB4SrlYK7ZTs640g9ynavbS8uoSICWU7mU91gIilSeHdN5bjMta+5IRRgFP0J4n2oXOsNVPh2QrhHNxGvKQPeFStVfKbw2DZ8gQHjOfNE7mrl9IeqnXqrAeUu11bM724LRjUA/Vl37bR74UJ/Ja2+c6gyoGfSUNscwp1dpHbexvwZr+x9Jq/qeRWE6hnoG0KcUc8mTToxab5mL1yS8NE1RfDmqbD1WS65ms82HOnEgSr7cDL1GyQb9aPjKustpxPnsMZYbuH/yA/4xFTeOAerPtfFWUhw0FFLs+AMNSpIppiXYCw0tG5119yBqldR+ZdCRKUUPp9z2p+PezZfVtx0bUpnXe5bs1lVcuZTodRbgrK+hf/mz7IcfgGYA/fCYz84XZyAlBjAshQv61iQT3l9No07UJYpSVP39/qnN/GODKwzgoK9iJ9mmVG5JpFAbj9t7mbcmClpzSWtawa0p1IE9AjBUy+6cNoIi5mLtfYg5UiZpTopmqD0gZ+A1iT75poUzFZ/Aw2hVHZIK2lcV0hPePME7GmCbFHJ0hmealozyXnyrz+SFN87XDKgp9ZRcc6C8jtu42RPlLTosBK2OGpWimDLNPEzdZYOXorxKGNclXpFzzm3pzr8x8InXJHhZ+z/hvhCSdOiI3lvqsZCseo+xEm6curDkVAT7yX9lKgnqXnPvQFWJjh9iDc3OCfNv2apmAP07TetUVywt6gAACThJREFUpMRJY7RRfzgT216FqrZdZ0iq0bElIQKbkMi3xFFR4amis0pekN3E8+4BCItisadaaL4ekFPwmjwtAbVaOBP5BJPb9k3vaOb2ZTK5WqmCvoYscqqGcQgFnLB4cqeoHK9q8x8FY6YMqFVyAUs1Nbg86Cl5/BNXaySKxmZMM7f5cNlw1aWzEYADfVQGJR61htQZEKL7drMFggxeeIzVlKnxkhsnvDnZFjLVhM4nEOxF+DkgQIRsTdSf/BRb7DrmdP2JAksyTSoI6t5x70RdsXqWfVZGYpCKQ2TGNaSTClc/CI2XLqxfhRYo92ap6Nab9opmAP3bzfhEUqKnAQ5QllaoSi3XPtTG7bpuWJnMljWe1J0dvG4tJK3ql5SoJC/PnCK8gCeqwzETeE2TXEzgqxaOzCdYxZzh6fWOXMJuSpeg3H4c4ZbppQomk4G9/JLdhtmhI2hUdnya+kyq9Iimz4Dy3Rvnpqe0waluPmUdt2AvQXF/bLo084nNqbxsiP5iIGi0vMhUvKYYzO2PGGGuojpxzOgxFskB96geXsBGUabm9CPev6ikIruMg9DDutvQTJ/lO170mkZrfFltBtbllWEM61XJjXMR7A1Uf3iWQJH8EerkJO7pYe2OOJYrqRk21Sow99Ly5T06h75jqGcYs/M5qw0W7Srm0nqV3DsRrptK3HZSX8R+fZNFqrJhVSzvN+gVzQD6t5xsFylxFfqXPbwwfcuLrgGs0lj/yUhPDyORU2REKcDjtciCqnvIkMnGiOV/5Td1Pyc0YhXpx44Sbaok53wzQ4QorM808wHpczimfxiH7SHXplX9nbrA4YwwTat3NOPbMz/gRUhv5kamf2L6+kzxLNb7okc0hbKzhy6p9cYxQx03zwa896hNTjP372VDFMSdtk7c5hj4IpOc/lWkzn9FddPPyfSYBTfFmLz2GIM6dW0bzysy+ejLEAovfsxy15+TzjBmXPtsZHVT/Ou7LPt7MeukYYrahi2s/bsa6YzJOIk5TjttI/lKARtHbWU9QYJzKX7WDmq/1BEdJcoE/YmgY9dkQ8zL33RrqK+pltcRcSy21bIvx6bOW+ZlP97UxzQD6N945kXq7Ief69l0LJFlolSVZKD8kvDICOaNFRVTjYBZcH0u29h2pZRET4UJ+zu4r4vineAByvYU4jj0OVleq/N6f0CqDcdMr9iqGpaxF6fQO/JDy84mPEsV+K39KeszefqCOj2i8RlQk9v11Rs3ZR03P4E0lmaeTtBsXDZm5DW5LbeGTHbbjigsETHRY2zDbtcTEAD2rgucaA/j/ZU2/na+ntAiderasm4Ybgr2nsFXZ2QJ42wnOUPxGJPm0ld3lgsi9KWEfzjDWpDmOP8Zy/JcZXCmeKE9l5ThbdSkTFFwdYrX3KUKbKe20hJ7g7yVOjALTl4t9sgFRG/IINnrAr9+WtxvQDOaAfRvPcneGxFqYfCalKhyc5h8QE4djolWMwgFt2A1zbsy2ipx6h2pa2Sat2YO6fn2SS+NLF/0iOwOrL31M9TgUu+Nm1zHzTdEPL09q5cNL3lN6rVwxtLY5zRlkdAVT9PJGElS4PG5rVTrU9m0ZgXvTCEj4Q2a0iGf84hlJWWybpm/jaz2Sm62myA0hm0pq73OzPKm79IzogzO/mrYUUbJBgN2u04yEhmpJ+eqhfdiQ/hH1QXMSXfkLDtVPyEXkQujhXxVhk9VffvNfEkzgN6AeXdVy954sYxUqWq5n39OI8K64xpFsR4qytt7KduTxZDazcHuYPBLI9lXe7HqRbqr86cLZlFUHFtS4lmshojoameCYquf0REpN6N6R/5vW27RJVXggdLkh0+61WfaFTJj/SQ1H5x1b5xbHbeNvqyVKQc325eNMV5TYeQwnb3fMSL0j0RGl1hhpmd0miLI/Uw5T8d9SGbhRRo5QN1u2YshFx4VXiVlXg2PMJkHGNSFEdQxO0aWmnWn6B37MH2WEMIt5SSd10nZkfNEFEyUJHoZQ3rsCtau9MSL9P4rQi4iu38bJXsjoecC2fn/JP2/fZtT77/+5j2pGUBvypyPNFM/vIrElWpvJzMB5cBu7eXu5T9xt8eE1fI9FmcJMb3hbaJTPsaYJFc5V/VTFI5R8wWXYquad9+Ud7zQI/IFiln3xvnSOe/enfXLxoxaON71c8qnrB3k779N0I4DrKOZ0vNthBfdURC6nvn7s2pkzfx535/oOsO7DZF8fSpObqvrj7zbtJqvR7WbfPmEgz6hkVTTi9kQwbZDJ0icjUurL138N3pXM4D+jSbzRx+KvZfq/Vm0hBVTcdgHY2fKgXgZjvnRgfh37oACPSI1MMy6N05NpxS+M8uXDa/Dzgq7Pfq4tZf6qnpe2PQsSkoncb6fL00/gJGldujevScKyuYyuOEIyWHfUnu6HHPKHS6pDn1591XtKf8joBlA/sf0DW9xlg9IIbhYkUWx4wB1+yLecKx/vOF7o0ekvneaN25G7CYWm53xhZ/YA7NtZM36cE3cr6nmwRDMW5NK6ho1cgqz3kntAzMgoBlA2hKZBQQmqwjPwke0Jn9kBEbrJ83/kTvyxn5+rNis6tDyG4udNnANAdAMIG0VzBoCdruDgIBZIF3PWo+1hjUENAQ0BDQE3hQENAPoTZlpbZwaAhoCGgIaAhoCGgKjCGgGkLYYNAQ0BDQENAQ0BDQE3jgENAPojZtybcAaAhoCGgIaAhoCGgKaAaStAQ0BDQENAQ0BDQENgTcOAc0AeuOmXBuwhoCGgIaAhoCGgIaAZgBpa0BDQENAQ0BDQENAQ+CNQ0AzgN64KdcGrCGgIaAhoCGgIaAhoBlA2hrQENAQ0BDQENAQ0BB44xDQDKA3bsq1AWsIaAhoCGgIaAhoCGgGkLYGNAQ0BDQENAQ0BDQE3jgENAPojZtybcAaAhoCGgIaAhoCGgKaAaStAQ0BDQENAQ0BDQENgTcOAc0AeuOmXBuwhoCGgIaAhoCGgIaAZgBpa0BDQENAQ0BDQENAQ+CNQ0AzgN64KdcGrCGgIaAhoCGgIaAhoBlA2hrQENAQ0BDQENAQ0BB44xDQDKA3bsq1AWsIaAhoCGgIaAhoCGgGkLYGNAQ0BDQENAQ0BDQE3jgENAPojZtybcAaAhoCGgIaAhoCGgL/H2AbOvA/ErZQAAAAAElFTkSuQmCC"/>
          <p:cNvSpPr/>
          <p:nvPr/>
        </p:nvSpPr>
        <p:spPr>
          <a:xfrm>
            <a:off x="97739" y="740703"/>
            <a:ext cx="195478" cy="195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5" name="Google Shape;135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89402" y="1047378"/>
            <a:ext cx="3451876" cy="2160440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21"/>
          <p:cNvSpPr txBox="1"/>
          <p:nvPr/>
        </p:nvSpPr>
        <p:spPr>
          <a:xfrm>
            <a:off x="1656499" y="4198577"/>
            <a:ext cx="802703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Май 2023 год</a:t>
            </a:r>
            <a:endParaRPr sz="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334879" y="726194"/>
            <a:ext cx="6594815" cy="285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38" rIns="0" bIns="0" anchor="t" anchorCtr="0">
            <a:spAutoFit/>
          </a:bodyPr>
          <a:lstStyle/>
          <a:p>
            <a:pPr marL="9525"/>
            <a:r>
              <a:rPr lang="ru" sz="1800">
                <a:solidFill>
                  <a:srgbClr val="FF0000"/>
                </a:solidFill>
              </a:rPr>
              <a:t>Актуальная ситуация в международной логистике</a:t>
            </a:r>
            <a:endParaRPr sz="1800">
              <a:solidFill>
                <a:srgbClr val="FF0000"/>
              </a:solidFill>
            </a:endParaRPr>
          </a:p>
        </p:txBody>
      </p:sp>
      <p:sp>
        <p:nvSpPr>
          <p:cNvPr id="143" name="Google Shape;143;p22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22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22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46" name="Google Shape;146;p22"/>
          <p:cNvSpPr txBox="1"/>
          <p:nvPr/>
        </p:nvSpPr>
        <p:spPr>
          <a:xfrm>
            <a:off x="1656499" y="4198577"/>
            <a:ext cx="802703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Май 2023 год</a:t>
            </a:r>
            <a:endParaRPr sz="900"/>
          </a:p>
        </p:txBody>
      </p:sp>
      <p:sp>
        <p:nvSpPr>
          <p:cNvPr id="147" name="Google Shape;147;p22"/>
          <p:cNvSpPr/>
          <p:nvPr/>
        </p:nvSpPr>
        <p:spPr>
          <a:xfrm>
            <a:off x="293217" y="1265701"/>
            <a:ext cx="6322265" cy="2961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r>
              <a:rPr lang="ru" sz="1050">
                <a:solidFill>
                  <a:schemeClr val="dk1"/>
                </a:solidFill>
              </a:rPr>
              <a:t>.</a:t>
            </a:r>
            <a:endParaRPr sz="1050">
              <a:solidFill>
                <a:schemeClr val="dk1"/>
              </a:solidFill>
            </a:endParaRPr>
          </a:p>
          <a:p>
            <a:endParaRPr sz="1275"/>
          </a:p>
          <a:p>
            <a:endParaRPr sz="1275"/>
          </a:p>
          <a:p>
            <a:endParaRPr sz="1275"/>
          </a:p>
          <a:p>
            <a:endParaRPr sz="1275"/>
          </a:p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1275"/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  <a:p>
            <a:endParaRPr sz="1050">
              <a:solidFill>
                <a:schemeClr val="dk1"/>
              </a:solidFill>
            </a:endParaRPr>
          </a:p>
        </p:txBody>
      </p:sp>
      <p:sp>
        <p:nvSpPr>
          <p:cNvPr id="148" name="Google Shape;148;p22"/>
          <p:cNvSpPr txBox="1"/>
          <p:nvPr/>
        </p:nvSpPr>
        <p:spPr>
          <a:xfrm>
            <a:off x="334880" y="3443458"/>
            <a:ext cx="6188241" cy="40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spAutoFit/>
          </a:bodyPr>
          <a:lstStyle/>
          <a:p>
            <a:r>
              <a:rPr lang="ru" sz="112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Наибольшее падение ставок фрахта происходит на экспортных маршрутах из Китая в США и Европу (падение 84% = высокая база). И в наименьшей степени  из США в Китай (падение 21%). </a:t>
            </a:r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22" descr="data:image/png;base64,iVBORw0KGgoAAAANSUhEUgAAAkAAAAFoCAYAAAC/jUTwAAAgAElEQVR4Xuy9CXgU15n3+wfEjthsCQNik1iC8Qo2GCuIxRHEBtuQiRMbklj6LgE8kwtOYs2dLxe8fHAz8z04jvHki7HJRJAEm4knMTZgx2jMIhtjOwhvsQmLxCY24QWQhCQQcJ/3VFd1VXeVulrqblV3/et5eCS6zvo7p6v+et/3nNPmypUrV8CLBEiABEiABEiABHxEoA0FkI9Gm10lARIgARIgARJQBCiAOBFIgARIgARIgAR8R4ACyHdDzg6TAAmQAAmQAAlQAHEOkAAJkAAJkAAJ+I4ABZDvhpwdJgESIAESIAESoADiHCABEiABEiABEvAdAQog3w05O0wCJEACJEACJEABxDlAAiRAAiRAAiTgOwIUQL4bcnaYBEiABEiABEiAAohzgARIgARIgARIwHcEKIB8N+TsMAmQAAmQAAmQAAUQ5wAJkAAJkAAJkIDvCFAA+W7I2WESIAESIAESIAEKIM4BEiABEiABEiAB3xGgAPLdkLPDJEACJEACJEACFECcAyRAAiRAAiRAAr4jQAHkuyFnh0mABEiABEiABCiAOAdIgARIgARIgAR8R4ACyHdDzg6TAAmQQJQEKtehsDgTxUumRJmRyUnAuwS8IYDky/XAclTYchqD+S8+j9lZ3oUYTctKl47Bks0zsfStJcizZDyCFwpm4blyIH9ZGRZPtJaq8pUXYe3q+2FGUbl2HuasLLMkdsxvW69z67W2RuhdTnibouHhmHb7UkxcvN6WRbTlR+pH9oKXUTxnYLTFuk8vfSnNxfZEvTwC7FQD4zU+7ntvk3ILlk0oQonljs33XPXjqAe//1r7y2MybwLf+5zlruaH+r6XTNGeA4HnJpza4XjfJX81PuFp7Z4vklK+Z8XZ9t8l7Tk1wOa5p+ULPmfsnvfBZ6PUo+pHyHdK5krxsLDnY4umKTOnPAFPCSC7L7L+gnf60iXdCDk91M0icGrowzDwELJ8rj+YQsSU/vILKcNZeLkn6CTC3JcQRcqYCyA70QnEf35F94KLgpBD0kTXF2WLHV7K+jhYxKgvBFAU/BS7LcjX/yBsjgCKhr/+TJJnSWGVZgHK2+Hwh4nMu2XAMps/Vo1nW/h3MPSZos0DWEVv2Dywn+OqLLgTklFQZ9IUJuB5AaT/ZbFkc4pYgpp6AJVMwdL8LVii/4WnT7xAnhzDMhR4AMDB+mIjHiiA7AUQEIFli7/8iRYksbROtLjzYQU0JaLD7lEAmfhp86gk32RhaYYAioa/xWpjcoHZliH3FwNLQyzUxverXLpi/8ea9Y/b8O9LuPXI4TsVKhBjP31ZYooRSAoBhLAvuvaQx4IilK8MuM4Mi4fVXGqYTAMuJee/MNbD6goxv0gO2NQ3B/mb16LEwVrjbB63+/KaPlN/YVnN/mEPgIjWkS0o3T4F2TlHkJWluXbCBZCdVanp2e388GxqPGzM7WHMgpYYrQVjMH/BADy3MtQF1vTYOrW+afGnlxkqkCLV5fAQtoxNaN/NIj5S+YA+782u4SYtoWbXVwCGpC+o1Nwm83OW4znl0jS1IzRPqMvMEN/LgcUmt5Uaw6GG21ZV58LdFpUQ1wXQsikoWWxykUecPyF9lP8aYup+VDwQ2o+QuJYQl3z2guXILynCc4abSn82BD5XL3ebF7z6LNL8dymQ7cRgcwWQS1e4kwCy+55J2iVYHOZK1l126g+7EBeYk1ss+PmDqAyEBRh15kzH+PJN2Gl8YP3DmFagFFMoce5Ocggg/SFiPPj0h0qoVSjwuflBHCoWwqwpJh+0+cFqeeDY12f7MHfxV2v4Fz8gIJSFJ/wveFdm4ggTJaoXj0NZkQRQifnFanr4W8SgzUNba5tpLE0voOAL38XYNtVux4e+Tbn6fLOZR0GR7EYASYPs0rnoi93LzcXc0l+4ZuZGnFiIcAh3/9mIQWMs7EVT2PjYiBPLsJgEV0S3tpHWJE5tuNi9SMPmu11Zgc/C3W7mP4ZMQjXs+WOO17OzJNpY48La704AOVpdHliOqGKAmsPf7AKzjWNzcH+Z5mve9vAYoKbjGoNuMNcWIIvQTZ240ThrAF8XnyQCKPThYm+9sLXuhFk/Qh842v8rcmaiZDOMID3rl9PBWuLkarIJVg5/CZisPKqckLoNX7aDIHL5V5xeb0IEkO0LNjzw0cLW6a/YELbuxtb+u9xU3/UATPPL2OkvU2s5zRdArvriSuzY9Td8vtjX5+AqCx0P2/Gx/z64jRGzC9y3tR7ZWjpDuTfdD8Nt7KosB3eoORZGCYCmnj/B+d7kPDKeEW4EUFMunygFkBgWbRZOOFnvQtPaLxgQHjuQZ1nYYR0XR5Fq96wMmftRCSCbP3B9/YZn55skkNQCyOpmaiKWo6kvlO43VmZ2PcAw1N/uFFfh8mEcNgTW8kLNtmGmZ3Pgo607K/IsT4QAanJVTIhbwXjgRggK115g7sfWjoR1lUloivDYMscXuaWtzRVAbvticp1EsqpYuuQkgEKEqOOLIqRftulaJoDMzQ0dm8hB0E3wM74bwRoMYWs7z9x+f0P7a/88cBK2qjVO89/WQhg6R12K1dBskVxkNrycVkQ2KYSEbcgqR3urtXUOuvue6YLNnLcp0ej0rI78jGQK/xFIEgHk5gEUHlNhHc5QF0tA7JTryydvR6keZDjxHetqi8BffHYveItYieKv9qDoQfiSWtNLR8Vv2PrOQ1ZKeMAFFs4nJP4h8CI3P/hgt+rD5D6DWQAZsRaRRUz4S9Ya42O76khlcitQWiiAXPYlTLxFFEMuBZBjHFliBVBwnGzczE2JFtMCAOvLOfA9h7a1htUCFLqkPmSsHQWDO6EULoAiz/8sNwLIqV2RBE6k+zbCOdyNHUhkBEHrcV/B75PM0dI809YdNuMWjQUolGNUFqAmntX+e72zx5EIJIcAcgiCtrUAudpPI/iSKKyYZSyd1EXJ2ux1wb02TC9jWwuHSazkldrv1WM3CMaX+sVhKA6x8OgvYVnxYW6fUU5EM2/4S7w1LEBOdVr+8ovGAuRqbMNpO7XDSQS5+8u0hQKoGX1xiuWx9tilAGoNC1CkeRsqytwIoAjiICoB5PjydPMHmG6pCP5h4mr+uxFAEdrlaHl1Ef9omTuW9DbiUN8IMSw+0ur+atriCmOxSeQgaG2vNAqgSK9x3m8ugaQQQOEPkqZM0OExJ45/fWAm8jevh2ZlCK4Uyc4pA8zLTZv8q0J/EYaUFWlEAq63nKlASXlgYzNTHk2MOZXZtBtAW/FiXdWWeAHk1MaQAOCoYoDcjW0oeue+B62G4TFA4RY2NzFAjoHFJsHj9sEfPoUijLuDWLevzyGuzSEGKLgFg1TSXBeYm3kbGhsXwWrjYMkKGwc3YsrJ+ucQAxQqPKyWC5fz35UAcnL5NM3TUTg0uX1GkHeYK95OAIkF3cUmn7Zz0JVbMkoBFElkR3ou876vCHheAIW/UIIPYEeXi3n1ToQXrGVJsN2Kl0gWILlvt8Ik4jQyuezs3BpGmU77H+nmdYeNEEOWJCdeAOmr62yWqcpSbFP7mnIdNLkKzKWJv8m+G2Nu5hgi0kxjbI6RCGu3Kc7DLKjCLUo25Yf2xe7F7qq/Li1ApmDYYFv1ORm+6io2AsgUC+Ow3N6yosmNaAkTJ9Z4G1cxQGZBEPbHQ/B7Ghx7dzFA2ryLNP+bimcJPkQcrZJ2/XeYr6o0Pb0b/mahq2+EKD9l1/7AM0u+A3bL30Mff/YiPHy+2cVRReM+C253wFVgEV9BTABPCSD7ozDsNrBrKtAtPBbIfrmtzUvIMf4jUmCdw1/TESaY3QqkYBa79jm5d6yfuzsKI/o2O6/yceZjF+S6FMvCdnsNDbLMD+zxZH3xuh1bK4+I4k8Xm5aXQmhd9kLU2r+ZWKpcmqbYE4tAtlk2bYoFChs3QwQH+xP52A73AkiVGlpHqBiPSxC0Xbye26MwbKweoQHGasO9XJTKcRt6f9yIKR1zSHn6PkDBTQjdCSApLvL8dyeANOFi2gXaMsVDYo3UvaY2jnXJX5UTnta6FYTD7s8hjyonq2c4o/B2O1uP1qtawv7Y4G7QlDYuCXhDALlsrGeT0ezq2aFhw0ig5QQ0gWG4ylteYDNKcCmUmlGyqyxGELSHD0NtUiS66iUT+YwABVAMBlz9hRJ6fEUMymURJEACiSRgH1MT0YKYqCa25gs+CQRQcGWth0VaouYK63FFgALIFSb7REG3jdM5Uy0onFlJgARagYCNO8nFER+Jaij/2HIgLS5OngafqGmYMvVQAKXMULIjJEACJEACJEACbglQALklxXQkQAIkQAIkQAIpQ4ACKGWGkh0hARIgARIgARJwS4ACyC0ppiMBEiABEiABEkgZAhRAKTOU7AgJkAAJkAAJkIBbAhRAbkkxHQmQAAmQAAmQQMoQoABKmaFkR0iABEiABEiABNwSoAByS4rpSIAESIAESIAEUoYABVDKDCU7QgIkQAIkQAIk4JYABZBbUkxHAiRAAiRAAiSQMgQogFJmKNkREiABEiABEiABtwQ8JYBKFmbimZE7sOGhYWHtl3sPYTUOPHNXeN/Kn8Pd+UuwR+7MsKZR+TbKjdvxSMl6LMjRspc/OxPTlr+jfp++sgorprpFxnQkQAIkQAIkQALJTsAzAkgXKiOLbATQ5iIMXbAmTNxo8F/DouwCQImY/Vg5PRebZmhlKJGz8U68sWk+clQZwLMVy5Fv/l2Jp9cx3SSOkn1Q2X4SIAESIAESIIGmCXhAAGmi5cmc1XgWBTYWIBE4W4EZa7DJzgKkBMwBLBRho1t2AqKnwmJRCgqlheUzMW3PvIA1ySqaOGFIgARIgARIgARSn4AHBFAQsp0LTP9s4Z5cexeYWHNWDNWsPFKUYd2Zh/LpudizSHdvBYWOlGV2tTXpXgNQU1OD+vr61J8N7CEJkAAJkIAjgbS0NPTs2ZOEUoSAtwWQWHcWAk9vmg+x5tjFAFncXBYBNBkbDdeY3NAF0AuYvnG24SaTO5EE0OXLl3Hp0qUUGXJ2gwRIgARIoDkE2rZti3bt2jUnK/N4kICHBZAIliLgGS1w2VGkJMAC5MFxY5NIgARIgARIgARaQMC7Asi8ssvcwZBVXmAMUAuGn1lJgARIgARIwJ8EvCuAQsbD2U3FVWD+nLrsNQmQAAmQAAk0n0BSCiAV92Os4pKlX9wHqPlTgDlJgARIgARIwH8EPCWA3ON/DYsWAivsNkV0XwhTkgAJkAAJkAAJ+JRAcgqgzUVYhOXcvdmnk5bdJgESIAESIIGWEkhOAdTSXjM/CZAACZAACZCArwlQAPl6+Nl5EiABEiABEvAnAQogf447e00CJEACJEACviZAAeTr4WfnSYAESIAESMCfBCiA/Dnu7DUJkAAJkAAJ+JoABZCvh5+dJwESIAESIAF/EqAA8ue4s9ckQAIkQAIk4GsCFEC+Hn52ngRIgARIgAT8SYACyJ/jzl6TAAmQAAmQgK8JUAD5evjZeRIgARIgARLwJwEKIH+OO3tNAiRAAiRAAr4mQAHk6+Fn50mABEiABEjAnwQogPw57uw1CZAACZAACfiaAAWQr4efnScBEiABEiABfxKgAPLnuLPXJNBiAod2r8XhD9ZFLKf/qLsx9LZ5EdMxAQmQAAkkkgAFUCJpsy4SSCEC+9/5NQ68uypijwbfPBsjJxdFTMcEJEACJJBIAhRAiaTNukgghQi0VACVLh2DJZvNQGZi6VtLkJdoRtuXorDyQRTPGahqrlw7D3NWAvNffB6zs+SDdShcDCxdfT+y5PcHlqMi0MbsBS8H8m3BsoIqFEgap/aH5MXU5di+ZAoAF3mbyUT6sjrreSye6KKAEA5ajiN4Ye0BzJ4j7YxwhfZPkucUYW1TTCzlb8ELa4didmAcIlVnvh9VP6MpmGlTmgAFUEoPLztHAvEj0HIBNA+VhQGRIc3cvhQTi4dFeGHGoT9mgSMv5IJlqMgByrMXa+JG2lWai+2FVSh8YD8KDZEmaWehorAMiydGEjFauVgW7K8IwNI8N3mb3+cWCwNhU5yJYiXUXAigkLTBPjrkNZdvK8AiVardb3E/3VXDVClGgAIoxQaU3SGBRBGIuQAKiA8lEsqXorD4KCrKy5C/rAwFlWKVKVNd06wuB7Bswg7kiRgRgbJ4vUqnhIj6PBelBetQXl6GivEzkF01UrPgmOswTDUiTtYga7VYnwJCZhmwJPAy11/i0gZna4pJAFkEVXA0nMWA5N0BYD1Kyk1WkxCLitY/TUiVoAwVkha61UwTY8/JZ1NnIr98mLJGQSxAFQNQsnm9aohWBmCxvulWmjABEiwzyLwIJaqkMUELmd5FG7Fk6XNgnFRyVeftKA20OXtBEXJWLldlqzZCG1N1WSxlgTGVz/J2BNKMQf5UAHmapcuub1YOM7H0xWEoVpY8m34k6gvEelqdAAVQqw8BG0ACyUkg9gJIXl4Bq1B5wOoilocQQaG/VPNKNQuKCJMl6s25GMVZazRrzRIEBZJZ9MDkzjJhNywI8uK15H8QlQFxBL1ttj6uSBYgrTLLy9n8Yp+wDtnK5Ra0FOWVbwEmTtFcaroVaslQk9VJK89gAJPFKmBJkxf/nIr7NVebUQZQun0K8pRbzGSZEtFpcgWqBptEjdRVnB1w+dmJPDsXmG0fNYvNEmnvxHeCFiZDgJnEbcC6o9KaRa8IVV0Aqz4ELXF2fcvbHuSgXJwlU5SlUfhoZWvuT17+IkAB5K/xZm9JIGYEYi+AHF7GZstBoPXKIhEQO0uxDpV5U1BSmolCFNm7lQIv18KKWYH7IRhs7itxkV2E8hIt/kdZEULjaSq3oBRTkJflTgCZazVEgLzYTfFDhghUYihg1TEsISKAdGtV0PWTV2p2JwbbYmlziLvJsLDoVpCIAiikDkOABHplsQCZBYrcD+FjdivqbjNdAIkoMsVZqdKVkEKQU4gAs7jALPNFs/CIANLHLshdc2+Gib6YfUNYkNcJUAB5fYTYPhLwKIGYCyBzDJD5xeTgUtJequISGYBC5fISNxKQZ3ZlGQG45rR2gdY296UNxUc1y5JYCJSFIzwGqCQ/4JJrMgg6VBBoVh3t5WsvgLKKTYLDYgEKF0DKCuZgATJEmy5QJJbJiNWJsQXIHANkGTfpv27lis4CFJz+ZhFl5Wm42nLMMUsmaxoFkEefIq3bLAqg1uXP2kkgaQm0XACFrAIzrxiyXZmlxQDJFYyHmYXnYIonyXFeWaXcT9Dvh2NX98tNq5aU4NmCfH01mGRxswrMSbCFuoiM/lqtI7oFSLltAnFPwbgeiZsJF0BabJBDDJButTIsNOIeDMbyGPEzcHCBiTVGt8CY8hmr5HSUNjFAyt1kdsHpcT1633Umppgew7qnpzXHfZlFpsnSk50zBjmFEgMkwii8b+b4LVqAkvaRE/OGe0oAlSzMxDMjd2DDQ8O0jm4uwtAFa4xOT19ZhRUS7BZ6lT+Hu/OXYI98PmM1Djxzl5FCynxoo/z3djxSsh4LcrRb5c/OxLTl76jfHcuNOW4WSAKpQ6ClAijRJCKuSEp0g2JYX+hLXYtjcrFyK4ZtYFEkkGwEPCOAdKEyskgXQK9hUfZWzKhYjnxDDAHP6v83SEu6AkCJo/1YOT0Xm2ZoZSiRs/FOvLFpPnKUmArkN/+uxNPrmG4SR8k2iGwvCbQGgfrqU6ivqYpYdceuV6Nz974R08UvQcA6oixFTezTE78GJKBkq+UjzDqTgBawChJINgIeEECaaHkyZzWeRYHVAmShaRY6phtKwBzAwoAwMoueCotFKZh/YflMTNszL2ApsoomuwFsbGzEpUuXkm1s2V4SIAESIIEYEmjbti3at28fwxJZVGsS8IAACnY/zAVmJuNkqRFrzoqhmpXHYimah/LpudizSHebBYXOwj25FqGlrE+wus7MVdeer0P1+Xp0bNeaQ8W6SYAESIAEWpNAWloa0tPTW7MJrDuGBJJEADlbaSxuLosAmoyNhmtMbuhlvIDpG2cbbjK5E0kAfVXXiP94/yRu7NsNYwemo0cnKqEYzkEWRQIkQAIkQAIJJ5AEAijoIjMHNxukEmABOvxVA/6wOxjrMDyjM27s2xXykxcJkAAJkAAJkEDyEfC4ANLidiqMwGgbwAmIAZJaPz5Ri/eOVKOq5qLRiI5pbZRVaFCvjuiT3oGWoeSb/2wxCZAACZCATwl4WABFDk7Wxiyxq8BOVV/E+0ersbfqPBouXQmbNiKG9GtQr06uplX9xcs4VXMhLN/wqzujTzoD7lxBZCISIAESIAESiIKAdwWQeW8fU4dkzx7rKi7Z1Cfx+wDVN17BvtPnsbeqTomXs/XxWSUm8UZ52T1wQ9+uUQwrk5IACZAACZAACTRFwFMCyP1QvYZFC4EVpg0P3eeNX0qJFZLr8Ff16qeIpFPVQcuOXnOntLYRLTtS1pEzWnlyUQjFb9xYMgmQAAmQgP8IJKcA2lyERVhuvyt0Co2hWJU+Ol6D949UG+42EUI39usGusdSaKDZFRIgARIggYQTSE4BlHBMrVuhWJLeP3LOIoScWiQxSBJ7dOuAdHRKa9O6DWftJEACJEACJOBRAhRAHh0Yu2aJEPr4eA0+OlFrWY1ml1ZWqEns0NgB3LQriYY4qZrasPsVNHz0WsQ2d7h2CjqN+27EdExAAiRAAokkQAGUSNpxqEuPO9KLlpgjWaWmB2XLXkV3X3sVrUFxYO/3IuvefBZ121dFxNDptgfQ5a6iiOmYgARIgAQSSYACyCXtMxcvomcSnQFTWnEWbx08p3oncUP33ZARMfDaJQomIwFFoKUCSE5nX7LZDHMmlr61BHmJ5rt9KQorH0TxnIGqZjlZfc5KwDhQtHIdChcDS+UgVfn9geWoCLQxe8HLgXxbsKygCgVNHbYakhdTlwdObHeRt5lMpC+rs57H4okuCgjhoOU4ghfWHsDsOS5Olpf+FWeiOGan0GuH2FYUlrlrv4suaknix9t1E5jQEwQogFwMwydnzuKe0rfx8oRc3NSrp4sc3kgi1qGXPjqtAqjFJTZ1eC8up/fG0KREK1ougOahsvB5zM4K4Ni+FBOLhyX+xHazwJEXfsEyVOQA5dmLNXEj7SrNxfbCKhQ+sB+Fhkgzv6AjvVS1crEs2F8RgKV58nKPlLf50yUqAWRXTTSiJpq0brqkuAP55cOaFpZuyrKkiR/vqJvCDK1KgALIBf5Nx09gxva3lQXo5bxcTMrMcJHLG0nEFfbHj04bMUMSEzQhuwddYt4YnqRuRcwFUEB8KJFQvhSFxUdRUV6G/GVlKKgUq0yZ4qVZXQ5g2YQdyBMxIi/KxetVOiUm1Oe5KC1Yh/LyMlSMn4HsqpGaBcdchy681GdrkLVarE+Bl+MyYEnAmqELFWmDszXF9FK1CKrgEAcFT+iwS94dANajpBxATpEmAkMsRlr/NCFVgjJUSFroVjNNjD0nn02daYgGiAWoYgBKNq9XlWplABbrm15fmAUoWGaQeRFKVEljghYyvTuOAkjGJDSfqb3GmGoWOP0qXaoJ5Kxis1AWVoFxlYR629UYhvc/KzA3VJl2Fje7+xbuNv1M6m8tG28mQAHkYj6cv3QJt29+Ex+dOatSF4+7FQXZg13k9E6SDZ99qY7zkEtcYhIXZN612jstZUuShUDsBZC8mAMvu/KA1UXcKSGCQhcSeaWaBUWEyRJ5K+cvRnHWGs1aswRBgWQWPTC5s0ygDUsJ9Hr1/A+iMiCOoLfNEE7mkXJnVbAID/MLecI6ZL8o1qGgpSivfAswcQpUdboVaslQi1vILM6WwGSxCljSRADNqbhfc7UZZQCl26cgT7nFTJYpEZ0mV6DqnUnUSF3F2QGXn53IcxBAtvlMAtN2voe6HQ3XmogpG1bb5yG8/5lYrYvkgGtTS3Mg4K60v78Uy9y7DZPly8p22hKgAHI5MSQGqGDn+3jl2HGVo2DIYPxyzE1JFRe093QdNnz6hbGnkOwunT+8F61BLucAk1kJxF4AObyMzX+lB5qgLBIBsbMU61CZNwUlpZkoRJG9Wylg3SismBW4HzKaNveVuMguQnmJFv+jrCmh8TSVW1CKKcjLcieAzLWK6LK+kMVCZRKBSgwFrBqSUQkmEUC6tUqLV5I25ZWGWkm0eCRLm80CxcI0YOWIKIBC6jCJi1CxZO6nIWqVktMtdEsAUwxYMJZKy6nFYWkWP+3SLV1Wzs5WoiqIx3GJKV5LFaMYQhNATd0Ps1jx25+KBCiAohzVh3d/iBV796tcN/XsieLbbk2quCBZSi8iaN/ndaoPXC4f5QRgcoNAzAWQOQbI7I5xcClpwaziDhmAQuXyEjcSkGd2ZRlByea0doHWNvelDcVHNcuSxAIp10h4DFBJfsAl12QQdPDFbwR5G33ULRJWAWRx/VgsQOECSFnBHCxAhmjTBZDEMhkWlVayAFmCxUPZhLOKJBbzXFiAgl9dXURZLUC2X22Du4sgcD4bko4ABVAzhmx95TEUvPtXnL2onQw/M6sfburVS/1+qKYWh2o1V5P56tmhvZFGhJP83+66sVfPhFiVxBpUsu8rY7m8ftTG8IwutAg1Y074MUvLBVDIKjAjnkNz+YSvzApaBILxMLPwHCRm5naUirUkx3lllXI/Qb8fPmLqfnkg/kZuK8GzBfnKNRVI72YVmJNgC10FZvTX3qohL3XDCmLE9Ug/wwWQFhvkEAOkW60MC5C494IxOflTRTU+j8VwcIGJFUW3nDRlGQntnxFzZBMDJK5I29V0ZnefWXSYY7uCq+2C1iUXMUDm+DFdrIZYF8USJS6woPWJMUCp/GyjAGrm6IrIERG0vep0M0uInE2CrWdm9ce9Wf0wuGt8DkOV5fLmozakVSKGenZOszSwY1pbXJPewTjnTG7KKfad2reF3Luxb1fInkO8/EOgpQIo0aScg5AT3b6GTUcAACAASURBVJLY1xe0kJhWrcVsOXrs2xvrEv3e/1jz9Et5FEAtHOkPvzoDsQiFXiJYBnfTRMu2U1Xqp4imQ7Xn1e/RCiexMokYenBI7IOv9aM2JEi6JafaS1D1t2/IoAWphXMqWbJfqirHpSp9RxznVre7aiDa9R3Rit0KWAeUpUhzM6XeZbfSKvV66dwjv/ffT2Mdu75SAMWOZcxKkoBrEVYinFZXHMLh85pokkuW4osQmtQnw9Yq1KO9uNqav1eRCKAzdY3qFPv6xsuOfZLzxuSSNPtO1xkrzPp0a4+5466JGQsWRAIkQAIkQALxIEABFA+qMS5TxNDTe/dhfeVxI+6oqSpEJD38teFYNGJYQuKJpC2nqi/iN++fVM2S1WV3X9s7xhRYHAmQAAmQAAnEjgAFUOxYJqQkcbfJP92VZq70zIULxl5FurUokRs3igtN9huSK39YT4wdyINYEzIpWAkJkAAJkEDUBCiAokbm/QxP792Pxz/51LAWPTxiGH45+qaENHzzvjP469FqVdfcsdfw/LGEUGclJEACJEAC0RKgAIqWWJKkD924MZF7Fv2+rApHzjSo1WRzx/VlUHSSzBk2kwRIgAT8RIACKMVHW4KoZfNG2bNIYoMev36Uig2K5yWB1KvePaF2nGY8UDxJs2wSIAESIIHmEqAAai65JMony+9nlu4w4oNkfyHZwTpeewsJGtlo8b8+/lxRkoBoEUK8SIAESIAESMArBCiAvDISCWiH+RiPRFiDGA+UgEFlFSRAAiRAAs0iQAHULGzJm0mW1Be8+75hDYp3bJAeDyRnjn1/dB8GRSfv1GHLSYAESCClCFAApdRwuu+MrBKT1WL6eWZyur3EBtltoigutMOBHaylhm0hx3+IiLqxVw9bl5rsMv37slOoqrmoDl6974YMyI7RvEiABEiABEigNQlQALUm/Vau2+48M/NBrWItktVkbi85rkOW24fGFplFkJTFmCC3RL2dTuK8ZBfwSNeQ3p1w3TVdIiXjfRIgARJIKAFPCaCShZl4ZuQObHgouEpJPntoozC5HY+UrMeCHBs+5c/h7vwl2CO3ZqzGgWfuMhI55S9/diamLX9HpZu+sgor5ERkn15i0RGLUKTzyQZ16WKcb2ZGdaim1jiuQ2KL7DZfpAhKvcm1veIs3j54LmLHbh2QjqnDm388S8QKmIAESIAEmkHAMwJIFyoji4ICSImUjXfijU3zkbO5CEMXAM9WLEe+paOvYVF2AaBEzH6snJ6LTTO0Mhzzm8tS4ul1THcSV82AmqxZ9MNa5QyySX0yVTdE0Lg5W0xE1MNlHxixRU+Pvsl2ub3sFC07RsslK8Pyh/fiPkFJOmFaKoDkdPYlm82dn4mlby1BXqJ5bF+KwsoHUTxnoKpZThafsxKY/+LzmC0np1auQ+FiYKkcpCq/P7Ac+hGw2QteDuTbgmUFVSho6rDVkLyYuhzb1YntLvI2k4n0ZXXW81g80UUBIRy0HEfwwtoDmD1H2unmChw8W66nHRPk6CY705BAAgl4QABpouXJnNV4FgUWC5DVImQWOiZCSsAcwMKAMDKLngqLRSmYf2H5TEzbMy9gKbKKJjv2X1VV4NOS/4WModNw9VAfm4oiTMyzjY340Sef4fXT2vL3B/r1xb9fNzIs19uVF/C3zxvV51d1aoMpgzrhqs5tEjjtWVUsCPz15EWUnYzsIr0+oz1y+7cPq3LnL36CEw88hW/1C9x65xeYuS4bv35mFvSPYtHOiGUcfxmL/g34f1S9x/Dnhb/AoUHA4cE/xYp/6A9Iu3aOxfoHPseiBRW4/9WfYrwqVNL+AIfufxM/uf0tPLXwc9zv2HatXPxLsL87f3EHdo53kzdiDxwTHP/TT7Cu71P4ye3NLEPYvHg1Vvx0gosCzDwCySW/hZmLYjycJC0tDT169PBwC9m0aAh4QAAFm2sVPJow2bNId085CBWx5qwYqlmJpCjDujMP5Q75F+7JDRNaD8HqOjNDPH34Pez60wL1UVrHdFw9JA8Db7wf6RnDo2Htm7Q//egT/OqA9jfyjT164KXbx0LcZ+Zr/xcNeH3vWbVZolyjMjup4OgBPTqge8e2vmGVzB19+3ANdh7RrHlNXaP7dcEdOeHnwr3183/E8Qd/je/213MfxX/O/VfgiV/juxU/x7w1lag4uBt3PP4ufnDsH/Hgqt0qYfYPX8Lz9x/Av96xE19/82eY8NbP8Y3HX1Xp/ueErYHPx+PtuS/h4MHdqBh3J7KrRuKx33wH/WGqw1Lv79HvNz/DBGzFv849jR88ATyxJgPP/2wy3vr5bXh7gtaG3/X/Nf6nrRYI5JM6jv0R8x5DoL4gGb2c8PySdyeAV/HmQQBDfoI1ejk/eMqwNmn909r/JnajQtLiHjwmDFS/7sMq+eyOe3BHxVD84DffAdb9I35XkYU333xVNUQrA6pPT7wZaJte31s/x7xj38fz9w8I3AiWGWT+P6FlG40f/s48dpBC8Y23xuO/fzbZYTqY2mjkd+oPcGxdcMxxx79q5QrbMCaRZmDs7rdp0wbt24eL+djVwJISScDDAijU4mMvgCxuLiFnCKDJ2Gi4xuSGnv8FTN8423CTyR3lfmtCAF1qrMe+t/4dlZ++isYLNcb4dO7eD1mj7kHvAbcgrUM3dM8ckcix83RdoTtQF2QPVq40PUBa3G17z9Zi7+nzaKgH+rbXBNLg9t3Rp1t7DOrVSR2mKsdp8PImgZa7wOahsjDgZgp0sXRp4LPypZhYmqu5iMwuKADiOivNK0NeqfazoHIelpTICbyLUZy1JpAPWDZhB/KUS03cMsuAZc9jNkzuLBNWw1UEvV49/4OoLFiDrNVLAL1t4hYLu9y5sSxuP7MLbMI6ZCuXW7CteeVbgIlToKrbrrdrKF4omIWKwjLl1tJZKAZYrLnjJG3xMKxdfT8g7ryK+zWORhlA6fYpyFNuMRObcqsrUHVR2BdnonjJFFVXcXbA5RcyJirpWlMbVLmz8JxyhWlusLzt5vtbAuMjfMP7szhHXI37URhwiRr9hB0Tt+45b36P2KrWI+BhAeQdC5B5eEQEHfv0VXxZWeZq1Hpn3aLSde7RD126a4Z9EUz61TtrTJPlnKvai7rqE6iu2gv5/WJDNb6s3OWYJz1jhKqnz9DJ6DN0krJYtdYVuueQ23Z0atMOfdO6oku7dpg6oI8hgswr1PSyJmZmuC2W6WJMIPYCyOFlLC/uxestrVexNwGxsxTrUJk3BSWlmShEkRJFiyeGCJJAfEthxazA/RAYNvfVSze7COUlWvyPiImweJrKLSjFFORluRNAlmeJIRgOWOKHDBGoxJAuIgAtZkgEkCbIJFZKF255pWYxGWyLpc0mMaPEkME0EKcTUQCF1GEIzECvDIFlFSR6f7KKQ2O+pN7FwOLw/igBFBBeVnEFGyYUQDH+avumOA8LIM0yE1wV1noxQHazoe7ccZw6sFX9O3/2OOqrT3hy0vTJESE0Gf1H3d1q7RNr0LaqKhwy7SUU2hjzSrLmNtQcsC1B3IO7doEIpHge+dHctqZCvpgLIJPlIssckGtjbdD4yYt+HcrLB6DwrVyUFuxQn+YpcRAqSMxp7QKtbe5LG4qPapYlsayoIOagVUKznsxCSb5YRawiJnx8dYuHqW6jj/YCKKvYJDgsFqBwwdCUBcgQbboAKqwyiYvYWYB0Hrp1yhijgHXLagHSCUn9DgLIxgJkEXoOgisVvlvsQ2IIeFoAJeMqMBFGdWePW0bvi4DFRiw4jQ3VyopTfXqf6xHulN4XXXr0U5YjcbvpliSxKsn/5fryqGYVUhaio7tw8sBWiyiTdCMnPaLEkJcvfSXa/nO12HLkcxyursOpxvPo36Mj2gbipCMt1w/tnwihSZmZmJnVH/dmJTS81suoW9y2lgugEItATpFy2+gun/CVWUGra/4ysfIELCSQfLejVKwlOc4rq5T7Cfr98O6r++WmNijBswX5+mowyeJmFZiTYAtdBWb01yrWdIuJCIY5KwN9njoT+eXDUKD6aSMYdBbicjLShlitDAuQuPeKIF5DcU/ly7qOvOexGA4uMFn1pqxP1nzGKjkLyqZWgYXek1V/QRej2aIl7j1tNZ7ef23crJ/pTAJzpsUzmgX4jYCnBZAMht0+PkoYGau4ACT5PkB2okn6Lu6rlsQVieASd505dklcciKEWlJuor4ksnfQr94+pgKlJwzpjrxs+9UX5g0bz1y4APm/CCn5+dGZs5bmipVI4pFk12tahlo2ki0VQC2rPfrcehyJqyXh0Rffqjks8Te0jLTqWLDy5CHgKQHkHttrWLQQWGHa8NB9Xv+lFIG1/52VOPbZBqPz1097QgVwe/16/0g1SvafUcdoPDLRNvq0yS6IENp26rRywa2vPG4c/SGZ5PiPx66/lkKomZPg6NkGHDtzIWLua7p3wOBWPf7EbClKVWuBuNiCVh1760zEoWICEvAVgeQUQJuLsAjLfb17c3NmqQihj//yqBHAPWz8AgwdP785RSUsj9kK1NIjNORYj/VHj+HpvfsslqGHRwzDY9ePUps+8iIBEiABEvAHgeQUQP4Ym7j1UkSQbg3qP+oe3DDtibjVFYuCN+87g78erVbL4+eOuyYWRaoDXc3Hf4j4Kb7tVhUnxIsESIAESCD1CVAApf4Y2/Zwz9blOPTBC+qe10XQ2fpL+NUOLbB87thr0Cc9dpYaWaEmQujw+fOqfDnQtfi2sbQG+fR7wW6TAAn4hwAFkH/GOqynEhz9yRuPqc9l/6DbvrPKdt8gFaR9Tlvm3z1jeKvsLfTSR59j3+d16vwwcYXF8hLXmIigFXv3q2JpDYolXZZFAiRAAt4kQAHkzXFJWKtEBIk1SHa4llVnEhjdPrB54hdHd+HcaW3pvvmSdFdl3aKW5ctGjolYUbb3dB3+6+PPVTD0j3L7x+UAVXGLFex837AGSWzQL0fflLCxYEUkQAIkQAKJI0ABlDjWnq1JlsuXvfLjZm/m2FxBJMLq3Ol9rq1K4gYTd1hLg6GbGgixBsmp9msOHlbJZPfpl/Nu50oxz85eNowESIAEmkeAAqh53FIy16Hda9XO1nLpexCJpUcsPPqRGiJaxDIkmy3KBo92Gzrqgkjy6eekiYVJ36RRBFfocR6yY7XsVt3URo2lFWfx1sFzMQ2GdhrI0LPMxBIk+wfxIgESIAESSA0CFECpMY6t1gs3giiaxslGjcPGz7ecl6bnj2cwtF0bQ88ye3r0TWoDRV4kQAIkQALJT4ACKPnH0FM9UG6tqr3KOiRWIvM5aXKkh1iFrhpwC7pnaNYhuSS9WJ/MGzWKRWjk5EeMoz70TsYzGNoOZKhLTDZPlOXyvEiABEiABJKbAAVQco9fSrXebsdqWaIvbrGrssYoN5weDC0d/+nErLgEQ9tBlVViT/ztM3VrUmYGXs7L5VL5lJp97AwJkIDfCFAA+W3Ek6C/Yjnav3OlsWO13mQVl5QxAjuvfgS1V7o0eT5YPLopcUGF7/1VFS3B0Vu/McnXImjrqSq4OZh23FVX4c5+sdnAMh7jyjJJgAT8SYACyJ/jnhS9FiEky/QlMFuCqPXry9534NCARWh3qRb3pO/EteMLE9YfiqAg6kc//huWfronInuJm5L4KV4kQAIk4CUCFEBeGg22xZGAHlsk+xJJzNBmzERD+wz0/vJNjL6yA2PufSphGzSaRZC4w7beMcmXI9dSASSnsy/ZbEY3E0vfWoK8RNPcvhSFlQ+ieM5AVbOcrD5nJWAcKFq5DoWLgaWr70eW/P7AclQE2pi94OVAvi1YVlCFAknj1P6QvJi6HNuXTAHgIm8zmUhfVmc9j8UTXRQQwkHLcQQvrD2A2XOknREu1b8tyH/xecwOQLCcUh8pv+N97TDbisIyUz/sPrMvICoGzW4jMyYjAQqgGI1a46Eyo6TGE3txpT64eeDlM8dx6SvtKAfzdenkXrTt2Q9tOqWH3WvXq5+6l9Z3BNr26It2fUfEqKWpUYw5Fii95hPcUPNf+Pq3V7SKCPJrYHTLBdA8VBYGX5bYvhQTi4dhbVMiIh7T1yxw5IVfsAwVOUB59mJN3Ei7SnOxvbAKhQ/sR6Eh0swv4UgiRisXy4L9FQFYmicv9Uh5m9/pFr/8hU1xJoqVUHMhgBZvATBFE4sBMbkEAY6R8jd5X/itQdZqTSBH069o0raoicycdAQogKIcMhE2InZE5Fw8uAsiYq7UB90zURYXVfJ21wxH+yG3oMPIyUgbPCaqvKmY+OMTtdjw2ZdG13pW78Kt196AEQMHo0endnHvstkS5EcRFHMBFBAfSiSUL0Vh8VFUlJchf1kZCirFKqP9kaFZXQ5g2YQdyBMxIgJl8XqVTokJ9XkuSgvWoby8DBXjZyC7amTgpRwuRJSVw3i5BsTIMmBJ4MWvCxVpg7M1xSRiLIIqOA2Dgid0akreHQDWo6QcQE6RJgJDLEZa/7T2l6AMFZIWutVME2PPyWdTZyK/fJiyRkEsQBUDULJ5vapUKwOwWN/0+sIsQMEyg8yLUKJKGhO0kOndCYilpdnroIseiwUoME4qubJ+DQ2KQmiWNaixRZhYVHl0MSZC1BBlMt6hbRKegbGfuhxrs9cFxk1LW25Y7eL+iGAFHidAAeRigK6cP4O67b8JCJ59TeZIGzzacr/9YG2pt36JJaetjcVHv98ogqpOsx5dPLRLiatLJ8PrbNOpGzqNn4NO42fbWpBcdCslkpyqvoj//OA4qi+2tfRHBNCIjC4YOzA9rmLILIJks0Q5PsMvV+wFkLyYA1ah8oDVRSwPIYJCFxJ5pZoFRYTJEnkr5y9GcdYazVqzBEGBZBZW8qLV3VmmgTKsBNDr1fM/iMqAOILeNlsflzsrjkV4mF1gE9YhW7mOggItr3wLMHGK5lLTrVBKNATdQWZxZlhaTJY0EUBzKu7XXG1GGUDp9inIU24xkyAU0WlyBVpEx5IpSjQVZwdcfnYiz7AWBYVN3vZ5ATFkEqwmy9BSLNPuZ63RBG/O/ZqlzWaMlAZS7skBhqvUvk2ZWK2LY8NadD+wOCCY/fIFZT8jEqAAiogIuHR8D86unGOkbNOxG9KGjFHWmLRrRij3lJ0by0XRrpNcEovToV1KhF38+3ZLvo43343Ok+crl5lfr4rDB7Dl/a34qttoXOiQacEwqFdHdYiq/IvH9fDuD42DVCUeSOKC/HDFXgA5vIzNloMAWGWRCIidpViHyrwpKCnNRCGK7N1KAetGYcWswP2QEbK5r8RFdhHKS7T4H2VNCY2nqdyCUkxBXpY7AWSuNWgdOWCJHzJEoBJDAauOZDSsJuGuoLxSszsx2BZLm83uLAvTgDUnogAKqcMkMkLFki5aC/O3oFgEzsR3LLFTKr30JyB2JF1p1v1AcRXy9DyBmCzLSIW45IKsJJXZ+heMx9JEk1gPWynGzA8PgyTtIwWQi4G7Un0aNRt+rgSPWHRaOx5H3HAX9mxF3ZbncPmsdkq7XCKC5J9fLwmOfu+Pc9FwCai+eiLqs+fi+PmgK0wOUh03sDtuHZAe8/2DZpbuwCvHjqtl8R/cme+Ls8NiLoDMMUBmd4yDS0kLHhZXxwAUKpeXuJGAPBUnEipIzGntAq1t7ksbio9qliV5GSuXVHgMUEl+wCXXZBC0/nI21W300V4AZRWbBIfFAhQugJQVTI+1CbEAGaLN1oUUDwuQFi+kC48wl6XlAaW79MQ9txhYvAYVOUeRbY4Ns6hGa0ySowXINBbh1j0X8Ux+fYj6rN8UQEk+4CKE6neuReOh3aonEifU9c5HkDbE6npL8m66br4ugvTT7a+d+R/4tDYDHx+vQcOlK6ocEUJ52T0wdkB48LnrikISyo7Rk/57Kz46c1ZZgPywMqzlAihkFZgeiyJsbVdmBRcaBONhZuE5SMzM7SgVa0mO88oq5X6Cfj98pNX98kD8jXqDh69q0j6LsArMSbCFrgIz+msVa7pVQ9xHetxTMK5H+mkXDNxEDJButTKsJ+LeC8bN5E8V1fg8FsPBBSb9VdYnaz5jlZyOMixgWmuTJhADweSLtVgkufQVdJpbULPOIHQMQocprA6nGCCrBUgXgRbB1NwvO/OlDAEKoBQZShFBYhG60qAFZHed9Tg63nxPivQuum6EiqBx961Ch97Dse/0eciBqnKmmFzDMzrj7muvipk1SM4Ou/kvWojoyxNux8ys/tE1PMlSt1QAJbq7zkHIiW5J7OsLCzZWcVC0dMSeNEtMJQIUQCk0mrLcvubPjxrWIIkN6jrriRTqofuuyLEaZa/8WJ1WLztIiwiSc8jk0k+Vl9/7dGuP743pEzMRVPDu+1hz8DAGd+2Cg/dMd9/gJEy56fgJvHHiZMSWT8zMwD8McNwdJ2L+licIWEeUpaiJfXpaXlErlmBnCWnF5rBqEkgCAhRASTBI0Tax9s+PouHDjSqbn0WQbJ747h/n2oqgw1814KWPTiu3WCxFkLjCBr+yCWcvXoTfVoVFO0+ZngRIgARakwAFUGvSj2Pd519bjvp3X6QIiiCC/rC7SjGSFWJ3X9s7JiOiH5wqAdEH753u6/PCYgKUhZAACZBAHAh4XADtx8rpuXhSHTd0Ox4pWY8FOTYUyp/D3flLoJLNWI0Dz9xlJCpZmImHlDHEmr/82ZmYtvwdlW76yiqskEDAFLvMlqDOk+ah85QFKdZDd91pyhJk3kwxViLIbAV67Lpr8fj1o9w1lKlIgARIgAQSRsDTAkiJFwQEzeYiDF0APFuxHPkWPK9hUXYBoESMJpg2zdiBDQ8NgxI5G+/EG5vmI8ec3/y7Ek+vY7qTuErYUMSnIrMI8nNgtFkECenrpz2BrFFakHg8RNDTe/fjx7s/VNYfWoHiM7dZKgmQAAm0hICHBZBVzMBJqKjPD2BhQBiZRU/Fwkw8M1ITQ0BQKC0sn4lpe+YFLEUh9djQvHTpEi5fvtwSzq2at/6VJ3Dx49dUGzpN+wnaj/1uq7antSoXEbTrzwtQ8/l+1YRrv/Eo+o2coX7/26k6vLb3rPp9YM8OuGtET3TvaN1dOtp2D930Bo7U1WHxyBF4dNTIaLMzPQmQgAcJtG/f3oOtYpOaQ8DDAgjOFhxzT8Was2KoZuWRzw3rzjyUT8/FnkW6eysodBbuyTUJI8BiabKhWFtbi4aGhubw9U6eN/43sEdboo1rpwJT/9k7bUtgSy5dqMFnf/kJzn+pDlJC9tf/GRlDp6nf937ZiC2Hg+N8Vac2as8gufqnp6mfI3qnIb2D9lmk68VjJ/Cjv32GHmlp+GBirvrJiwRIIHkJtGvXDj169EjeDrDlFgKeFkDSUiNWZ+TSoMgxdcHi5pLPDQE0GRsN15jc0AXQC5i+cbbhJpM7kQRQqswZsztMNkxMn/2UL4/PaComSM4We/WzL1BVc9Fx2KPZP0hWhB0+fx4PDhmE1beNTZWpxH6QAAmQQNIT8LAAcukCS4AFKOlH2dSBhg9exfnXnlQbJsqBqukPPOXLXaObEkGCSzZLPFPXiFPVF1DfqLk/956uM4SRLJ2XTRT7pDdtDl9feQyz3tKC7Q/ec5cvjshIpe8L+0ICJJC6BLwrgMJifhxidRIQA5Rqwy8Hq9a8/JhxyrycH+bHU+UjiSC7cRcL0e/LTqn9g8Q99sNxfSOeNj/pzW3YXnXaN0dkpNr3hf0hARJITQLeFUCGyyoQxBxY6p4dtmSdq8CaMzXlQFXZNVo/WV6sQV3uLFIbJ/rpao4IEuuQiCD56WYTRfMRGdwc0U+zi30lARLwMgEPCyDBpombTQGCI4tMy9uNVVwSKMR9gJo7ycwuMSlDYoPk1PsOIyejbc++vogRChVBY+55Cr0HNH2YrNkSNKhXR3xvdGaTQ6BvjiiJPvhmPm7q1bO5Q8Z8JEACJEACMSDgcQHk1MPXsGghsMK04WEMWPi2CLEG1b+zFnXbnrdlkDZ4DNp0Skda3xHqX9sefdGur3auVqpcofsEDR49B32GTkbvrDGOXRQR9Jv3tbOwJgzprk6Yb+rSXWGyN5CcFk8RlCqzh/0gARJIRgLJKYA2F2ERlqfk7s2tOYnkMNWLB3fhwp6taDxYZpws79QmEUbtevVD2uBb0H7ImKS3FokI+ugvj6KqfJuly+kZI3DVgFvQPWME+o+yugjfP1KNkv1nVHqxAok1yOmSHaIn/fdWfHTmrNogkSKoNWc76yYBEvA7geQUQH4ftQT1XyxDEjB96cxxXP7qOC4e2oXLX53A5bMnHC1FHW++J+njiCo/fRWnDmwNE0LSaRFDN0x7wjhZXj576aPPse/zOhUMPXdc3yZPlqcIStDkZTUkQAIkEIEABRCnSLMINB7cpYSRCKSLh8qMFWVSmMQOdZ68IOmFkPTlXNVenDu9F9VVeyHCqPFCDdI6pmPcfasMEVTfeAW/evuYWhl264B0TB3edHyPWQRJHcXjbkVB9uBmjQMzkQAJkAAJNI8ABVDzuDFXCAFxn0kcUcMHGwzXWSoJIelu3bnjKHvlx6g+vQ+du/fD17+/Tokhucznic0de03E/YEogvgVIgESIIHWJUAB1Lr8U652PaC6fucLhhCSJfayqkxihSRmSFaaSVB1Ml4SJ7R11V3KEjR0/HwMG7/A6Mbvy6pw5EyDigOKtCpMMokIerjsA6w5eFiVUTBkMIpvuzUZsbDNJEACJJB0BCiAkm7IkqPBdkLI3HIRRe2u0VaVybL79l+blBwdA5Qr7JM3HlPtnTR3k7IGyWVeFRYpINrc2YJ336cISprRZ0NJgARShQAFUKqMpIf7IXsN6TFDjYd227ZU3GUSQC27UifD9d4f5+LLyjL0yZmM0fc+ZTR5w2dfKneYBET/KFcTRm6u1RWHUPjeX1XSm3r2xNZvTFIrxXiRAAmQAAnEhwAFUHy4stQmCOirkKwDxgAAIABJREFUyxpP7lVB1Bf2bEu6uKEvj+7Cey/9UPVSAqL1jRNld+hf7TiuPr/72t64oW9X13NBRNDDuz/E2YsXlQgSdxj3CnKNjwlJgARIICoCFEBR4WLieBCwc5clQwC1BETLnkG9s27BuO+sMtA01wokBcixGbJhoogg7hUUj9nGMkmABEhAI0ABxJngGQJOQqjT+DnoMHKS5zZalFVh234zvUkr0LdvuBojMjpHxfhQbS1mlu5QGybKxWXyUeFjYhIgARJwRYACyBUmJkokAacAarEKyWqyjjfd7ZmjOD7+y6M49tkGRyuQ2xVhoXy5TD6RM451kQAJ+JEABZAfRz1J+ixCSAKoZW+hSyf3WVotYkgsQ3J6fWsuqTdbgUbf85Q6P0wucyxQNCvCzJ0UESSWoO1Vp9XHcnTGpMyMJBk9NpMESIAEvE2AAsjb48PWBQjIRotyRpmcVXbx79sNLrKcvsudRa2667RuBZLl8LIsXr/0IzIkEFoCopt7iQh65dhxFRP0wZ35GNzVfWB1c+tkPhIgARJIdQIUQKk+winYP90yVP/OC8a5ZHIwa7dvPdEqcUJmK9D1055A1qh7FPXDXzXgD7ur1O+yJF6WxjfnMrvDZHWYiCBeJEACJEACLSNAAdQyfszdigT0WKG6bc+rVog1qOusJ1ScUKKv/TtX4sDO59TRGJPnbjKOyFj13klU1Vx0dUZYU22W1WE3/6VEJXnsumvx+PWjEt1F1kcCJEACKUWAAiilhtOfnZG9hGpefsyIE+o0fja63PlIQmGYj8gYfPNsjJxcpOrXzwjrmNYGP8rt3+RJ8ZEa/PTe/fjx7g9Vsg++mc89giIB430SIAESaIIABRCnR0oQEGvQ+deWo+HDjao/4hJLn/1UQgOkzUdk5H5vnXFa/JPbKtVJ8dFujGg3MLJHkARFD+7aBR/cOZW7RafE7GUnSIAEWoMABVBrUGedcSMgq8ZqX35clS8rxdIfeCqhS+b1IzLSM0ao0+LlKq04i7cOnov6eAw7SBIPNPiVTWqjRB6eGrdpxIJJgAR8QIACyAeD7Lcuikvs3G9/qI7XSHRckAREv/2771pOi4/FknjzGK6vPIZZb72jPuImiX6b3ewvCZBArAhQAMWKJMvxFAFxiYkI0vcP6jrrcXXYaiKuQ7vXYs+2J1VVuitMPx6jpUvi9fbLmWEr9u7ncRmJGFDWQQIkkJIEKIBScljZKSEgIqjmz48a+wbJpomySiwRV6grzLwk/qcTs1oUDK23/6bXN6vjMmR/oJfzcrlJYiIGlnWQAAmkDAEKoJQZSnbEiYAER9e/+6K6nSgRZOcKk1PixR0Wi2Bo6UvocRkSGD0zq7/aKFFOke/Rvj1XivFrQQIkQAIOBCiAODV8QcAcHJ0oEWR2hY27bxV21Q3FX49Wo7nng9kNlIigh8s+wJqDhx3HcWZWPxQMGYJ7s/r5YqzZSRIgARJwQ4ACyA0lpkkJAq0hgnRXmByTMfxbL6D4g3OKZUt2hnYSQuuPHsOHZ85ANk2Uf7JSzHyJq0wsRItGDKNlKCVmNDtBAiTQEgKeF0AlCzPxkLa1C0YW7cCGh4aF97f8OdydvwR75M6M1TjwzF1GmmD+2/FIyXosyNFulT87E9OWaytppq+swoqpLcHIvMlCINEiyLxBYv9R96C023zlBssf1hNjB6bHHZusGNP+HbcIIjlU9bHrRzFuKO4jwApIgAS8SsDTAkiJlI134o1N85GD17Ao+3mMNIkYDap8XgAoEbMfK6fnYtMMTShZ8m8uwtAFwLMVy5Fv/l2Jp9cxPaxcrw4Z29VSAmYR1OXOn6pT5eN5nTqwFbtf/YmqouOk32LnV1ejT7f2mDvumnhWG1b26opDSgzJwar6JULol6NvokUooSPBykiABLxAwMMCSMRMEfBM0GpjC0wJmANYKMJGt+wERFPFwkw8M1K3GgWF0sLymZi2Z17AUmQVTXZ1nD9/Hg0NDV4YL7YhRgSuvLMaeO/3qrQ20/4ZuHZajEq2L+bQu7/CyT1/RkP6dfg0++cq0fev64r0Dm3iWq9d4Ufq6vBv+8ux7vhJ4/a/jhyB+YMGJLwtrJAEkolAu3bt0L1792RqMtvaBAEPCyARLFsxsmg/ngy4qmxdYGLNWTE0YCUCYFh35qF8ei72LNLdW0Ghs3BPrkkYAcpNBqvrzMyssbER8o9XahG4sGEpGj95HejYFZ2/92u06WPjXo1Rly9dqEHZyw+h9osD+HTUajSk9cbkId0wul/nGNUQfTGHz5/HfTvfxyfnqjVBNnAAlt94HXqkpUVfGHOQgA8ItG3bFh06dPBBT/3RRY8LoAJs0mN6HFxVVjeZWQBNxkbDNSaDqQugFzB942zDTSZ3Igkgf0wF//XSvFmi7Bjd8yeb4np22LmqvZCg6INXP4DTGXe3ihvMbpQf/+RTPPG3z9Stm3r2xMt5t6ul9LxIgARIIJUJeFwAmWN+HFxVCbAApfIE8HvfRASd+cV0dWyGHKDa/X+siisSOTD1/dI12DP8aVVPrFeDNbfxEhtU8O5fVaA0N1ZsLkXmIwESSCYCHhZAmuCxc2FZVoIlIAYomQaUbY2eQOPBXThXPE9lTERQ9Md/eRRvXLkXFzpkYtLAtsgd1j/6RschhyydL3j3fbW7tFw8ZywOkFkkCZCAZwh4WAAFlqrrwcoqtme/ZSm7RpGrwDwzm5K4IXVbVqJu2/Pq8NTuhavieoK8LI3/w1824Fi3Ceh24Rj+acoopHWM/5J4N8MjGyvOLN2B7VWnVXI5cf6XY25SViFeJEACJJBKBDwtgAS0eR8gfb8eFfdjrOKSpV/cByiVJmVr9eXsr+9Xh6e2u2Y4evzjurg2o+LwAbx4oKOq4xuX/hPjpj4S1/qiLVw/bFXyMS4oWnpMTwIkkAwEPC+A7CG+hkULgRWmDQ+TATbb6G0Cl88cx9n/c7+KB+p02wPocldRXBv86+178VVjF2Qd+w2+efsk9Bk6Oa71RVu47BskQohxQdGSY3oSIIFkIJCcAmhzERZhOXdvToYZlmRtrN+5Fudf/4VqdY+HXoyrK+z9I9Uo2X8Gnc9X4PojS/D176+DHJnhpUvigsQlJkvm5Xp69E3qKA1eJEACJJDsBJJTACU7dbbf0wTO/XYuGg/tjvuqMDkSQ06Il2vkvofR/6reGPed+K5Caw54iQsq2Pm+sYM044KaQ5F5SIAEvEaAAshrI8L2tDqBSyf24uyzD6h2dC98HmlDbolbm35fVoUjZxqQcXoDBhxfheunPYGsUffErb6WFBy6X1DxbbfyCI2WAGVeEiCBViVAAdSq+Fm5VwnU/vlRNHy4EW179lUbJMbr+vhELTZ89iXa4wKu/+jbajXY5LmbPLMqLLTfofsFyTliBdmD44WH5ZIACZBA3AhQAMUNLQtOZgLmgOiusx5Hx5vjZ5V5clslGi5dwbDTa5B+/E8YOn4+ho1f4Fl8h2prVVyQvl8QXWKeHSo2jARIoAkCFECcHiTgQEDfGyjeVqDSirN46+A5dG3XgKEfFaLdpRpMmrvJcwHRoZjMS+UHd+2Clyfk0iXGbxMJkEDSEKAASpqhYkMTTcB8TEbnSfPQeUp8rDL1jVfwq7ePKSuQbIyYs68IA0dMxg3f/F+J7nLU9ZldYpL58etH4bHrro26HGYgARIggUQToABKNHHWl1QEzDtEx/Ow1FPVF/H7slNKBPU4+y4GH30Gt3/rl+g9IH4B2LEaiNDdo2XjRAZIx4ouyyEBEogXAQqgeJFluSlBQKxAsjni5bMnEE8rkMA6/FUD/rC7SnFre6kGQy6UYeY356BTWpukYPn03v2QlWKycaJckzIz8PCI4bg3y1t7GyUFTDaSBEgg7gQogOKOmBUkO4GGD15F7cuPq3PC5IiMtj3j90IXEfTq36pw7oJGrVu7ixg96GrcOiA9KYSQBEjLqfL6WWLSB4kPEiH0YPZgnimW7F8Gtp8EUogABVAKDSa7Ej8CZ34xXVmBOt40A12/Ff/YnDe2/hc+uHAdLqV1VZ3qmNYGN/bthrED09GjU7v4dTRGJW+rOo3VFQex5uBhS4lcMRYjwCyGBEigxQQogFqMkAX4gUDjwV04VzxPdTXeR2RIHXJifMlv70NV13H4sv8DOA9NCMl1Q9+uGJHRGcMzOnsevcQHyZliT/99n3Gchpwsz/2DPD90bCAJpDwBCqCUH2J2MFYE9CMyEnFavLT51IGt2P3qT1Tze077A/5WcxWqarT4GiXEOrXDiIwuSWMVkhVjD5d9aAih4nG3chPFWE1OlkMCJBA1AQqgqJExg18JJPq0eOFc9sqPUVW+Te0MPeaep1Dd7XrI7tHyz3yJGBrUqxP6pLfHoJ7aTy9eYhF6uOwDwzVGEeTFUWKbSMAfBCiA/DHO7GWMCOgB0VJctwd+gQ4jJ8eoZPtixBX27h/novr0PpWgd9YtuGrALejafyxOtRmIvx6/aLEK6aVIzJAIorED0jGoV8e4trE5hRe8+z5FUHPAMQ8JkEDMCFAAxQwlC/ILAf2csESsChOmIoL2v7MShz54wRZxl0H5uNhnIs53Hoqz6KUOVzVffbq1x/fG9PHcKjKKIL98Y9hPEvAmAQogb44LW+VhArI30Lnf/hCXTu6DxAN1/x+r0KZTetxbXHfuOCo/fRXnqvbiy6O70HihJqxOcZVdlXULrgy8B5VpI/G3Km09vViEvj+6j+dcYxRBcZ82rIAESMCBAAUQpwYJNIPApRN7lQi60lCDtMFjlAhK9CWWIRFD507vVQHTX1aWWZogYujqsY/gzdrRaofpZBBBL0+4HTOz+icaJesjARLwIQEKIB8OOrscGwLmpfEdb74bXWc9EZuCW1CKEkJHd+Hkga2orz6hSurc52bsy1mK07WXPSuCJr25TW2eKEvkt94xiYeqtmAOMCsJkIA7AhRA7jgxFQnYEjAHRXed9Tg63nyPJ0iJdejg7rU4VLZWucq6DPsu/pr+PWUJ8mJMkKwOm/TfW/HRmbMUQZ6YQWwECaQ+AQqg1B9j9jDOBM6/thz1776oavGSCJL2iDXovZd+qNp2zYTH8WbtGIqgOM8HFk8CJJAcBCiAkmOc2EqPEzCvDOteuArt+o7wTIv371yJAzufU+0Z8Q8v4c8HO2mnzndqh/tuyPBUYDQtQZ6ZNmwICaQ8AQqglB9idjBRBM7++n61MkyWx3tNBL33x7kqSDo9YwSGzfw9fl92SokgueRojZ6d05RrrEentFYXRBRBiZqxrIcE/E0gaQRQycJMPITVOPDMXeEjVv4c7s5fgj1yZ4Y1jcq3UW7cjkdK1mNBjpa9/NmZmLb8HfX79JVVWDHV3xOBvW85AfPyeBFBPX+yKSHL4920XJbQv/2776p4oKHj52PArfOVCDIfrWEuRzZPnDCkR6ttokgR5GZUmYYESKAlBJJDAG0uwtAFa8LEjdbx17AouwBQImY/Vk7PxaYZO7DhoWGayNl4J97YNB85qgzg2YrlyDf/rsTT65huEkctAcq8/iYgIkhOjpfl8YncI8gN9UO712LPtidV0tzvrUP3zBE4/FUDDn9Vr37WN14OE0RiHbr72t5uio95mkO1tZhZuoOB0TEnywJJgASEQBIIIBE4W4EZa7DJzgKkBMwBLBRho1t2AqKnYmEmnhmpiSGzUFpYPhPT9swLWJOsosluWly+fBnyjxcJuCFw+eQ+1K5ZoERQ2z7D0PXBlZ6xBO3603x8dWw3ul09HONnr7XtzrmGy3jr4Dn87VSdun9HTnfckhU8jd4Ng1ilEUvQHVtL8fHZc6rIhcNy8IPBg3Bjzx6xqoLlkEBUBNLS0qJKz8TeJeB5ASQuLBExC/fk2rvAxJqzYqhm5RHOhnVnHsqn52LPIt29FRQ6UlZQGAFNutcA1NbWoq5OexnwIgE3BNqcLkebPz0CXKjFlauzceUfngQ6dnOTNa5pzn9Zjr+/8VNculiLfjd+H/1v/IFjfbtOXkTZqUZ1/9vDO+Gqzm3i2janws82NuIHH36Cd746E7H+3F490T2tHa7v3h3XdeuGHu3TcHuvnhHzMQEJuCEg4qdnT84nN6ySIY23BZBYdxYCT2+aD7Hm2MUAWdxcFgE0GRsN15jc0AXQC5i+cbbhJpM7kQRQMgwk2+g9Aubdott/bRLSZz/liUaaXWHXT3sCWaOc9y76fVmVOltMAqTnjrumVdu/uuIQ1lcewyvHjkfdDtlg8aaAEJrUJ1PlH9y1CwZ31SxbEzMzoi6TGUiABJKbgIcFkAiWIuAZLXDZUaQkwAKU3EPM1rcmAfNGiV7ZLVp4lL3yY1SVb4MclzFk9Bz0H3U3OnfvF4bqbP0lrHr3hFoxNmFId+Rle8f19OFXZyAuMvN1qKYWEju0reo0zly4oOKHorl0USTCaHC3rripZ0/c2KuHIZSiKYtpSYAEvE3AuwLIvLLLzDBklRcSEAPk7SFk67xOwIsiSHaKFhFkPj9MBFDvAbeow1R7DxhjCKL3j1SjZL/mfpo79ppWXyYf7XiLIDpUex66OJL8IpDkks8Onz8fsUgRRnJG2YNDBvOYjoi0mIAEkoOAdwVQCD9nNxVXgSXHVPN3K716ZIacLi8userT+8IGaPDoORg2fr6yEnnJFRaPmSSWJLEoKXF0qkr7WXXaViBNyszAwyOG496scItZPNrGMkmABOJDICkFkIr7MVZxydIv7gMUn+nBUmNJQN8tWsrs9sAv0GHk5FgW36KyxCIkB6hWV+3FF5W7DEEkGyfe9p1VqL3SxbOusBZ13EVm5VI7dRqrDx5SB7bql1iFHr9+lLIK8SIBEkg+AkkjgKxoX8OihcAKu00Rk28M2GIfEah+4ce4+Pftntwt2jwMYhnas3W52jixd9YtGPedVUh2V1gsppmIocc/+RRrDh42ipMA64e/NhwPDhnEWKFYQGYZJJAgAskpgDYXYRGWc/fmBE0SVhM7Aubdotv27Ise/7jOM3sEhfbyXNVe7PjD/erjwTfPxsjJRYYrTM4RmzuuLzqltc7S+NiNSPNKEiH09N79kJVpZ02B2DOz+qFgyBC6x5qHlblIIKEEklMAJRQRKyOB2BLw8m7RoT0VS9AnbzymPh59z1PoMXgSfvX2MbUqrGNaG9zYtxtGZHZW9wf27BhbUElQmsQOrT96DE/v3WdZcSbuMYkTejB7MMRCxIsESMB7BCiAvDcmbJEPCJj3CPLS8ng79B//5VEc+2yDCob++vfX4VybDLz08WnIEnm7S6xDg3p1woiMzhieoYkjP1wSRC1CKNQ9JqvHHrv+WrrH/DAJ2MekIkABlFTDxcamEgEvLo+34ysB0m/97ruorz5hxANJuo9P1GJvVR3O1Dc6HqoqYmjswHTc0Lebb9xlYhUS19jTf99nWWJfMGQwhVAqfYHZl6QnQAGU9EPIDiQzgWQRQeZ4IDlNftj4BbbY9UNV952uw96q88pVJpe4y0ZkdFEbKYoo8sslQkiCps17DYkQEqsQl9H7ZRawn14lQAHk1ZFhu3xDwCyC5AR5OTKjbU/v7TFjd5p8U4NU33gF7x85pyxFZnfZoF4dIafMD8/o4hurkBzhIUHT5mX0wk52mu7ZQYsR0jdslN9lryH5/KZevdTvPKrDN48DdjSBBCiAEgibVZGAEwERQedfe1KdIN+mUzd0Gj8HnSfP9xyw9/44V+0eLbtGSzyQxAW5uUQEfXS8Vp0rZr5EDEmckFiH/GAZks0VV1ccxPrK45bVY24YygqzSZmZSgzp55q5ycc0JEAC9gQogDgzSMAjBCQwuublx3DppLYrs1iDut75CNKG3OKRFgISD7R11V1qfyB9k0S3Ikg6car6Ij46UYt9p8+HBVGLABIhJDFDfhFDTgMr55hJULUIplCrkeSRlWXiRpN/E/tkcKWZZ74hbEgyEaAASqbRYlt9QaBuy0rU73xBWYPk6jR+trIGtenkztoSb0gSDySWIBFBfXImY/S9zTvlXsTQ3tPnsfd0XVgQtViGJgzpAfnJSzuWQ47oEFea3QGvunVI4or0E+7JjQRIoGkCFECcISTgQQKXzxxH7WvL1a7RcsmmiekPPIV2fUd4orXm/YH6j7oHN0x7okXtkhghCZoWMWR2k4klSAKn/RQvFAmkrDLTxZCdK03iiib1ydDcZbQORcLJ+z4mQAHk48Fn171P4MKeraj982NGbFCXOx9Bx5vv8UTDYy2C9E6JGCqtOKuCp/VLX0UmFqGendOMz+svXsapmovG/0Uw6fczu3WwDbKW4OyqmgtGnjN1jRZ33MnqC2hovGxhLPsaSRsG9eyEPune2thQXGVyTpmIIjvrkARRT+qTyWBqT3xr2AgvEaAA8tJosC0kYEPAfHyG3O4663FPiiBxh93wzSdcB0ZHGmx9FZmcQaYvp4+UJxH3vbzRo35wq7jKxG1mPqZDZyOCSMUOpXAw9ZqDh3Co9rzqsljEbuzVIyrXoF3clZQ1pFtXDOzSJRHTjHUkgAAFUAIgswoSaCkBEUFykGrjod2qKK+KoOYERrthI64x2VtIrDVyna1vRI9OQUuQuYxTYsEJ7D8UqezMbu3RKa2tSiY/naw7IsYOf1Vvu+GjbnWS9ujWJ7EWXZPeIVL1qg/xDPjWA6nFOvTKseNh7ZFganGXpcpyexF+P979oSF+zB2W40nELSgr6OSfvu3AoZrawO/yUxNNTtf/d8N1+NmokRHHlQmSgwAFUHKME1tJAopA7Z8fRcOHG7UX9vjZEJeYFy6zOyxeIqg5/ZSNGc2XCJSWCA4RQrKCTXbAFkHkVmi5abu49zqmtVXCSRdQTm48N+XZpdGDqZ1Wl0keEQoSSC1uMxFIIhZ6BH42t95E5BPhI3stySXtFUuXxEuJwDFvRNmStlAAtYSe9/JSAHlvTNgiEmiSgFkEyTliIoK8sEIsVATJPkGpfslKtvrGy0oMyaX/X++3OaC7Y7s26BOwCokFy+kstVBmuhjq060DenRupwRSrISRG0FkEZAmISQiaXC3rq0ukkTkTP7vbfjwzBnV1AeHDMLTY262bA2guwa3VVWFWXlEKMllFnypPm/ZP40ABRBnAgkkIYH6nWtx/vVfqJbLfkFdpixA+69NavWexCswutU7FscGiBDSArEbAz+1/0dy5ZmFkbjuxLo1sGfLtg0Ql5mIBf2nuITkd7tYIickutVIF0giMG7s1TMuexWJgJtVukNZeuQqHncrCrIHx3G0WHQqEaAASqXRZF98RcC8Qkw6LkvlO4ycjPZDbkHa4DGtZhUyi6Cmzg3z1WA1s7PichMhJP/O1F8yfo/ketP3TzLHJemxSh3bOcc6NdVMEUIiNPRNGiWt/pkbN1Msl+dLkLKcsyar3+Qa1KUL1uflcofsZs4zv2ajAPLryLPfKUFA9guSjRP1uCBzp8QylNZ3BNpdM0L9FFGUqGv/zpU4sPM5Vd31055A1ihvLN1PVP/jXY8ujMT1pluQQo8ZcdMGc9yR/B4LC5KIJLMlycmCJJYhiS/q2cE5WNwstqQ/5vPS9P7d278fVo8fGxcLkxuGTJO8BCiAknfs2HISMAjIKjE5T+ziwV24dGIfLp89YUtHRJCIITlsVRNHw+NmKfr4L4/i2Gcb1LL4cfetQvdMb2zimMrTJtSdJn3VP5Pf3bjV5DgS2XyyJcHioYxFuMimjbIazWl5frTjIsv4H79+lAp25kUCzSFAAdQcasxDAh4nIJYhTQztRePJvcbyeadmi/tMP4FeXGhyyU/z59F2Wc4Ne/ePc1F9ep8SQZPnborZHkHRtoXprQRChZKslgsVRzf07RpzIaS3Ql+er8cb2Y2Psg61D246GRp0zTElgZYSoABqKUHmJ4EkIdB4cJcSQ5e/Ou5KFOndktPpxY2m4osGj4nqOA4RQW/97ruorz7RrMNTkwRtyjRTdt/+6Hit5TiS4RmdcWPfrpCfvEgglQhQAKXSaLIvJBAlAXGdiZVILhFHV+qqIZ9pQumErStNBFHa4FuUhajDyEmG5cipavPhqV7aIyhKVL5KLhYhOY4kNK5ID67W9ytqCoqe1rwXk37MSOgRJlKOnl6W+3dq39bYC8kNeL0OfTWd5NEDwPt0a6+2H4ilS89Nm5jG+wQogLw/RmwhCbQaAV0giTvt4qFdtq40iSMS61CHr01ytA59eXQX3nvph6ofFEGtNpxRVyzCQqxC5nPZoi7EIxlEAIkQMu/QrQkx7Vy40E0zzc0WESWi7KZ+3XDdNTwKwyND2uJmUAC1GCELIAF/ERBXmizBv3ioDJdO7rN03rwUv22PvhZBZF4e37l7P3WCfO8BWrwRL+8TEIGg71Vkbm3o5o9OPTHvwi2Hy4ZesqGkxCGFipFIq9v040zsjjKRtonAcbvpZKRRmJTTA7mDu0dKxvtJQsDbAmhzEYYuWGOgnL6yCium2pAtfw535y/BHrk1YzUOPHOXkahkYSYeUicH3I5HStZjQY52q/zZmZi2/B31u2O5STKIbCYJtBYBCbYWMdTwwYYwMaS3SV9pJqvOzp//AkcqtqHuirZzcrc+12LAlB8nnRASt2HDhxvQGHAfSl+kf7Ijtx5Ebt52oPFQmWWIxKKmXxJ83q5Xv7AhbNOxW1TxVq01B5KhXhFA4n4TgWVeFScWoU5p2g7dIqDMIs2cTvoo4i8Wm00mAy+/tNHDAug1LMreihkVy5Evo6HEEPCs/n9jhCRdAaDE0X6snJ6LTTN2YMNDwzSRs/FOvLFpPnLM+c2/K/H0OqabxJFfBp/9JIFYEhB3mYghLdh6n6MgaqpOPeDaLCicBIKbtsdSRIjYE6En2w1cPmO/zYCbNsU6Tej+TrFaxRfrdrI8EvAaAQ8LoFBUZqFjuqcEzAEsDAgjs+ipWJiJZ0ZqYggI5l9YPhNEhYa0AAAgAElEQVTT9swLWIqsoslugOrr6yH/eJEACURJ4OiHuNJQA1QdUBmvVH6oFXD2FFB9KsrCYpw868awAtv0uAbofo3l8yvS9tMHgHMh7c25HW0yhgbTNtTgiqRrqm/pfYAefew7Ek8m0teO3dAm09RecytC73XoCjiljfEwJFNxaWlp6NatWzI1mW1tgkDyCCAnS41Yc1YM1aw80lHDujMP5dNzsWeR7jYLCp2Fe3JNwghQbjJYXWdmZhcvXkRjYyMnEgmQQBwIyBL541ufQvWxMlxurEeHy0DP9EG4ut/NwBeHVY2XT+4HLtTGofboimzsfjXq++agvt9wXE7rgB7SRgnsvnoY2nWI/4vximxwefZkWKMv11fjsh6P1VCDy1X7Y8qs7UCtn9FebfsMU25B+anK6Bh/RtG2MZr0bdu2RceOLTtvLZr6mDa+BJJEADlbaSxuLosAmoyNhmtMbuhlvIDpG2cbbjK5E0kAxXcIWDoJkIAQkD2D9r+zEoc+eEEBiXWgtHnJv05chIO+DcDlxgY0nP8CDbX6v8/V/+U6nwacbwc0tHUeK2lv94wRasdrCe7unjG81Td+1Pusb3GgftZXO3bCaeuDWM1QiQfrePM9rrZPaE6dmht2m3LFmvspIkzfAd0u3sptXW179YME9/NKDQJJIIA04fJkjoOFJgEWoNQYavaCBJKDgCyZL3vlx2i8UKMaPHj0HAwbPz/mYuLLyjLIHkXnTu9VP6tPa/shOV29s8LPUrvYUK12una6ZAdsEUVXDbhFtV/EkReEkZuZYCcYzcHbbsqQNLJ9gp2w0lcMyiabIkpaEq8lba3f+QLqd67FlXpt3sTj6vyNf0LnvP8rHkWzzFYg4HEBpMXtVBTpcTw2hBIQA9QK48IqScDXBMQa9NFfHkVV+TbFQawrw8YvQP9Rd0fNRcSNiCkRVufPHY8odkToiGhJzxyBLt37uVqhVhcoV8SU1KPX2VRjZT+k9h3TI/ZHxJOjKLO551WBJZY2EUNNrRg099O8elAd6HvN8LBVcXpguln4iIVGNuiUvankunTmuLH7udrk89DuiMyljLa9wi09ncZ8Cx1uDK4yjlgQE3iagIcFUOTgZI0sV4F5eoaxcSTQAgKnDmyFHKqqW4NECClXU2ZQPHxxNLikXK9KhIiIqEiXWezo7qtIedzeF1FUd/Y4vqjcpX7K/8XqlKhLBJYIOGGluPXoBzsrVqLaY65HP6tOVgyKQHEjSvT8ujBSFirTPlQiWjpPma9cbM25ZL6cM1nz0jp04wG+zQGZRHm8K4DMe/uYgMqePdZVXLKpD/cBSqI5x6aSQFQE5MX02dbl6mT55l76y0y37MRa7ETTLvWirQq620QgubmUVakJUReNuDJbn8wWJvPGlK1lSRJRpF8Ss6Qd6Ou8rcLlTt1QN/wWNPQfERGjLgR1lvJT3JhfRhgDXXgPuH4W+o2kBSgi6CRJ4F0B1CTA17BoIbDCtOFhkvBmM0mABJpJwOxmcipCXlRi9dAvsXrIZ367xA0nL3Y9vknYNRWr5IZP76ymd+3WrXIiojp379si7sp6du6EEormce94vhppV4BuF4FLbYHqNKC2nZvWxybN8NwfIWccY4BiQ7P1S0lOAbS5CIuw3H5X6NZnyhaQAAmQgCcJ6G45aZzZ8iSCSb+isSRF6qQumswuS7s8EpuluwmljZEu3ZWnB5Y7pdfLtLuv59VFs7RRPjNfZmud8Lp64Fj06j86UvN4P0kIJKcAShK4bCYJkAAJJDOBSG43s5BqrA9anPSYrZb0XXdb6m6rq7JuUXFMfrTotYQj8zoToADi7CABEiABEog5AX3VnW7RcbLG6AJHGiAiRy4ekhvz4WCBNgQogDgtSIAESIAESIAEfEeAAsh3Q84OkwAJkAAJkAAJUABxDpAACZAACZAACfiOAAWQ74acHSYBEiABEiABEqAA4hwgARIgARIgARLwHQEKIN8NOTtMAiRAAiRAAiRAAcQ5QAIkQAIkQAIk4DsCFEC+G3J2mARIgARIgARIgAKIc4AESIAESIAESMB3BCiAfDfk7DAJkAAJkAAJkAAFEOcACZAACZAACZCA7whQAPluyNlhEiABEiABEiABCiDOARIgARIgARIgAd8RoADy3ZCzwyRAAiRAAiRAAhRAnAMkQAIkQAIkQAK+I0AB5LshZ4dJgARIgARIgAQogDgHSIAESIAESIAEfEeAAsh3Q84OkwAJkAAJkAAJUABxDpAACZAACZAACfiOAAWQ74acHSYBEiABEiABEvCtACp/diamLX9HzYDpK6uwYionAwmQAAmQAAmQgF8I+FMAbS7C0AXAsxXLkV/+HO7Ofx3TS9ZjQY5fhp39JAESIAESIAF/E/ClAFLWnz3zcOCZuwDsx8rpudg0Ywc2PDTMdjZcvnwZV65c8fdMYe9JgARIwOcE2rRpg7Zt2/qcQup035cCqGRhJp4ZGRQ88v+HsDogiMIHt6amBnV1dakz6uwJCZAACZBA1ATS0tLQq1evqPMxgzcJ+FAAhVt8Igkgbw4dW0UCJEACJEACJNBcAj4UQEC0FqDmwmU+EiABEiABEiABbxLwpQCKNgbIm0PHVpEACZAACZAACTSXgC8FELgKrLnzhflIgARIgARIICUI+FMAAeA+QCkxf9kJEiABEiABEmgWAd8KoGbRMjLVYN8rq/Dip8D4Of+EqYM6tKy4sNwXcOjN/4M179UgfdyD+Kc7BqJjTGuId/kxbaxDYSexbe0abD8xEDMKH8CYqxJRZwzraDiCzc+twc6abnGaQzFsq21R+ncgXnMU+OKDF7Hq9QPAsGn44X1jEfMh/uJ9vFj8BvZhaHLOoXgPsZTf8Ble/H+fxuF7/w3/MqF3jGuM/3Mo7nMoxkRYXGIJUAA1g/fxV36Eh97LxbI512DTv69Bt/97NX40qhkFOWapwc6XNgBjc4FXlmHVVf+M384ZGsMKDuBPT25Fv/umqfL/7cJcvPLI2BiWD+x7/X/jxU97Y3jfL/G3w9fihz+7G4NjWMPOJ7+NX+Gf8C93nsTvnvgrJv7HU5iRHsMK9m/Av730GfoO640Tn57EdYVLMGPQ/9/e+QVFdaVr/3czzcU0F9NcDKZKsCpIlaglaolDqccQvohOJMyIzBHJiJLBPwH/oWgrHhAGFEUxKkSUiYgjwTOIZ4jMEMhH0A8sBiwVS8UqIFVAqqRz0Z2L7rnoPjdfrb27oYEGeu9uksy4+yoV9157rWct1nrX+z7v8/qz/XqKu+eyZTXcPX0Wx447GFf6sX1sdNZcoMUcRjgDvNDFkLt7tZ8MaRv3T22l2BSHca9YQ2e5Ocffa9TG/UvlODakMq/3LNmtq7hyKZG3/AiRtf0C5Y540kNeUZzTzK8ulpE4x48fmO01ZO2g+nIb5vlh0P8MXWwBmSv9eBkbuUf2/mqsCamEt5bzIraUKykRflpDAufZ3odmfw35cbVoTf0ICGgGkELQ7WYTT6pyeRB7DeNSoD2XqPZ1dB9frbAlbx9vIydtgPTr6X41IMa+PkDZhzdZdKuAd7ztkhfP2a0mhnprKc1vI+jY5xSt0XvxljePOLCaTTSePosur4zEQBis2U4OBdSkhHjTgHfP2G2Yh3uovlxIi+EodSdj8Kd9Na4T/eUk1URI3/Dnz24epq/7TxScHmbjZzdI9azzqfyT5np27xkg/S9HWS693UH+h4/YdOsgi5W35tUbLce3M7LrBqn+NELdv9xqJMX0B2r8edGY9TVkwzw0QGfVWQqGY7h1PZ1wr9D04qGRenb/vhLrByco2bWatwJMNB7P5O7CYj9fxlx9mZ19yH2ks76GvIBVe+SnhYBmAHk9H+LWu52CgRDWGkw8ccRg3LuEx5cLeRF7jYqEYK9bmupBu91GQIAwFEzUn/wUW+w65nT9iQJLMk2n4mbnAO6vJCXbQuZfjxLt8wjcG7Bx/+R2KucX+/FQGaB6dyZ3iWQRAwyGpJOXBNU55QQe+sLPHhSwtufyYdVcSvx5sHjAuK9mO/tGPuZLP3vhxA27Os1I344bowZoX+s9rFHxLPfFmhuqJCXHQd6tDPnAHaklLcdG7mwZ6dY2cn5fz7LPykj0exxMDECs1a3cXnqDigT/hnlmfQ2Jv9+cb0n/rIB3fJlTt3VptzsICNAhLntDPZ+Sf/XnZP7F3/vDhD+EWduHnN+Z9TXk181Ta+wHQkAzgLwF+mU5Seeh6Lq86VsbMklrn0v0mnjSVwfjsNSzL99C1mdHWa6KsNNL2YdnCSxy3nKt99i3p4e1O+JYvjqKearaHBucfaibuw3N9Fm+40WvCYf0Tw6sNgPr8sowhjwiP7+cJxYDy3YVkBfrm0EnDvXs/lRuuTwnEuflUxqHYd6GA2SpaN/alEVSexx1TmPw8bmtlNtWsDY2mU0ROhy9n5BWt8Q/oRK/HywOBrvquds6gNn0ihcmeQZw2LAaYii6eJRoPx1gcsOeDdDXTUb2VEH6xWI2Kg73mKg//imBh46gu7qdShJJXWihsaaZgF3XMEbqeH55J7eXlqm7EJh7afnyHp1D3zHUM4zZdXbZYNGuYi4l+BoGtvC8tZ6/dZl4PfyMIYv8AbvNRkBEOiXnEgmXwj7lmN8t5uLuSN8uHR7WkLXrAtmXH2IOjsOYl+6bISoO9Y+qCRd7htO797q9kvKaZvr0atufsA8BnafW07jmS4rWWDCbLTRm5zKy9wbGpcrDbTPuQytNNJ48S2Uv6vahmdbQuw7qr37K7W4Hi/ywz3l7fGjP/TQR0Awgb+el6wzvNkTy9ak4+Y2XF0ioi6ThZAyv63bym8s2tn32OZliI+pvpt62isSlSsI+3RT/+i7L/l6MXJi+g/xft7D273Joyt51hg/PPyMoxIB5wMHGkmsKQho2nldk8tGXIRRe/Jjlrm7pDAQFujYxE89f6li8EFpOZvJkw+eqPSrC+ElrXcV1l+ekv57dOfXM2VVApjgkrxq5vbBU8SFpbshk98gB6nbLB6EwiHZbPqYmJVjipBz5OoLC/ylmXaCNzoaHhCbEqeOMiINrz0PWXXEdLDJZ87Ypki2bY9QZo9YeyvYfojHkCBV7l4werDp9MIFuxq3dOsCTr9t48NTGsr0HWafK4yF7NIo56DF0Z31azv6cRywqKiNL8Rpt5FeuNWke4O7pTKr1R6k79DNKf5/HVxFHnN7KAVoabEQneG9EvG7KIu20jeQrBWwctb/1BAWJBSu8f59IYc9kxYab8498pJnsPWcxJ12mcL3ByWXRoQ+S/9vadYa0/G9YW3SE8CYj5bZUrpyK99MaEh9oJvv3bay9coL3LNWknddRpNZrJnk0LsAhV3jZRue5neQMrKIoL5VlqtufuA/ZqD+cwIuEVvLCakn7zz9h3XqZut0RKva5mfeh5xWbKaaA6zsMPDidJVENlITPp11D0j5US2BKMYXr9ara9/a40J7710BAM4C8niexAecymFRAZpiF6vxcRpLuULL6kbQROdavIigoGeP6byZsTF5/gMGaneQMxWNMmktf3VkuiNDXufixW6h9mNqcnTQuLVMVVvL69u8DH0K4/IWnzPhnp0te2qjPYH43g00rl7B2ZQgBajkv1g7y999m3q4jbDQ8ozi7mtCiO2TqZINl8ea30S09ysaBneMNMO+nACYdLMDTM6y/rCdvl47qq9+y5aLacIPMo6jE/WC10dd1j8amh3T2WgiKWMEcSzOdPvCOJhmgE8Zv7++mseFTLnxh472Sz8lTQJztq9lJ/lAMqSvhSV09j8MOcP3wakYko3cBW8J0LD+Ujv301AbYdNMhGWf5z1iWV0rmqHEmG3QneoMJ11kg8gAXD69W550Rhmh2Lk8iC8Z7eEQY7z+rsa6OJ2NvBu/McdBXZ6SMA1xKUsgt87CGhOfjwfBD7taFUHQpkSAE56VwzOOrZI1Koc1MWmLH9oHJcy6euUnodeXcPnkfSiRv19sMXs2lYCCG69eTeS2Makcc7xiC2bLLQOU4A8z7AXjehyw8b3/Ei9ZahjbckC9frUai2uPoVsiN87iGPP1dt+eSMrxN1V7q/Wi1J3/KCGgGkKLZsfC4rpLGfgeBK9PJirVN2Igmb0yKmgeEC/tmuwlCY9iWsnrc7XNSWElp4+IS6rz9LyspI3Ohjb5+PeHz9TBSz76ch7wV8Qv6Oh4Rfkwlp2akg/u21bwjueRtNB7fTLX+IEW73uZ11Vku8AcaUr6nuGMuxqQI5SMYTR/XEb4hg+Qw2QB13YQnGWCKv2DifruNd9bIXiaJD2GqJmX/t6QLo67byLtPN/G1xNcZoLHmGxZtjlPgFbLxuCKL7O4lXLyYQcAX2/mwaQEXLx4kOkjnF96R9WkbfWExE8Irwot1gYKrbQzqo0hN2cTayDDmSd4VZT/zyw4em/6JLngF7yw0SH12N3pnMsBm/Joz+4gdZZRsCEZa913xlFxKlMLPnac+4O7SzynZoLzv8rddhmg6V4RHd2iYoFBZasI+VE/2/oes+7MvWYXj15CMj4WNO+KgvZZOQzwbuUelZFioSW6w8bh9gPA1Tu+a4GRlT+ABOXlaxlsZqojpE9PHzeO8ur7vc+P3IZO0jzaGpZI+f4Dqhu+JTnibvro2gvbeIE9NAsW4NaSX+JuVoe58RNmo/ttKX9bRjCtZe+AnjoBmAPkwQZ3nPiDf5gozOG+pPTqCdBAU5cMt1UOfzK25pNX4iZBrHmBQF8a83jO8WxXCrYpk2dBqzyXt5SZKUiLcQmM+ACRlCw2T8RdXdlAz2f/xkPf/n7iV+s4nkMji+7Zzd6XzJiyFruoxG/QE6ELYlldKok+ZTx3k/59Gov9WzLyq7eyz/IG6Hf+kZWAF4S9zudBjwr5GHcnb3D+Mbn4IgTjoq8lkX/sSinbpKD09dpBZzRb/8JrMHRRnF9JpSMR4KJXoOXLY0y/tS9lC94h2hgulwz6/hwCDDgwrMJao5DbZh+mzhDBnYCIR3UbL8a3cXekrYdnBYL+FefOHKf71nwj97NpoaO3xuQ+4u/ILv3BewEL9vp30C5kDkTUqhfI+xbpjG5siwwiwOXzjTQHPL22mMvQGlxJcBqFMfh/ccYOsCIfva6jrDOtP/9Pp1fXjPue+D9VF0ODydot9qH0F6UkxRBscmNXyK51rKFx/j30f9ZI6mrU4luBw8XoigT7ymnzYIbVXf2QENANI9QQIsmAutkOfS2RA/99Sxzo22ashe6Ie6OJJTYhQLxAniN1VIVx3bjyCUxPbFS+5nMU3d7dv5PrxKPW6HxKRe5hMV7bQywsknddLWVXzpJCDL3wCJ6fi/Xv86n/KSNQJQmglgYeuYVwpPFq1pGVbOKjyBiyjL+b4T8y7IrwBPRT/7hPmlAiSuvMQ6NazbG8xlzYoDJF4MnCbjCSc7mFtkTh4hYEia+34zGsaqiVtTz1Be2VvythvYvuCA3OPzpB41ing2EhrpnUVTecSCZJIv8/YVFQmG55df2R9Q9QoaV35n5qs48KOo6MZTuO8S3YTz7sHICyKxW5GXWCQkkwu9zmWDZSytExsu77EGDJhjaKc1yR7QbfTl3KHLEkrzETtbiOOYzdINXSQ7yNvSrQoNLFa1twhT9KRkr1btQuFYe4fbpzg5ZywHeEvh6MY8rs3TvApx+9D0rppjeHL46sn8SvVrFHERSzHQa7zomd9eoHdp7+XM+dsftiHlC9s7Y2fCAKaAeTLRIw00zi8irWOsxPSpf11SwXEAfZRM2tHCbkgyMApXXGUxD6iuG4ueRVq9T/EIbiTSkcMG+d/S2NNL4vz7mA0VJLyUT3mED0ORwS5PqTYPr+0lWJbPKnCtV31DesuCmKxk6TrBz6B9ek9HhsWMJQ/Pt2b/nJSsm1k/dWlVaNyovsr2Z3/iKAIPX0dOtL/u5h5X7hI3qmE2nUE+JihN5quHhsH5gUY960m0EnE9p3XZKFvSEd46IRw0YT2swzVE4jf3uJl43HDI4LehcoJGUnWViNJDSuokTgvvv/cLwLLBwSRuw2iljDH9ApSrlEUXKsqJVy0m1b1MzalhNFXU82TsKPcOr6Cx+6cl8NxDE5DLJ92dNIaesWipDiCXlZTaUrk1qVEbH7iTYk9YndOG0ERc7H2PsQceYIKwZHy2xoy0dI0zGJ9I7vHyUL4a59z7kPES1mFd2vamHfoDsYImeg9yq+MbFa9RqV9zrKAcP23POnVs61IeIf9tw/5vrq1Fn4MBDQDyGfUZ7ilTmhfqM9W6tLJEl4Kr34OXo84eGuOeN6B3a7D0Z1LUtVcKq6n46jYSukckXYsbr1qOCkOXr/s5oUJ5kREsVj/cDynpr8Hc3AYgehUhsXc2o9czeIgJG/ZWJaY73wCcQDkd6wgzyVi54nw6BXWUzxkt9E3MIA+LJJAgb07yXviK/ZhOjuG0QssnV6JGT9t76WlQ8e6WGea94T++85rmrgIJ2QQ+QEvSVWZdIwuvsakTDr3PggF4GcsPixzerz62dvI+c9awkX2Y7DofzXhwhsnhTh7KN73KX0mB2vdUsK9atf1kLmX+z3fgpPXNJHH5DOvSVoXr7Dq5rJ8TQQ6f/OmJnrD/L6GlO1z9NdT3LsEowLpAhe3LDAshujQ4fH8Sj+sUUH+f2AxsHZlmOTV9vs+pGjBaQ//FBDQDCA/z8K0h5U4FD66Tb9+HRf/rkJYbFSALpXB41upFqnkEY94oEsmtD3TJ06KDIPMHehMKKZC2rjkTJjsqgHQ69BFZnD9eIyU8ZNjPkLdPhUk5tniE4zOoxcGlbmb6suN6FMKFHKEeij9XSGOYy4+x0TDooP8jz5hKGIJ+uFHmCOOyDdxRWtstnlNE9p3ZhRVW/QE6nSEphT4rrcz7WEl37qPfG0g488qlZ1bjSQ83ULD4UgnskIy4iwOfymOj1ujMl/EL7wm1zqYLd7U6Dqb7TXkxGSqi4A0/4V8ZVnAURGeVuH+G8+vlP+m/bpGZ30fUvRHrz38IyGgGUD+BF7cUn9bTbgU5vF867ZGBDMSIrRsVBgPQkdkTy/bRMkBwa95/xGbJEKxnzgpEzwpgt+xoe5trl/JIDwA+ioyqbQZ6OtVT8aebT5BX8VW9pnSPZeuEBlk540U9wQTHTKMI/aG4kwikQZezBR1r0RZlKZVtJ+KI8ApRKhYFFDM8WzymtzbD5LFEsv1cip7oMRPycS8944Pte0ctJz8gOr5nqUa5Fu3nvBhPVv+r0vzSuEfoTBInm6ibp8wgBz0VewkP/CEh3Rm4bWoJGDHQUUik+5rNMDvvCZZv2r2eFM/ADduun3OlaIfHIGDOK6rUrB351c6ZmGNwmzvQwpXtPb4j4SAZgD9IMC7vBInWNf+CVYfDhiZr2BjUYiNJwNLKLyVQcBoSMkTJ8XCa7OBtxTfwoQLOhfyxm7p0sZ9Vc9Zl8aPKuxmm0/gqVMWHtcUUlAzTGjKEfJSoPLXt1n0376kOrt9x2rBHGggSBgXv61lkYuvJfSOTutk0rcCrGab1yS3H89bHRPUuiUCcBa2vV84M5YUdNqLR8e8ozF89X4b70nGu/jZGOx3MG++t+TlAar35fLAsIA5pme8CM4YUxx364dkbDU5mOMwsKmolOT53ioXy2s0evU/KZ4VXtPs86Zmew15nm6XAGcGWbpyvvJFqsDJrwwfyByvKO+3Nfpj7ENe/JFoj/ygCGgG0KzD7VaS4N1HpOVDoSvtHDA/rST/6resyyvwvjSBiPcP2JgXFgbTclKc4YaeCAo/K1aoKizCPbdZ9BfXLb2H0g8/IUgYRD6llssH3rTZPX6bkzHtG7NOjy7iANePryZQqHq7p936+L37J2O5u7KBSxv00u1+Q90CSd8ltOuPpLXHUzMaqlHwodnmNTFA7ak2lh93EeinV49W0HPPj7pzgoRwZb4oKyMbhi4uhijmqcRQtD+9QJoQqPRQq809FB1tqmV/zj3muTIEvRyMIl6TCs6Lova97PO4xxSuob6mWsyrkxV5y9y/N6ZT9jNKf9fGur/812h9QftQM8Wn7xG0q9hN4HKmQSlbo8r5lT/UPjTTOLV//7EQ0AygWUbeXbxwsGIrN0OvyWEXwUM5/QktFhixGMgocaYOK+rP9JwU+QZsI4gYyVOktFK3rAgrq/52VtXj2DVWVFNRN2d42O8kX9f3hurZd76XjYeOsi7UIQkQFvTGsCm4msdL70gGi+8/WedlaJcrzVlkxmymeqE6tW7P/Zme19TXkEX2+WeYg5eQfuwEqUu99aSMfW06kq/5ZTONTd0MEszapFTeCfXWk+JsfyInyK2szKzMvScCtsgK3G8h8+9jh7KiuZ+O1+T8t0GDDkfEAYn3pdjh6geS7/TjmX4NyfPQS4AumC2KvGXyV92Lvs4RJU2G/iCH+aWwcy6VA2AdcPBOiVOmQhH48sPTEtF95Vc6xzB9gsOANJbS4XgqKpIVGesqhqu98gMgoBlAswqyjU6hZpoUT7io7SVuRX/OQHenkOLWX5B+KIoH+bXjihkq7c5UnBTXwZK63kRj4BHVcu/2/g7KzxfyeI03B/oA1aeaWbY3g8XeMn+n5ROMR0PSJmqN4dLJGOUHjLMps0jNzreR4SRn+kPv6LUojNsVP6Z3I7hANQv4q/D02W2YbTbQBxOkMl1+Wl6T0Dj5/TO2/I/QNOmmNPssZrfq716tJ6kSt1Ppety8ifTk7ZzoCWFLShzhegudNbUMxZZy3ZVx580HJnpHBD7t6+hOeqUyrXmaj05pSAgDoHBcSNebrsvPTMdrcjcsDNw/l8mF4cRR1WrvvjE9b2pcG2J8+9tYW1KgyKM73Rqy95eTtueRVPtuC05v2d4yjGu8N6THvEeCRyZC52VE954hp+p71u3dgvXqWUaUrkv3gU+5RoXlImc1+sSvnHYfcoXQTYciwoUAACAASURBVCxLWcJQe8g4L753c6w99VNEQDOAfqhZ6foj7179jkUOG0E7CjDGOridNkG7xl99kYibr0i++DHmnLPoisZUbsVmPtjVg25llPdFHs0WrEGGGbKZfsAQii8hOHH41i2hSWjT+K3iu7MQZe8C0lMiGWmo5PHKUmqi2kjb3yxp1eiHn+EYza7z10Q7Ca+/bWbt/zj5TH4RgJT7N1iznQ/di9pK/1cc+LlYD32umigt2s0ZWcW87ocEHSsjK2SYli8fYg5Zxbo1Pgh7eqiRNYq0SBr47SM2/V/ltbGmni1Pa172AN5eeoPrSe7Ck/6Ycy8yHJV+xuk5cWy+PJbVae2geE8hr1M+59IG740g6dNi/e1/iF5vgdgD5KVE8Pzkdirnq1NMn3k4/uNXTv6WCKGfIef8Q1h9kKJDcXBnOzl4ItzP3FPtiZ8eApoB9APNifVlJeU9S0hPiSLImSHk2hSEB+HDqyYCQ1ZwsOgo7yj2n7sNQtyGXMRNRzlJNWGjmRhSHD7/An8b+F/mbD5Pg5RFo+Y3udq6zzop7t0YqiWnYQG5+yJlFWo/hgcEX+f20joq3n02hpPToLJ21fLAkMxGlQaWHCrqgZXJbIkcpvijQr7SraLw4n/xTpC4GReiEyrJvsyvEydr+x/JHk6mQhLv207a00S5cK50AJk4OFp+RM38indEavlNwt1KRLhaEjynD/u3qV4/nefWs/8LHe8VfY5RV05a/jMW7Ugl2tFGZdfbFF1SKezpPLj7NpRyJSXCTcFcNlTKDQXOzDG1mIx/b8o1L4zs1hjFRTzHtz5A7cl7hB87yHLpj2AWLhiuv6sdB5nTdGFCgVgHdnTKVeBHmimugS175fp47hQAqz/3OQmsWeBXOidB4maermcoZBXhlmfoU66RF2vxwYvonzWnteJfBDQDyL94etWa+6agM5uw6fToA/UEiAJ+OY94X3W1ceFK38qDWJmr03lqMy2xd8iLdMbhLSvYFPyI27ZUj1kzXnVePDSh0OI4HoepmRZiWOd1xs3krwoPQQEFXE8RJSbcb73B3D93AceO/1Lk/nf/wuumSp5EJsNluXzAKA/Ib94g59fac3m3fR1NO77nRE4zy44VEHg1C/Neldo3E2C6fyqWu0tl4rULo84EUR9Lz+AQzJuo/Oz15DofFHPsRlR2f10okQuOh1oDerBuJ8WOI1SkWCj+3afMcRMvFHWt7i69Q94apR12Pe8qdJpKSV48oZZubp8upNIRz/WKVHRdbfTZfi6LfnorVOmhK9Nxl8QYioN89HgI/E9DUcV4orgg14fbLZgdepXCpK7BTPQmWWg5tZNym1wgVqoN6OPPnRcU6td9Tu7YbPIrX7dW8sCQSLLg09l7qc3O5StDCNbhBYqzOn2EUXt9FhHQDKBZBNdz02OZDToRYmiAcJ0D/QbhLo7i8fFYHmxopUj1AeD6ahs5H3YTvcNBrYjDHzrBRtsnpI2Tslc5eME7+egRm/5czFrTGH9AUuidkDas5gvS4VL1S4pK4hg8n0WlTi44KwQYs/t9NN6kDk0gLrt7zebb6Ot6iNmwiuj5PpCk23NZ375OqmeEtYeyHCM3LfF8JskW7KRUV0CFDyESYYQkvdzC16J98Xt5gQSRYeiz58c5Y5MK2bpmUmQDGrHu/dJZe0rNDDvfcSNDu1rpPLWexjVfUrRmgOf9ISxWZUjbeFx3lvKabl44DPwqxRWK2UqxJY70BAMvau7BjmvqKo2Lw7chk+waAxlXJnBxJAL2K5JdIUm18EjemWrm5BWzbvgs+6r0cjFSXTfFH33C62AdI7pELp6KV2esWDsorfpf0vfFuIW2XQVig7FbTdgcOvRBBuVeIGnMYxlWonSM//e52edXjp86G/WHE7gddtmp4SaK2n6CLq9stIiu2qnW3vvxENAMoB8Ne3EIZzKy93My5zvTtavE7TSGkr8ehQojrzcUkxiqsoOCc5TzirV7T5ApCqaO83BYeN7+CFuw+kPe3H6Gffkt9PNLNhWJzA6TpCLd5050tNuwB+hVbaCvW//IiavPIDKdwuNxBLZPrgre99JG+ELBs5gckpsRNVGfKfshuqhgbN29zDn0OUXBzezLqcUWsYRQ2yv6Qo5QozpMOED9vly+ikhmU5AJR2Qci/QhBA3kkpTTDcF6Anyplu5S7Y49QlFKFPr2XDZUzeX69RgeHzZSPgA6dCzfVUrRuCKoMyLjfEAmQFeGunsyhHdlJ2WSQboCR78Jc3AI4YEKs8JcXZhUpPIMu/P/Sbo46HvcDEhvuzzNcxJRvc5CoGEVxqIMlnOPfftNZClMvXf/hFRUM+cV0XkFpK/UM9R6lpzTvSzKu0FexLBUWsOhf3u09ILiYYw0k59fyROWkJH3X6x1dPNgAMJXR0nhJUHo390lChYrVRufvicisWJ3A0RH6hnscYwVt1U8ANdlY+p9LtraQUtPBOsUEK4ndeMH4VfKGbe6PCES6pQX6dYhKhQFRR3gomLFd1Vgai/5GQHNAPIzoEqas3adYXeNnsxDicwx1ZJz/hvnZtNB/m/usvzP/hLqm+CZ6a8kp07PIu7RqPtYRbmGiaP0cFhKXpVaFpVcI1mtEef6jCgdsEf2OK1zZim5u79lz1Ay10/GKc4OMzdlkW35mOspUJ2WRd+Oz6XwoTCq6g8bebFhC5mxKtKanbfgvvZa7j4N5v2UeBZbBDn9W1JdXoOnZ0gS1dJPxihZNm7Pmmg5lUvp199gMyzhYFEBQTVbOdIT6RSrtFB/OJORHWoJy3I4qWw4mOVh0Nc9gCMygyvHfsHNPYU8D17FPNszBsPk1G9vE//cBytS+HMaYJHBxFc9etKvXJOK5TYe38qLhC8wShXOff/dP7mZJ0l3yNBVsj//GzYeepu7lyHXBwNI6pXgvJyupqXHgi5iFVnHjrLOIQrLthG+K5VF5mZu9y5Qz2ty/xv4fT1zPljCUPcrQkUihaGW3102cNHXMbjBK4Wt8rvRvXuCiuOrCRKcMiHm6Sxoa20/Q7ElkSIFNb6m3udEGG4XtbpVRK9ZR1aKujU0Nb9ST/2+7ZQP65m3+gAlauQJXNi4eViF8Kz7fvP43GburrzjB6+97+tca0EZApoBpAwv/z8tijB2N3P7chtBrlpGXX9kvTgYXTLyPnhSRLin8fBOBD+kaI2NlkuVdBJF6i6ZpCj+eCvnX3MWU1U7vDZy/qOZtf/PJZoo1xRzeYP6WpthdZxUTkPVz1liovtUnPT6OM2RSZ4hVV+QeU2Xg6kQRGKn8SJc3pX6E57Laij9jBTSOIPumFvoSGyqVWHcGv2m0kYnPO/kZmXlGag8/YiNRaWEN4iaccKoU9+23TpMX6+FwIgI5gXK4cN/JNygJFbOELp/8gP+sUE2VgSR/K4uTpkWkeC02Bzo9MEEijUilXwZYJukXSWnIJcPxXPxuHu4Rtl4xDqvXnhD5kyZOyjeX8hgkuBM6Xje3swL09ss/yBK/Rod7U43xb85y3ODjreSSinZEIzvvCYR4iwnqSqE69JasfC8Jpc9V4clInneGpPfwjH3T67nwYYvSLcYyW5aQV6enrJsp6ds2gK3M8zHpH1OrJutFDvSuXRoCYMiTT6pzGeR1bGL0QocZrGm9AQG6HgtLjpd8VScVLuGLDx+aiHcdpOk0z8jz01PSsxv5XyxtnRSseoAtfucsiWtPe0HBDQDyA8g+t6EiZZWE+ti5aysieTl0h4DqUXFCqT8J/TI7oAAnVT/Jns4lbwNw9RefUTQjgMsb82lceUNKt7VYQ3Uq7rFS/H+Uzu5bTiAMUlHZ34hjSvl0InE58npZd4HcWxRI6InDUXE2408jkxlY+BDyht0HPysgHdMskclXfy3GveDEybr0DDoH5Gd4yDXqdLtbmR5XbF8yoUgG4QtBBN9rIxMKctMJqE+TvKXIKOTnO4y4sQhn/0JnRYDW65cI9lWSX73KozjsqNUrFyJnKunxE3NXKzXBytSsd+7xwtTMBm+zkdTFrstf6AopI3Sy22QcATj5ije8uVgsfZQml3Ii+AliAztTXlHiQ4a5vbuTBpDUklfaKGx7hnL84QHSgUurldGDelVdJ7K5K7hAJsshXSu+cIHYrdo3CYJeZZaXMKktZiTrnEpQS8ZEid6gwnXWSDSt3DM/VMf8CD2C4nfZX1aTnbOXcwfXKYu5TvJgLemXKMkKURVWBvG9jm/Zo2OTpeLXxlDZ1omdwlB59Cz8ZAQB31E9n885P3R8isq5liiETyEkBXknctA2hfcOF/hX8ieoYuHYpinNiysolvaK+oR0Awg9djN0ptt5PymjUW7fkbj1VeE73ByePzwtdd1OznhOOHMrrLRcnIzJ4YTESUI7Jc2Ux7qiydIJg8/b6qmEmcxUueNMfpiGamGXspzPmWOW20xZUNyYDX3ULn/U7kcx7SEa5njNMJcls+oKyMMkU/Ql5SxuEMOx4Trh3kwHEGhh5pnUvmFnGZEaY2g1Qe4NKNbfSxV93pUG3tOf8t7KQvoq6nmSdhRbk30ath7KN1jpNGiR+fkCHkviyCqgGfyj9hijJE2XqNjZEDHuqhv5ercjl8QGhGHMS+d5WoNxkmeMucsSnNdjzkkjqIrrtRtZTMsP22j8fBmygZ0BEUmk7U3meUTZQNc3BiLgWW7CsiL9VZvx8Hrl90M6SIlgru4EBQ4ToylxgsuSWvMGLFcTfcFr2n/MBmiYLEo1FqXxb6aueT9NR37OSPFHULuIoaMvIOq5C4EOflJVRb5FvlvTAr/dsWPCi92nvqAu77U4BqqZ3d+G4sS4gmyOVi+egn6UAdfpWXSaFjFIv23vLCs8C2kJzyf5/VSNpXny8UwjYezKBU8Nn0IqXkKL3/SHJjIupVBuFCivlxI5dfDWN8t4MvDUYgwXrkjHaPTg+nVNI8mSlwjujuTfKGQP3+A6qpnhB+7QRZnScofIPzdEGw9JtaW+Cfb06u+aQ+pRkAzgFRD598XzWYbQUF6zA1ZbDjfy/z1svCWCFNN/A02ZbH/srQ7EJpygpIkd82T6fpl4f45IzdNcwnlFV+ZlnDxs6MsD+im2E/FQa39vVjnR/DWuMwquU9CjTY/sEC1KrVow253EBAgCrVOLSI5WJdJTv8qUue/orrp52RePDptfaPnFVspdvVrRjf/WHFZcYvN90IUzdw/jG5+iOxdE6GAnm8heAXvLPQsMmcesRA0xyDfLkUqtCKOh4n7NZ9ys8lC+K4TGNfYJKxeJJRSmBBCgCgJcTmYS05Oh/JVLHv7Kolno+4hnaEHuLReGFgXQBDJo3SSt9GX3+vWWl6EJbJuqpIb1h7uD4TwzlJoOblT8mAqL2siDN9PCbroxrN7Wcm+nlVcSonwpftSuGVPHSwLcWBeeICSD4LpPL2dcr3MldIP1ZOdM0DyraOjtbIUfdA8zGtdCIE9kxMDWo5v5a7w6CYoFDB074B9gPt36nmijyc1IWSSkKEI+dxe6gvnxTFjqMg6YkI3J5gAsY/saeO9K0q8vEKYNJNq/ccYk4IZqcmleMBpJErCj/WYg/UERmZw3euwqoW+IR3hTnkJ88sOHptgTuRqmdu356GkpC15D32iLChaCdrDPiKgGUA+Auif1+VwSK1FR0BYPMZDqURPp1FiNfFaF8xbAcK7sJOvYq85ibve9kZkNHxCkEt/pesM6xsinZwjG32ttTwPSSVRVQqy6IM778iZSi4ZFs/Y9OcyEud4288pnptY5HGa5oT42m6bKAUiNIWm+skbZn6HBYcujIyiUhK9CYOIau81ET6QmGfCYYCyD2+y6JZa9WJPAoDNZP+6h01/V3n4Orts7+/mgUnHoig9X+3JpCV2qlIpSrxxM+Hh4d+FR6oqjBrFRHLBZTLiOOaukj6xfRuPxeHZMAwhCj1n9gE6u22ERkXy1kA5Sed1bvoxQhRTfNsXL8EPU8hTGPkfNizhMzd5BeFlavE5pOf9XLcc387ILuVYCSOls/U2pV8byBXeXOSSGey9QVGsjs66ZvTrE70v2+Opy86LnqRovtSTbIYPa8h7iLQnVSKgGUAqgfvJvNZqJMX0B+VeFScvSIxDbGiNa+6Qpa+W1E/NkVN7n7wet1v70yo5m7uprWqmjzA27vAQ7vD6g54f7KvY7vQ6TWcAefkRJ1lXetryisrTZxh0ig+K8N9r/dReHe++YEN4AuWfjedVhZwYjucvUtkOYXDovQjpjX1JIoTWWVh06ItRErT4f/v6U/1D7BYOraYsNrTG0DoFkVupN847nFxWmImW0zupDC52arMoehv669mXfw+C4YXwhkphq/G/vvY2dFExzBkWitUOjB6emfGr7bmkDG8b9zdqftmLfWGEOg0fDx+cTphRvccY+lorqW6ysOncUZaPFgz9OXl/nWhAixI7QsbjF6Np+jPi4vEBEeq24JD+zcHrrz8hu+aX0veWjfTQ2etgnlMGwKv2R5ppscSxbqF8yXwQWzZlHTv7kJAZ+J7AsBiivS34K9L4eyNZt3JqzTC/rCGvBqs9pBQBzQBSitiP/LwsUCZ3wmpqozynlqBjvqQLi5IHnzIS5mBEF0fusfTJnAsRR79aTadNT3RKxtShCY/YzFSF+gLljnjSQ15RnNPMry6q8xDZpc3xO0ZedtPntCEcpmd0miLI/ayAaFMbtxs6MC9NJSNWAYnTKgqMFtI4rCPQbY8LClnB2oRkfhv8kCM59Tii4lhraaMlWKl2kI3OS1nkfymI2G6aSYYQotfEs+WDX9KZk8ttxwo2rfmeltZfYrw++aCeCP0oifsYFJ+3kX4sETrOkl9nkAX1JhQ9Ve3psLaRv6eNtYL4PANJ2TtvnKdFZKLl0lludwzz2vY9Fuf86gy/ZNHqVHIPx/HWSAfVV29yd0DPpkMFpHq8jXtqWxy4NnReCP7dP7mdoR3KPREIGYecAdJLDrLI0stQcCThEzlYqnlNIuTSRs5/1hJeMgWB20ePsVhLaVU2SargwXCwRw+pveuPpNUZ2LQGvmp4xXt5ZYo0zAYbssi+2ovV/W9AF8yiqDi2pKzCXJVJQW8YqbE/50Hrd2wqKmWjAk/ymNxFmOcd3C7qn91FnxADIgQbW0CFglR/b48F1WvI2w9ozylCQDOAFMH1Iz08VM++nEpe2PSMJRfomBOxgveSUkkMM1F/+iyVPSYwxGAsmamemI37NbUErI7BKlz8PcGkHhOZElPwBkQ17+65bFkNd0+fxbHjjgJ9Fht9Ly2ELvTC6FDrzXIWdAz44Ahblrrm6OfMCYskPBReVGSR3RFMxrFNBDV9SqX+Y2p2e18HTVL9rZvLwYsTcHWRvK9cI1MKF6oMWfWLA7KeeZMqcDuNx6hSru+WeV6CR+VNWvvr1nsMRcVL3CdRA06oIlv1Y/IHE1fyD3FLVe+Nk8s0lFpSpTTwiWUahM5MWv43rBWChJEWKvecJVA12X6K8/FlOWn7v1Gt8Czm4ML5ajodYWzbe4TEhRM8Bn7hNXmxP6n9G5O8n3inDC30rZpWUedSKfeiW0h13D5hMKGAi+M4ja4aaBnUuHS+1I7Bm35Iz/RQ/OFdfqU69Dw7a8jr7msPeo2AZgB5DdWP+aBcbbx4OJ6SkuTxWiXiBv5ROSNJzo3DS5KrtauS0lYTgSsVekRmjfcib3SiirYaAqe9v5b9OfcmGRGT023byEkbIF0RsVikBDtVf4tKyZS8C6IkRC7mXS7hRLE+hIBlC2v/qoKzI9K09xt5EVXMxd2REmFakE2zLRnjwlU/BP/C11vq7Hjj5Iyq7IYJhqgH0rqoJVcZInSvlP/NWp/WUlp1jycmG2bTP52hmJ9hiBDG4xGSl4oyGOWU1j3CESGrlPujbta4nqrmNU0er/89xjNjam01ktS1US4Do+g3VsftirPEhyi8u6FuAVINNGdbIps12yEqsvshrO2pf0KH6vcPeV/N37HwzP8U1pAi3N/chzUD6F9o7qXskiod6ReLne5fT+GlZrLThslQeMB7C4PEIRn5WEonVfez8Ly1nr91mXg9/Iwhi9yK3WYjICKdknOJ6NsrKa9ppk+vkHg6sRq4MAazv5NLK7hCDi8vkHQ1hAo1WVCiWG32Q9ZeLCa6I5OU/m3jcBAejhzHASmtWhWfAHEAZPFgTRklUW3s/miAVHeuhRiPk4cSroav4MWE2X30dEiZax/dZra8caIEy+7L/yRdUtMeL7gpD0/+f9ZDomSBFwOe8Ii9v5I9ex4SXlKGcVIYTZQ3MXJTLwqtxqDvOMv+9hiuqxbX89A/u4+8JtHkTB7jhXD/Ui4Xvh7ArotQrTFmtw7wpPsbXpt6eDHkjMtbvuFBr47Ui7Kit3JunKx3VCz9Hdko/s1N5l9xC4tLxkkzayWVfB8J9nYbfT0PGTQN8+SlCbs0Hd/T19FLQIrMFZLJ/sq4dz/6GlK+7N/YNzQD6F9s6oU42f7zDg7eOkiQqG/UFT+mGA2Imkd7+rfRcDjSB1KiIDTWc7d1ALPpFS9Mzs3NYcNqiKHo4lGW2XporLtH/5w40pOivC9BMSJUfs9iTrpM4XpXoUVX0UXZ05UzsIqivFSWWapJO69TnAbe0jBAdMJqHp/8gK9i3T008uE4susOxkhfeE1O9WNRqsEZchsnnOgPPoEoptq1iS8PO0N17rICIb7zFWa6pW7SN1NwulpK9Q1694gXekdjf0iz7Y3DRbD3oKQtEb+H/sCtQ3oq1eopSUrRE8MxrlCMXJhXtqfVeRNlpGbmNQW0XyDncht9Dh2LUgoUyF1M4zGWREUzaQw7IaXkB0mq2z1suSWTnL3+mUWpm0IeR2whK3bMExMYsoJl84WEg/DI+sKNmyDs6WbcuhTmfSPYW2g5uZ0TPRFk7I1hlE6kf5vlkWEEIVeAV8q9G8XvB1lDXs+W9uAUCGgG0L/s0hBpvFnYDrmRMt0Knkb3+kBKFNXL9x+iMeQIFXuXjKpDu0oVvG4ysqfKxnt7/8Ba001OPI3jlqtshzd4ivazc3kSWTAa7hGvTQ5XCYPlJqHXVYSUEFpBZ9ELUrV0WokNbyfV853FPX3iNYFwzac9jadk1wLMXxeSU+OJXCy+q5JPIB1M3bxflM5iSxs5+bUECZ0dqU6Z+09d+9PdUiVj7rKFLUWlkvq48GyVzilVFpqcbW+cgKDrDAmtq2hwhlpk/Z0FowJ7Pukp2eUDsDGimJrdsqL5h1Vzx4n3SZlXguuiZO2PTt30vCapIGnT2+RKvDMbLcd38iTp81GD25s/s8keY6HhJMpPuBtxKnlrogMeD3mXOvJDon3lxtFL2YdC+PQE63SvqMw5w/MNnuUW1BHshS5aJhcmUQvUc+/GzcusryFvVoH2zHQIaAbQv+z6EAUjdzKYIhe6lG/dzUS7tH3cx6WGlCiFYzKpJBVXPF40OTndVq2R4mo/nSun4nhL8B6yJ5S1cNa2Mko1oZT/hDds/9NVpK/R86SunM4QD8rLollVvCYHg60XKK4SFetTMe71LFop1bVSySdwEWcfs4T0Qwc9Z9/50L7HA0xg/pGbqJvARzXp1IRX3rgQZ9VzxcrOA9Tuy+UrwwJCba94YFkieScF8Xv8T+0h7xLsE+rU23mRcmfMAHF55EpusLZXrTCpZ16Tp5R2b8nvE0fu7jFeLPS+ruq5dN1ZxsFlRNaEceVSPA5VaezOsGBwOtePi2LEfubGCZmMy3/itimYLbsOkDxFooZ6gr3gdGWSXWMgw1mk2L/cu9leQ8r3Re2NMQQ0A+hfeTVIOia1iPC7nRCSj3lO/1VPSpTj8dndS7h4URgh4jAXFd6diqeSRXSPfb/vJXmSLog3wDoY7Lcwb75cMLIy9IZU20j+yeGqwR03yAt7SH5+JU8UH5BgfnmP6oYBQhNSSZxCedl3XpOs/jotn2C9xTe9o5na36xTJ1Uw7pYqqmeLQqefUxLrmge5vEa/OPxVV2afwRvnUwaUXN5C6EhFLwx21qiaWk9JHWF5gmiiRFgvxLxDEK31Qo/CJ2HS8bwmUUz1U/QlN5w148TfQjfFv7vJfJUSEa6/xM5zH9C4ckwTStLn+qia8KIbbLH44DEWdcoaHhKYECeF5afmxkUw2FpOdZdNefKFcxDTE+xPMK9bXfvWp/fo1MezzlA/Lffurae1VDYNwHyFoX9mdw15s9tqz0xGQDOA/uVXhdAxcaALEhvxDKREw8xlGDzB4SrlYK7ZTs640g9ynavbS8uoSICWU7mU91gIilSeHdN5bjMta+5IRRgFP0J4n2oXOsNVPh2QrhHNxGvKQPeFStVfKbw2DZ8gQHjOfNE7mrl9IeqnXqrAeUu11bM724LRjUA/Vl37bR74UJ/Ja2+c6gyoGfSUNscwp1dpHbexvwZr+x9Jq/qeRWE6hnoG0KcUc8mTToxab5mL1yS8NE1RfDmqbD1WS65ms82HOnEgSr7cDL1GyQb9aPjKustpxPnsMZYbuH/yA/4xFTeOAerPtfFWUhw0FFLs+AMNSpIppiXYCw0tG5119yBqldR+ZdCRKUUPp9z2p+PezZfVtx0bUpnXe5bs1lVcuZTodRbgrK+hf/mz7IcfgGYA/fCYz84XZyAlBjAshQv61iQT3l9No07UJYpSVP39/qnN/GODKwzgoK9iJ9mmVG5JpFAbj9t7mbcmClpzSWtawa0p1IE9AjBUy+6cNoIi5mLtfYg5UiZpTopmqD0gZ+A1iT75poUzFZ/Aw2hVHZIK2lcV0hPePME7GmCbFHJ0hmealozyXnyrz+SFN87XDKgp9ZRcc6C8jtu42RPlLTosBK2OGpWimDLNPEzdZYOXorxKGNclXpFzzm3pzr8x8InXJHhZ+z/hvhCSdOiI3lvqsZCseo+xEm6curDkVAT7yX9lKgnqXnPvQFWJjh9iDc3OCfNv2apmAP07TetUVywt6gAACThJREFUpMRJY7RRfzgT216FqrZdZ0iq0bElIQKbkMi3xFFR4amis0pekN3E8+4BCItisadaaL4ekFPwmjwtAbVaOBP5BJPb9k3vaOb2ZTK5WqmCvoYscqqGcQgFnLB4cqeoHK9q8x8FY6YMqFVyAUs1Nbg86Cl5/BNXaySKxmZMM7f5cNlw1aWzEYADfVQGJR61htQZEKL7drMFggxeeIzVlKnxkhsnvDnZFjLVhM4nEOxF+DkgQIRsTdSf/BRb7DrmdP2JAksyTSoI6t5x70RdsXqWfVZGYpCKQ2TGNaSTClc/CI2XLqxfhRYo92ap6Nab9opmAP3bzfhEUqKnAQ5QllaoSi3XPtTG7bpuWJnMljWe1J0dvG4tJK3ql5SoJC/PnCK8gCeqwzETeE2TXEzgqxaOzCdYxZzh6fWOXMJuSpeg3H4c4ZbppQomk4G9/JLdhtmhI2hUdnya+kyq9Iimz4Dy3Rvnpqe0waluPmUdt2AvQXF/bLo084nNqbxsiP5iIGi0vMhUvKYYzO2PGGGuojpxzOgxFskB96geXsBGUabm9CPev6ikIruMg9DDutvQTJ/lO170mkZrfFltBtbllWEM61XJjXMR7A1Uf3iWQJH8EerkJO7pYe2OOJYrqRk21Sow99Ly5T06h75jqGcYs/M5qw0W7Srm0nqV3DsRrptK3HZSX8R+fZNFqrJhVSzvN+gVzQD6t5xsFylxFfqXPbwwfcuLrgGs0lj/yUhPDyORU2REKcDjtciCqnvIkMnGiOV/5Td1Pyc0YhXpx44Sbaok53wzQ4QorM808wHpczimfxiH7SHXplX9nbrA4YwwTat3NOPbMz/gRUhv5kamf2L6+kzxLNb7okc0hbKzhy6p9cYxQx03zwa896hNTjP372VDFMSdtk7c5hj4IpOc/lWkzn9FddPPyfSYBTfFmLz2GIM6dW0bzysy+ejLEAovfsxy15+TzjBmXPtsZHVT/Ou7LPt7MeukYYrahi2s/bsa6YzJOIk5TjttI/lKARtHbWU9QYJzKX7WDmq/1BEdJcoE/YmgY9dkQ8zL33RrqK+pltcRcSy21bIvx6bOW+ZlP97UxzQD6N945kXq7Ief69l0LJFlolSVZKD8kvDICOaNFRVTjYBZcH0u29h2pZRET4UJ+zu4r4vineAByvYU4jj0OVleq/N6f0CqDcdMr9iqGpaxF6fQO/JDy84mPEsV+K39KeszefqCOj2i8RlQk9v11Rs3ZR03P4E0lmaeTtBsXDZm5DW5LbeGTHbbjigsETHRY2zDbtcTEAD2rgucaA/j/ZU2/na+ntAiderasm4Ybgr2nsFXZ2QJ42wnOUPxGJPm0ld3lgsi9KWEfzjDWpDmOP8Zy/JcZXCmeKE9l5ThbdSkTFFwdYrX3KUKbKe20hJ7g7yVOjALTl4t9sgFRG/IINnrAr9+WtxvQDOaAfRvPcneGxFqYfCalKhyc5h8QE4djolWMwgFt2A1zbsy2ipx6h2pa2Sat2YO6fn2SS+NLF/0iOwOrL31M9TgUu+Nm1zHzTdEPL09q5cNL3lN6rVwxtLY5zRlkdAVT9PJGElS4PG5rVTrU9m0ZgXvTCEj4Q2a0iGf84hlJWWybpm/jaz2Sm62myA0hm0pq73OzPKm79IzogzO/mrYUUbJBgN2u04yEhmpJ+eqhfdiQ/hH1QXMSXfkLDtVPyEXkQujhXxVhk9VffvNfEkzgN6AeXdVy954sYxUqWq5n39OI8K64xpFsR4qytt7KduTxZDazcHuYPBLI9lXe7HqRbqr86cLZlFUHFtS4lmshojoameCYquf0REpN6N6R/5vW27RJVXggdLkh0+61WfaFTJj/SQ1H5x1b5xbHbeNvqyVKQc325eNMV5TYeQwnb3fMSL0j0RGl1hhpmd0miLI/Uw5T8d9SGbhRRo5QN1u2YshFx4VXiVlXg2PMJkHGNSFEdQxO0aWmnWn6B37MH2WEMIt5SSd10nZkfNEFEyUJHoZQ3rsCtau9MSL9P4rQi4iu38bJXsjoecC2fn/JP2/fZtT77/+5j2pGUBvypyPNFM/vIrElWpvJzMB5cBu7eXu5T9xt8eE1fI9FmcJMb3hbaJTPsaYJFc5V/VTFI5R8wWXYquad9+Ud7zQI/IFiln3xvnSOe/enfXLxoxaON71c8qnrB3k779N0I4DrKOZ0vNthBfdURC6nvn7s2pkzfx535/oOsO7DZF8fSpObqvrj7zbtJqvR7WbfPmEgz6hkVTTi9kQwbZDJ0icjUurL138N3pXM4D+jSbzRx+KvZfq/Vm0hBVTcdgHY2fKgXgZjvnRgfh37oACPSI1MMy6N05NpxS+M8uXDa/Dzgq7Pfq4tZf6qnpe2PQsSkoncb6fL00/gJGldujevScKyuYyuOEIyWHfUnu6HHPKHS6pDn1591XtKf8joBlA/sf0DW9xlg9IIbhYkUWx4wB1+yLecKx/vOF7o0ekvneaN25G7CYWm53xhZ/YA7NtZM36cE3cr6nmwRDMW5NK6ho1cgqz3kntAzMgoBlA2hKZBQQmqwjPwke0Jn9kBEbrJ83/kTvyxn5+rNis6tDyG4udNnANAdAMIG0VzBoCdruDgIBZIF3PWo+1hjUENAQ0BDQE3hQENAPoTZlpbZwaAhoCGgIaAhoCGgKjCGgGkLYYNAQ0BDQENAQ0BDQE3jgENAPojZtybcAaAhoCGgIaAhoCGgKaAaStAQ0BDQENAQ0BDQENgTcOAc0AeuOmXBuwhoCGgIaAhoCGgIaAZgBpa0BDQENAQ0BDQENAQ+CNQ0AzgN64KdcGrCGgIaAhoCGgIaAhoBlA2hrQENAQ0BDQENAQ0BB44xDQDKA3bsq1AWsIaAhoCGgIaAhoCGgGkLYGNAQ0BDQENAQ0BDQE3jgENAPojZtybcAaAhoCGgIaAhoCGgKaAaStAQ0BDQENAQ0BDQENgTcOAc0AeuOmXBuwhoCGgIaAhoCGgIaAZgBpa0BDQENAQ0BDQENAQ+CNQ0AzgN64KdcGrCGgIaAhoCGgIaAhoBlA2hrQENAQ0BDQENAQ0BB44xDQDKA3bsq1AWsIaAhoCGgIaAhoCGgGkLYGNAQ0BDQENAQ0BDQE3jgENAPojZtybcAaAhoCGgIaAhoCGgL/H2AbOvA/ErZQAAAAAElFTkSuQmCC"/>
          <p:cNvSpPr/>
          <p:nvPr/>
        </p:nvSpPr>
        <p:spPr>
          <a:xfrm>
            <a:off x="0" y="642938"/>
            <a:ext cx="195478" cy="195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22" descr="data:image/png;base64,iVBORw0KGgoAAAANSUhEUgAAAkAAAAFoCAYAAAC/jUTwAAAgAElEQVR4Xuy9CXgU15n3+wfEjthsCQNik1iC8Qo2GCuIxRHEBtuQiRMbklj6LgE8kwtOYs2dLxe8fHAz8z04jvHki7HJRJAEm4knMTZgx2jMIhtjOwhvsQmLxCY24QWQhCQQcJ/3VFd1VXeVulrqblV3/et5eCS6zvo7p6v+et/3nNPmypUrV8CLBEiABEiABEiABHxEoA0FkI9Gm10lARIgARIgARJQBCiAOBFIgARIgARIgAR8R4ACyHdDzg6TAAmQAAmQAAlQAHEOkAAJkAAJkAAJ+I4ABZDvhpwdJgESIAESIAESoADiHCABEiABEiABEvAdAQog3w05O0wCJEACJEACJEABxDlAAiRAAiRAAiTgOwIUQL4bcnaYBEiABEiABEiAAohzgARIgARIgARIwHcEKIB8N+TsMAmQAAmQAAmQAAUQ5wAJkAAJkAAJkIDvCFAA+W7I2WESIAESIAESIAEKIM4BEiABEiABEiAB3xGgAPLdkLPDJEACJEACJEACFECcAyRAAiRAAiRAAr4jQAHkuyFnh0mABEiABEiABCiAOAdIgARIgARIgAR8R4ACyHdDzg6TAAmQQJQEKtehsDgTxUumRJmRyUnAuwS8IYDky/XAclTYchqD+S8+j9lZ3oUYTctKl47Bks0zsfStJcizZDyCFwpm4blyIH9ZGRZPtJaq8pUXYe3q+2FGUbl2HuasLLMkdsxvW69z67W2RuhdTnibouHhmHb7UkxcvN6WRbTlR+pH9oKXUTxnYLTFuk8vfSnNxfZEvTwC7FQD4zU+7ntvk3ILlk0oQonljs33XPXjqAe//1r7y2MybwLf+5zlruaH+r6XTNGeA4HnJpza4XjfJX81PuFp7Z4vklK+Z8XZ9t8l7Tk1wOa5p+ULPmfsnvfBZ6PUo+pHyHdK5krxsLDnY4umKTOnPAFPCSC7L7L+gnf60iXdCDk91M0icGrowzDwELJ8rj+YQsSU/vILKcNZeLkn6CTC3JcQRcqYCyA70QnEf35F94KLgpBD0kTXF2WLHV7K+jhYxKgvBFAU/BS7LcjX/yBsjgCKhr/+TJJnSWGVZgHK2+Hwh4nMu2XAMps/Vo1nW/h3MPSZos0DWEVv2Dywn+OqLLgTklFQZ9IUJuB5AaT/ZbFkc4pYgpp6AJVMwdL8LVii/4WnT7xAnhzDMhR4AMDB+mIjHiiA7AUQEIFli7/8iRYksbROtLjzYQU0JaLD7lEAmfhp86gk32RhaYYAioa/xWpjcoHZliH3FwNLQyzUxverXLpi/8ea9Y/b8O9LuPXI4TsVKhBjP31ZYooRSAoBhLAvuvaQx4IilK8MuM4Mi4fVXGqYTAMuJee/MNbD6goxv0gO2NQ3B/mb16LEwVrjbB63+/KaPlN/YVnN/mEPgIjWkS0o3T4F2TlHkJWluXbCBZCdVanp2e388GxqPGzM7WHMgpYYrQVjMH/BADy3MtQF1vTYOrW+afGnlxkqkCLV5fAQtoxNaN/NIj5S+YA+782u4SYtoWbXVwCGpC+o1Nwm83OW4znl0jS1IzRPqMvMEN/LgcUmt5Uaw6GG21ZV58LdFpUQ1wXQsikoWWxykUecPyF9lP8aYup+VDwQ2o+QuJYQl3z2guXILynCc4abSn82BD5XL3ebF7z6LNL8dymQ7cRgcwWQS1e4kwCy+55J2iVYHOZK1l126g+7EBeYk1ss+PmDqAyEBRh15kzH+PJN2Gl8YP3DmFagFFMoce5Ocggg/SFiPPj0h0qoVSjwuflBHCoWwqwpJh+0+cFqeeDY12f7MHfxV2v4Fz8gIJSFJ/wveFdm4ggTJaoXj0NZkQRQifnFanr4W8SgzUNba5tpLE0voOAL38XYNtVux4e+Tbn6fLOZR0GR7EYASYPs0rnoi93LzcXc0l+4ZuZGnFiIcAh3/9mIQWMs7EVT2PjYiBPLsJgEV0S3tpHWJE5tuNi9SMPmu11Zgc/C3W7mP4ZMQjXs+WOO17OzJNpY48La704AOVpdHliOqGKAmsPf7AKzjWNzcH+Z5mve9vAYoKbjGoNuMNcWIIvQTZ240ThrAF8XnyQCKPThYm+9sLXuhFk/Qh842v8rcmaiZDOMID3rl9PBWuLkarIJVg5/CZisPKqckLoNX7aDIHL5V5xeb0IEkO0LNjzw0cLW6a/YELbuxtb+u9xU3/UATPPL2OkvU2s5zRdArvriSuzY9Td8vtjX5+AqCx0P2/Gx/z64jRGzC9y3tR7ZWjpDuTfdD8Nt7KosB3eoORZGCYCmnj/B+d7kPDKeEW4EUFMunygFkBgWbRZOOFnvQtPaLxgQHjuQZ1nYYR0XR5Fq96wMmftRCSCbP3B9/YZn55skkNQCyOpmaiKWo6kvlO43VmZ2PcAw1N/uFFfh8mEcNgTW8kLNtmGmZ3Pgo607K/IsT4QAanJVTIhbwXjgRggK115g7sfWjoR1lUloivDYMscXuaWtzRVAbvticp1EsqpYuuQkgEKEqOOLIqRftulaJoDMzQ0dm8hB0E3wM74bwRoMYWs7z9x+f0P7a/88cBK2qjVO89/WQhg6R12K1dBskVxkNrycVkQ2KYSEbcgqR3urtXUOuvue6YLNnLcp0ej0rI78jGQK/xFIEgHk5gEUHlNhHc5QF0tA7JTryydvR6keZDjxHetqi8BffHYveItYieKv9qDoQfiSWtNLR8Vv2PrOQ1ZKeMAFFs4nJP4h8CI3P/hgt+rD5D6DWQAZsRaRRUz4S9Ya42O76khlcitQWiiAXPYlTLxFFEMuBZBjHFliBVBwnGzczE2JFtMCAOvLOfA9h7a1htUCFLqkPmSsHQWDO6EULoAiz/8sNwLIqV2RBE6k+zbCOdyNHUhkBEHrcV/B75PM0dI809YdNuMWjQUolGNUFqAmntX+e72zx5EIJIcAcgiCtrUAudpPI/iSKKyYZSyd1EXJ2ux1wb02TC9jWwuHSazkldrv1WM3CMaX+sVhKA6x8OgvYVnxYW6fUU5EM2/4S7w1LEBOdVr+8ovGAuRqbMNpO7XDSQS5+8u0hQKoGX1xiuWx9tilAGoNC1CkeRsqytwIoAjiICoB5PjydPMHmG6pCP5h4mr+uxFAEdrlaHl1Ef9omTuW9DbiUN8IMSw+0ur+atriCmOxSeQgaG2vNAqgSK9x3m8ugaQQQOEPkqZM0OExJ45/fWAm8jevh2ZlCK4Uyc4pA8zLTZv8q0J/EYaUFWlEAq63nKlASXlgYzNTHk2MOZXZtBtAW/FiXdWWeAHk1MaQAOCoYoDcjW0oeue+B62G4TFA4RY2NzFAjoHFJsHj9sEfPoUijLuDWLevzyGuzSEGKLgFg1TSXBeYm3kbGhsXwWrjYMkKGwc3YsrJ+ucQAxQqPKyWC5fz35UAcnL5NM3TUTg0uX1GkHeYK95OAIkF3cUmn7Zz0JVbMkoBFElkR3ou876vCHheAIW/UIIPYEeXi3n1ToQXrGVJsN2Kl0gWILlvt8Ik4jQyuezs3BpGmU77H+nmdYeNEEOWJCdeAOmr62yWqcpSbFP7mnIdNLkKzKWJv8m+G2Nu5hgi0kxjbI6RCGu3Kc7DLKjCLUo25Yf2xe7F7qq/Li1ApmDYYFv1ORm+6io2AsgUC+Ow3N6yosmNaAkTJ9Z4G1cxQGZBEPbHQ/B7Ghx7dzFA2ryLNP+bimcJPkQcrZJ2/XeYr6o0Pb0b/mahq2+EKD9l1/7AM0u+A3bL30Mff/YiPHy+2cVRReM+C253wFVgEV9BTABPCSD7ozDsNrBrKtAtPBbIfrmtzUvIMf4jUmCdw1/TESaY3QqkYBa79jm5d6yfuzsKI/o2O6/yceZjF+S6FMvCdnsNDbLMD+zxZH3xuh1bK4+I4k8Xm5aXQmhd9kLU2r+ZWKpcmqbYE4tAtlk2bYoFChs3QwQH+xP52A73AkiVGlpHqBiPSxC0Xbye26MwbKweoQHGasO9XJTKcRt6f9yIKR1zSHn6PkDBTQjdCSApLvL8dyeANOFi2gXaMsVDYo3UvaY2jnXJX5UTnta6FYTD7s8hjyonq2c4o/B2O1uP1qtawv7Y4G7QlDYuCXhDALlsrGeT0ezq2aFhw0ig5QQ0gWG4ylteYDNKcCmUmlGyqyxGELSHD0NtUiS66iUT+YwABVAMBlz9hRJ6fEUMymURJEACiSRgH1MT0YKYqCa25gs+CQRQcGWth0VaouYK63FFgALIFSb7REG3jdM5Uy0onFlJgARagYCNO8nFER+Jaij/2HIgLS5OngafqGmYMvVQAKXMULIjJEACJEACJEACbglQALklxXQkQAIkQAIkQAIpQ4ACKGWGkh0hARIgARIgARJwS4ACyC0ppiMBEiABEiABEkgZAhRAKTOU7AgJkAAJkAAJkIBbAhRAbkkxHQmQAAmQAAmQQMoQoABKmaFkR0iABEiABEiABNwSoAByS4rpSIAESIAESIAEUoYABVDKDCU7QgIkQAIkQAIk4JYABZBbUkxHAiRAAiRAAiSQMgQogFJmKNkREiABEiABEiABtwQ8JYBKFmbimZE7sOGhYWHtl3sPYTUOPHNXeN/Kn8Pd+UuwR+7MsKZR+TbKjdvxSMl6LMjRspc/OxPTlr+jfp++sgorprpFxnQkQAIkQAIkQALJTsAzAkgXKiOLbATQ5iIMXbAmTNxo8F/DouwCQImY/Vg5PRebZmhlKJGz8U68sWk+clQZwLMVy5Fv/l2Jp9cx3SSOkn1Q2X4SIAESIAESIIGmCXhAAGmi5cmc1XgWBTYWIBE4W4EZa7DJzgKkBMwBLBRho1t2AqKnwmJRCgqlheUzMW3PvIA1ySqaOGFIgARIgARIgARSn4AHBFAQsp0LTP9s4Z5cexeYWHNWDNWsPFKUYd2Zh/LpudizSHdvBYWOlGV2tTXpXgNQU1OD+vr61J8N7CEJkAAJkIAjgbS0NPTs2ZOEUoSAtwWQWHcWAk9vmg+x5tjFAFncXBYBNBkbDdeY3NAF0AuYvnG24SaTO5EE0OXLl3Hp0qUUGXJ2gwRIgARIoDkE2rZti3bt2jUnK/N4kICHBZAIliLgGS1w2VGkJMAC5MFxY5NIgARIgARIgARaQMC7Asi8ssvcwZBVXmAMUAuGn1lJgARIgARIwJ8EvCuAQsbD2U3FVWD+nLrsNQmQAAmQAAk0n0BSCiAV92Os4pKlX9wHqPlTgDlJgARIgARIwH8EPCWA3ON/DYsWAivsNkV0XwhTkgAJkAAJkAAJ+JRAcgqgzUVYhOXcvdmnk5bdJgESIAESIIGWEkhOAdTSXjM/CZAACZAACZCArwlQAPl6+Nl5EiABEiABEvAnAQogf447e00CJEACJEACviZAAeTr4WfnSYAESIAESMCfBCiA/Dnu7DUJkAAJkAAJ+JoABZCvh5+dJwESIAESIAF/EqAA8ue4s9ckQAIkQAIk4GsCFEC+Hn52ngRIgARIgAT8SYACyJ/jzl6TAAmQAAmQgK8JUAD5evjZeRIgARIgARLwJwEKIH+OO3tNAiRAAiRAAr4mQAHk6+Fn50mABEiABEjAnwQogPw57uw1CZAACZAACfiaAAWQr4efnScBEiABEiABfxKgAPLnuLPXJNBiAod2r8XhD9ZFLKf/qLsx9LZ5EdMxAQmQAAkkkgAFUCJpsy4SSCEC+9/5NQ68uypijwbfPBsjJxdFTMcEJEACJJBIAhRAiaTNukgghQi0VACVLh2DJZvNQGZi6VtLkJdoRtuXorDyQRTPGahqrlw7D3NWAvNffB6zs+SDdShcDCxdfT+y5PcHlqMi0MbsBS8H8m3BsoIqFEgap/aH5MXU5di+ZAoAF3mbyUT6sjrreSye6KKAEA5ajiN4Ye0BzJ4j7YxwhfZPkucUYW1TTCzlb8ELa4didmAcIlVnvh9VP6MpmGlTmgAFUEoPLztHAvEj0HIBNA+VhQGRIc3cvhQTi4dFeGHGoT9mgSMv5IJlqMgByrMXa+JG2lWai+2FVSh8YD8KDZEmaWehorAMiydGEjFauVgW7K8IwNI8N3mb3+cWCwNhU5yJYiXUXAigkLTBPjrkNZdvK8AiVardb3E/3VXDVClGgAIoxQaU3SGBRBGIuQAKiA8lEsqXorD4KCrKy5C/rAwFlWKVKVNd06wuB7Bswg7kiRgRgbJ4vUqnhIj6PBelBetQXl6GivEzkF01UrPgmOswTDUiTtYga7VYnwJCZhmwJPAy11/i0gZna4pJAFkEVXA0nMWA5N0BYD1Kyk1WkxCLitY/TUiVoAwVkha61UwTY8/JZ1NnIr98mLJGQSxAFQNQsnm9aohWBmCxvulWmjABEiwzyLwIJaqkMUELmd5FG7Fk6XNgnFRyVeftKA20OXtBEXJWLldlqzZCG1N1WSxlgTGVz/J2BNKMQf5UAHmapcuub1YOM7H0xWEoVpY8m34k6gvEelqdAAVQqw8BG0ACyUkg9gJIXl4Bq1B5wOoilocQQaG/VPNKNQuKCJMl6s25GMVZazRrzRIEBZJZ9MDkzjJhNywI8uK15H8QlQFxBL1ttj6uSBYgrTLLy9n8Yp+wDtnK5Ra0FOWVbwEmTtFcaroVaslQk9VJK89gAJPFKmBJkxf/nIr7NVebUQZQun0K8pRbzGSZEtFpcgWqBptEjdRVnB1w+dmJPDsXmG0fNYvNEmnvxHeCFiZDgJnEbcC6o9KaRa8IVV0Aqz4ELXF2fcvbHuSgXJwlU5SlUfhoZWvuT17+IkAB5K/xZm9JIGYEYi+AHF7GZstBoPXKIhEQO0uxDpV5U1BSmolCFNm7lQIv18KKWYH7IRhs7itxkV2E8hIt/kdZEULjaSq3oBRTkJflTgCZazVEgLzYTfFDhghUYihg1TEsISKAdGtV0PWTV2p2JwbbYmlziLvJsLDoVpCIAiikDkOABHplsQCZBYrcD+FjdivqbjNdAIkoMsVZqdKVkEKQU4gAs7jALPNFs/CIANLHLshdc2+Gib6YfUNYkNcJUAB5fYTYPhLwKIGYCyBzDJD5xeTgUtJequISGYBC5fISNxKQZ3ZlGQG45rR2gdY296UNxUc1y5JYCJSFIzwGqCQ/4JJrMgg6VBBoVh3t5WsvgLKKTYLDYgEKF0DKCuZgATJEmy5QJJbJiNWJsQXIHANkGTfpv27lis4CFJz+ZhFl5Wm42nLMMUsmaxoFkEefIq3bLAqg1uXP2kkgaQm0XACFrAIzrxiyXZmlxQDJFYyHmYXnYIonyXFeWaXcT9Dvh2NX98tNq5aU4NmCfH01mGRxswrMSbCFuoiM/lqtI7oFSLltAnFPwbgeiZsJF0BabJBDDJButTIsNOIeDMbyGPEzcHCBiTVGt8CY8hmr5HSUNjFAyt1kdsHpcT1633Umppgew7qnpzXHfZlFpsnSk50zBjmFEgMkwii8b+b4LVqAkvaRE/OGe0oAlSzMxDMjd2DDQ8O0jm4uwtAFa4xOT19ZhRUS7BZ6lT+Hu/OXYI98PmM1Djxzl5FCynxoo/z3djxSsh4LcrRb5c/OxLTl76jfHcuNOW4WSAKpQ6ClAijRJCKuSEp0g2JYX+hLXYtjcrFyK4ZtYFEkkGwEPCOAdKEyskgXQK9hUfZWzKhYjnxDDAHP6v83SEu6AkCJo/1YOT0Xm2ZoZSiRs/FOvLFpPnKUmArkN/+uxNPrmG4SR8k2iGwvCbQGgfrqU6ivqYpYdceuV6Nz974R08UvQcA6oixFTezTE78GJKBkq+UjzDqTgBawChJINgIeEECaaHkyZzWeRYHVAmShaRY6phtKwBzAwoAwMoueCotFKZh/YflMTNszL2ApsoomuwFsbGzEpUuXkm1s2V4SIAESIIEYEmjbti3at28fwxJZVGsS8IAACnY/zAVmJuNkqRFrzoqhmpXHYimah/LpudizSHebBYXOwj25FqGlrE+wus7MVdeer0P1+Xp0bNeaQ8W6SYAESIAEWpNAWloa0tPTW7MJrDuGBJJEADlbaSxuLosAmoyNhmtMbuhlvIDpG2cbbjK5E0kAfVXXiP94/yRu7NsNYwemo0cnKqEYzkEWRQIkQAIkQAIJJ5AEAijoIjMHNxukEmABOvxVA/6wOxjrMDyjM27s2xXykxcJkAAJkAAJkEDyEfC4ANLidiqMwGgbwAmIAZJaPz5Ri/eOVKOq5qLRiI5pbZRVaFCvjuiT3oGWoeSb/2wxCZAACZCATwl4WABFDk7Wxiyxq8BOVV/E+0ersbfqPBouXQmbNiKG9GtQr06uplX9xcs4VXMhLN/wqzujTzoD7lxBZCISIAESIAESiIKAdwWQeW8fU4dkzx7rKi7Z1Cfx+wDVN17BvtPnsbeqTomXs/XxWSUm8UZ52T1wQ9+uUQwrk5IACZAACZAACTRFwFMCyP1QvYZFC4EVpg0P3eeNX0qJFZLr8Ff16qeIpFPVQcuOXnOntLYRLTtS1pEzWnlyUQjFb9xYMgmQAAmQgP8IJKcA2lyERVhuvyt0Co2hWJU+Ol6D949UG+42EUI39usGusdSaKDZFRIgARIggYQTSE4BlHBMrVuhWJLeP3LOIoScWiQxSBJ7dOuAdHRKa9O6DWftJEACJEACJOBRAhRAHh0Yu2aJEPr4eA0+OlFrWY1ml1ZWqEns0NgB3LQriYY4qZrasPsVNHz0WsQ2d7h2CjqN+27EdExAAiRAAokkQAGUSNpxqEuPO9KLlpgjWaWmB2XLXkV3X3sVrUFxYO/3IuvefBZ121dFxNDptgfQ5a6iiOmYgARIgAQSSYACyCXtMxcvomcSnQFTWnEWbx08p3oncUP33ZARMfDaJQomIwFFoKUCSE5nX7LZDHMmlr61BHmJ5rt9KQorH0TxnIGqZjlZfc5KwDhQtHIdChcDS+UgVfn9geWoCLQxe8HLgXxbsKygCgVNHbYakhdTlwdObHeRt5lMpC+rs57H4okuCgjhoOU4ghfWHsDsOS5Olpf+FWeiOGan0GuH2FYUlrlrv4suaknix9t1E5jQEwQogFwMwydnzuKe0rfx8oRc3NSrp4sc3kgi1qGXPjqtAqjFJTZ1eC8up/fG0KREK1ougOahsvB5zM4K4Ni+FBOLhyX+xHazwJEXfsEyVOQA5dmLNXEj7SrNxfbCKhQ+sB+Fhkgzv6AjvVS1crEs2F8RgKV58nKPlLf50yUqAWRXTTSiJpq0brqkuAP55cOaFpZuyrKkiR/vqJvCDK1KgALIBf5Nx09gxva3lQXo5bxcTMrMcJHLG0nEFfbHj04bMUMSEzQhuwddYt4YnqRuRcwFUEB8KJFQvhSFxUdRUV6G/GVlKKgUq0yZ4qVZXQ5g2YQdyBMxIi/KxetVOiUm1Oe5KC1Yh/LyMlSMn4HsqpGaBcdchy681GdrkLVarE+Bl+MyYEnAmqELFWmDszXF9FK1CKrgEAcFT+iwS94dANajpBxATpEmAkMsRlr/NCFVgjJUSFroVjNNjD0nn02daYgGiAWoYgBKNq9XlWplABbrm15fmAUoWGaQeRFKVEljghYyvTuOAkjGJDSfqb3GmGoWOP0qXaoJ5Kxis1AWVoFxlYR629UYhvc/KzA3VJl2Fje7+xbuNv1M6m8tG28mQAHkYj6cv3QJt29+Ex+dOatSF4+7FQXZg13k9E6SDZ99qY7zkEtcYhIXZN612jstZUuShUDsBZC8mAMvu/KA1UXcKSGCQhcSeaWaBUWEyRJ5K+cvRnHWGs1aswRBgWQWPTC5s0ygDUsJ9Hr1/A+iMiCOoLfNEE7mkXJnVbAID/MLecI6ZL8o1qGgpSivfAswcQpUdboVaslQi1vILM6WwGSxCljSRADNqbhfc7UZZQCl26cgT7nFTJYpEZ0mV6DqnUnUSF3F2QGXn53IcxBAtvlMAtN2voe6HQ3XmogpG1bb5yG8/5lYrYvkgGtTS3Mg4K60v78Uy9y7DZPly8p22hKgAHI5MSQGqGDn+3jl2HGVo2DIYPxyzE1JFRe093QdNnz6hbGnkOwunT+8F61BLucAk1kJxF4AObyMzX+lB5qgLBIBsbMU61CZNwUlpZkoRJG9Wylg3SismBW4HzKaNveVuMguQnmJFv+jrCmh8TSVW1CKKcjLcieAzLWK6LK+kMVCZRKBSgwFrBqSUQkmEUC6tUqLV5I25ZWGWkm0eCRLm80CxcI0YOWIKIBC6jCJi1CxZO6nIWqVktMtdEsAUwxYMJZKy6nFYWkWP+3SLV1Wzs5WoiqIx3GJKV5LFaMYQhNATd0Ps1jx25+KBCiAohzVh3d/iBV796tcN/XsieLbbk2quCBZSi8iaN/ndaoPXC4f5QRgcoNAzAWQOQbI7I5xcClpwaziDhmAQuXyEjcSkGd2ZRlByea0doHWNvelDcVHNcuSxAIp10h4DFBJfsAl12QQdPDFbwR5G33ULRJWAWRx/VgsQOECSFnBHCxAhmjTBZDEMhkWlVayAFmCxUPZhLOKJBbzXFiAgl9dXURZLUC2X22Du4sgcD4bko4ABVAzhmx95TEUvPtXnL2onQw/M6sfburVS/1+qKYWh2o1V5P56tmhvZFGhJP83+66sVfPhFiVxBpUsu8rY7m8ftTG8IwutAg1Y074MUvLBVDIKjAjnkNz+YSvzApaBILxMLPwHCRm5naUirUkx3lllXI/Qb8fPmLqfnkg/kZuK8GzBfnKNRVI72YVmJNgC10FZvTX3qohL3XDCmLE9Ug/wwWQFhvkEAOkW60MC5C494IxOflTRTU+j8VwcIGJFUW3nDRlGQntnxFzZBMDJK5I29V0ZnefWXSYY7uCq+2C1iUXMUDm+DFdrIZYF8USJS6woPWJMUCp/GyjAGrm6IrIERG0vep0M0uInE2CrWdm9ce9Wf0wuGt8DkOV5fLmozakVSKGenZOszSwY1pbXJPewTjnTG7KKfad2reF3Luxb1fInkO8/EOgpQIo0aScg5AT3b6GTUcAACAASURBVJLY1xe0kJhWrcVsOXrs2xvrEv3e/1jz9Et5FEAtHOkPvzoDsQiFXiJYBnfTRMu2U1Xqp4imQ7Xn1e/RCiexMokYenBI7IOv9aM2JEi6JafaS1D1t2/IoAWphXMqWbJfqirHpSp9RxznVre7aiDa9R3Rit0KWAeUpUhzM6XeZbfSKvV66dwjv/ffT2Mdu75SAMWOZcxKkoBrEVYinFZXHMLh85pokkuW4osQmtQnw9Yq1KO9uNqav1eRCKAzdY3qFPv6xsuOfZLzxuSSNPtO1xkrzPp0a4+5466JGQsWRAIkQAIkQALxIEABFA+qMS5TxNDTe/dhfeVxI+6oqSpEJD38teFYNGJYQuKJpC2nqi/iN++fVM2S1WV3X9s7xhRYHAmQAAmQAAnEjgAFUOxYJqQkcbfJP92VZq70zIULxl5FurUokRs3igtN9huSK39YT4wdyINYEzIpWAkJkAAJkEDUBCiAokbm/QxP792Pxz/51LAWPTxiGH45+qaENHzzvjP469FqVdfcsdfw/LGEUGclJEACJEAC0RKgAIqWWJKkD924MZF7Fv2+rApHzjSo1WRzx/VlUHSSzBk2kwRIgAT8RIACKMVHW4KoZfNG2bNIYoMev36Uig2K5yWB1KvePaF2nGY8UDxJs2wSIAESIIHmEqAAai65JMony+9nlu4w4oNkfyHZwTpeewsJGtlo8b8+/lxRkoBoEUK8SIAESIAESMArBCiAvDISCWiH+RiPRFiDGA+UgEFlFSRAAiRAAs0iQAHULGzJm0mW1Be8+75hDYp3bJAeDyRnjn1/dB8GRSfv1GHLSYAESCClCFAApdRwuu+MrBKT1WL6eWZyur3EBtltoigutMOBHaylhm0hx3+IiLqxVw9bl5rsMv37slOoqrmoDl6974YMyI7RvEiABEiABEigNQlQALUm/Vau2+48M/NBrWItktVkbi85rkOW24fGFplFkJTFmCC3RL2dTuK8ZBfwSNeQ3p1w3TVdIiXjfRIgARJIKAFPCaCShZl4ZuQObHgouEpJPntoozC5HY+UrMeCHBs+5c/h7vwl2CO3ZqzGgWfuMhI55S9/diamLX9HpZu+sgor5ERkn15i0RGLUKTzyQZ16WKcb2ZGdaim1jiuQ2KL7DZfpAhKvcm1veIs3j54LmLHbh2QjqnDm388S8QKmIAESIAEmkHAMwJIFyoji4ICSImUjXfijU3zkbO5CEMXAM9WLEe+paOvYVF2AaBEzH6snJ6LTTO0Mhzzm8tS4ul1THcSV82AmqxZ9MNa5QyySX0yVTdE0Lg5W0xE1MNlHxixRU+Pvsl2ub3sFC07RsslK8Pyh/fiPkFJOmFaKoDkdPYlm82dn4mlby1BXqJ5bF+KwsoHUTxnoKpZThafsxKY/+LzmC0np1auQ+FiYKkcpCq/P7Ac+hGw2QteDuTbgmUFVSho6rDVkLyYuhzb1YntLvI2k4n0ZXXW81g80UUBIRy0HEfwwtoDmD1H2unmChw8W66nHRPk6CY705BAAgl4QABpouXJnNV4FgUWC5DVImQWOiZCSsAcwMKAMDKLngqLRSmYf2H5TEzbMy9gKbKKJjv2X1VV4NOS/4WModNw9VAfm4oiTMyzjY340Sef4fXT2vL3B/r1xb9fNzIs19uVF/C3zxvV51d1aoMpgzrhqs5tEjjtWVUsCPz15EWUnYzsIr0+oz1y+7cPq3LnL36CEw88hW/1C9x65xeYuS4bv35mFvSPYtHOiGUcfxmL/g34f1S9x/Dnhb/AoUHA4cE/xYp/6A9Iu3aOxfoHPseiBRW4/9WfYrwqVNL+AIfufxM/uf0tPLXwc9zv2HatXPxLsL87f3EHdo53kzdiDxwTHP/TT7Cu71P4ye3NLEPYvHg1Vvx0gosCzDwCySW/hZmLYjycJC0tDT169PBwC9m0aAh4QAAFm2sVPJow2bNId085CBWx5qwYqlmJpCjDujMP5Q75F+7JDRNaD8HqOjNDPH34Pez60wL1UVrHdFw9JA8Db7wf6RnDo2Htm7Q//egT/OqA9jfyjT164KXbx0LcZ+Zr/xcNeH3vWbVZolyjMjup4OgBPTqge8e2vmGVzB19+3ANdh7RrHlNXaP7dcEdOeHnwr3183/E8Qd/je/213MfxX/O/VfgiV/juxU/x7w1lag4uBt3PP4ufnDsH/Hgqt0qYfYPX8Lz9x/Av96xE19/82eY8NbP8Y3HX1Xp/ueErYHPx+PtuS/h4MHdqBh3J7KrRuKx33wH/WGqw1Lv79HvNz/DBGzFv849jR88ATyxJgPP/2wy3vr5bXh7gtaG3/X/Nf6nrRYI5JM6jv0R8x5DoL4gGb2c8PySdyeAV/HmQQBDfoI1ejk/eMqwNmn909r/JnajQtLiHjwmDFS/7sMq+eyOe3BHxVD84DffAdb9I35XkYU333xVNUQrA6pPT7wZaJte31s/x7xj38fz9w8I3AiWGWT+P6FlG40f/s48dpBC8Y23xuO/fzbZYTqY2mjkd+oPcGxdcMxxx79q5QrbMCaRZmDs7rdp0wbt24eL+djVwJISScDDAijU4mMvgCxuLiFnCKDJ2Gi4xuSGnv8FTN8423CTyR3lfmtCAF1qrMe+t/4dlZ++isYLNcb4dO7eD1mj7kHvAbcgrUM3dM8ckcix83RdoTtQF2QPVq40PUBa3G17z9Zi7+nzaKgH+rbXBNLg9t3Rp1t7DOrVSR2mKsdp8PImgZa7wOahsjDgZgp0sXRp4LPypZhYmqu5iMwuKADiOivNK0NeqfazoHIelpTICbyLUZy1JpAPWDZhB/KUS03cMsuAZc9jNkzuLBNWw1UEvV49/4OoLFiDrNVLAL1t4hYLu9y5sSxuP7MLbMI6ZCuXW7CteeVbgIlToKrbrrdrKF4omIWKwjLl1tJZKAZYrLnjJG3xMKxdfT8g7ryK+zWORhlA6fYpyFNuMRObcqsrUHVR2BdnonjJFFVXcXbA5RcyJirpWlMbVLmz8JxyhWlusLzt5vtbAuMjfMP7szhHXI37URhwiRr9hB0Tt+45b36P2KrWI+BhAeQdC5B5eEQEHfv0VXxZWeZq1Hpn3aLSde7RD126a4Z9EUz61TtrTJPlnKvai7rqE6iu2gv5/WJDNb6s3OWYJz1jhKqnz9DJ6DN0krJYtdYVuueQ23Z0atMOfdO6oku7dpg6oI8hgswr1PSyJmZmuC2W6WJMIPYCyOFlLC/uxestrVexNwGxsxTrUJk3BSWlmShEkRJFiyeGCJJAfEthxazA/RAYNvfVSze7COUlWvyPiImweJrKLSjFFORluRNAlmeJIRgOWOKHDBGoxJAuIgAtZkgEkCbIJFZKF255pWYxGWyLpc0mMaPEkME0EKcTUQCF1GEIzECvDIFlFSR6f7KKQ2O+pN7FwOLw/igBFBBeVnEFGyYUQDH+avumOA8LIM0yE1wV1noxQHazoe7ccZw6sFX9O3/2OOqrT3hy0vTJESE0Gf1H3d1q7RNr0LaqKhwy7SUU2hjzSrLmNtQcsC1B3IO7doEIpHge+dHctqZCvpgLIJPlIssckGtjbdD4yYt+HcrLB6DwrVyUFuxQn+YpcRAqSMxp7QKtbe5LG4qPapYlsayoIOagVUKznsxCSb5YRawiJnx8dYuHqW6jj/YCKKvYJDgsFqBwwdCUBcgQbboAKqwyiYvYWYB0Hrp1yhijgHXLagHSCUn9DgLIxgJkEXoOgisVvlvsQ2IIeFoAJeMqMBFGdWePW0bvi4DFRiw4jQ3VyopTfXqf6xHulN4XXXr0U5YjcbvpliSxKsn/5fryqGYVUhaio7tw8sBWiyiTdCMnPaLEkJcvfSXa/nO12HLkcxyursOpxvPo36Mj2gbipCMt1w/tnwihSZmZmJnVH/dmJTS81suoW9y2lgugEItATpFy2+gun/CVWUGra/4ysfIELCSQfLejVKwlOc4rq5T7Cfr98O6r++WmNijBswX5+mowyeJmFZiTYAtdBWb01yrWdIuJCIY5KwN9njoT+eXDUKD6aSMYdBbicjLShlitDAuQuPeKIF5DcU/ly7qOvOexGA4uMFn1pqxP1nzGKjkLyqZWgYXek1V/QRej2aIl7j1tNZ7ef23crJ/pTAJzpsUzmgX4jYCnBZAMht0+PkoYGau4ACT5PkB2okn6Lu6rlsQVieASd505dklcciKEWlJuor4ksnfQr94+pgKlJwzpjrxs+9UX5g0bz1y4APm/CCn5+dGZs5bmipVI4pFk12tahlo2ki0VQC2rPfrcehyJqyXh0Rffqjks8Te0jLTqWLDy5CHgKQHkHttrWLQQWGHa8NB9Xv+lFIG1/52VOPbZBqPz1097QgVwe/16/0g1SvafUcdoPDLRNvq0yS6IENp26rRywa2vPG4c/SGZ5PiPx66/lkKomZPg6NkGHDtzIWLua7p3wOBWPf7EbClKVWuBuNiCVh1760zEoWICEvAVgeQUQJuLsAjLfb17c3NmqQihj//yqBHAPWz8AgwdP785RSUsj9kK1NIjNORYj/VHj+HpvfsslqGHRwzDY9ePUps+8iIBEiABEvAHgeQUQP4Ym7j1UkSQbg3qP+oe3DDtibjVFYuCN+87g78erVbL4+eOuyYWRaoDXc3Hf4j4Kb7tVhUnxIsESIAESCD1CVAApf4Y2/Zwz9blOPTBC+qe10XQ2fpL+NUOLbB87thr0Cc9dpYaWaEmQujw+fOqfDnQtfi2sbQG+fR7wW6TAAn4hwAFkH/GOqynEhz9yRuPqc9l/6DbvrPKdt8gFaR9Tlvm3z1jeKvsLfTSR59j3+d16vwwcYXF8hLXmIigFXv3q2JpDYolXZZFAiRAAt4kQAHkzXFJWKtEBIk1SHa4llVnEhjdPrB54hdHd+HcaW3pvvmSdFdl3aKW5ctGjolYUbb3dB3+6+PPVTD0j3L7x+UAVXGLFex837AGSWzQL0fflLCxYEUkQAIkQAKJI0ABlDjWnq1JlsuXvfLjZm/m2FxBJMLq3Ol9rq1K4gYTd1hLg6GbGgixBsmp9msOHlbJZPfpl/Nu50oxz85eNowESIAEmkeAAqh53FIy16Hda9XO1nLpexCJpUcsPPqRGiJaxDIkmy3KBo92Gzrqgkjy6eekiYVJ36RRBFfocR6yY7XsVt3URo2lFWfx1sFzMQ2GdhrI0LPMxBIk+wfxIgESIAESSA0CFECpMY6t1gs3giiaxslGjcPGz7ecl6bnj2cwtF0bQ88ye3r0TWoDRV4kQAIkQALJT4ACKPnH0FM9UG6tqr3KOiRWIvM5aXKkh1iFrhpwC7pnaNYhuSS9WJ/MGzWKRWjk5EeMoz70TsYzGNoOZKhLTDZPlOXyvEiABEiABJKbAAVQco9fSrXebsdqWaIvbrGrssYoN5weDC0d/+nErLgEQ9tBlVViT/ztM3VrUmYGXs7L5VL5lJp97AwJkIDfCFAA+W3Ek6C/Yjnav3OlsWO13mQVl5QxAjuvfgS1V7o0eT5YPLopcUGF7/1VFS3B0Vu/McnXImjrqSq4OZh23FVX4c5+sdnAMh7jyjJJgAT8SYACyJ/jnhS9FiEky/QlMFuCqPXry9534NCARWh3qRb3pO/EteMLE9YfiqAg6kc//huWfronInuJm5L4KV4kQAIk4CUCFEBeGg22xZGAHlsk+xJJzNBmzERD+wz0/vJNjL6yA2PufSphGzSaRZC4w7beMcmXI9dSASSnsy/ZbEY3E0vfWoK8RNPcvhSFlQ+ieM5AVbOcrD5nJWAcKFq5DoWLgaWr70eW/P7AclQE2pi94OVAvi1YVlCFAknj1P6QvJi6HNuXTAHgIm8zmUhfVmc9j8UTXRQQwkHLcQQvrD2A2XOknREu1b8tyH/xecwOQLCcUh8pv+N97TDbisIyUz/sPrMvICoGzW4jMyYjAQqgGI1a46Eyo6TGE3txpT64eeDlM8dx6SvtKAfzdenkXrTt2Q9tOqWH3WvXq5+6l9Z3BNr26It2fUfEqKWpUYw5Fii95hPcUPNf+Pq3V7SKCPJrYHTLBdA8VBYGX5bYvhQTi4dhbVMiIh7T1yxw5IVfsAwVOUB59mJN3Ei7SnOxvbAKhQ/sR6Eh0swv4UgiRisXy4L9FQFYmicv9Uh5m9/pFr/8hU1xJoqVUHMhgBZvATBFE4sBMbkEAY6R8jd5X/itQdZqTSBH069o0raoicycdAQogKIcMhE2InZE5Fw8uAsiYq7UB90zURYXVfJ21wxH+yG3oMPIyUgbPCaqvKmY+OMTtdjw2ZdG13pW78Kt196AEQMHo0endnHvstkS5EcRFHMBFBAfSiSUL0Vh8VFUlJchf1kZCirFKqP9kaFZXQ5g2YQdyBMxIgJl8XqVTokJ9XkuSgvWoby8DBXjZyC7amTgpRwuRJSVw3i5BsTIMmBJ4MWvCxVpg7M1xSRiLIIqOA2Dgid0akreHQDWo6QcQE6RJgJDLEZa/7T2l6AMFZIWutVME2PPyWdTZyK/fJiyRkEsQBUDULJ5vapUKwOwWN/0+sIsQMEyg8yLUKJKGhO0kOndCYilpdnroIseiwUoME4qubJ+DQ2KQmiWNaixRZhYVHl0MSZC1BBlMt6hbRKegbGfuhxrs9cFxk1LW25Y7eL+iGAFHidAAeRigK6cP4O67b8JCJ59TeZIGzzacr/9YG2pt36JJaetjcVHv98ogqpOsx5dPLRLiatLJ8PrbNOpGzqNn4NO42fbWpBcdCslkpyqvoj//OA4qi+2tfRHBNCIjC4YOzA9rmLILIJks0Q5PsMvV+wFkLyYA1ah8oDVRSwPIYJCFxJ5pZoFRYTJEnkr5y9GcdYazVqzBEGBZBZW8qLV3VmmgTKsBNDr1fM/iMqAOILeNlsflzsrjkV4mF1gE9YhW7mOggItr3wLMHGK5lLTrVBKNATdQWZxZlhaTJY0EUBzKu7XXG1GGUDp9inIU24xkyAU0WlyBVpEx5IpSjQVZwdcfnYiz7AWBYVN3vZ5ATFkEqwmy9BSLNPuZ63RBG/O/ZqlzWaMlAZS7skBhqvUvk2ZWK2LY8NadD+wOCCY/fIFZT8jEqAAiogIuHR8D86unGOkbNOxG9KGjFHWmLRrRij3lJ0by0XRrpNcEovToV1KhF38+3ZLvo43343Ok+crl5lfr4rDB7Dl/a34qttoXOiQacEwqFdHdYiq/IvH9fDuD42DVCUeSOKC/HDFXgA5vIzNloMAWGWRCIidpViHyrwpKCnNRCGK7N1KAetGYcWswP2QEbK5r8RFdhHKS7T4H2VNCY2nqdyCUkxBXpY7AWSuNWgdOWCJHzJEoBJDAauOZDSsJuGuoLxSszsx2BZLm83uLAvTgDUnogAKqcMkMkLFki5aC/O3oFgEzsR3LLFTKr30JyB2JF1p1v1AcRXy9DyBmCzLSIW45IKsJJXZ+heMx9JEk1gPWynGzA8PgyTtIwWQi4G7Un0aNRt+rgSPWHRaOx5H3HAX9mxF3ZbncPmsdkq7XCKC5J9fLwmOfu+Pc9FwCai+eiLqs+fi+PmgK0wOUh03sDtuHZAe8/2DZpbuwCvHjqtl8R/cme+Ls8NiLoDMMUBmd4yDS0kLHhZXxwAUKpeXuJGAPBUnEipIzGntAq1t7ksbio9qliV5GSuXVHgMUEl+wCXXZBC0/nI21W300V4AZRWbBIfFAhQugJQVTI+1CbEAGaLN1oUUDwuQFi+kC48wl6XlAaW79MQ9txhYvAYVOUeRbY4Ns6hGa0ySowXINBbh1j0X8Ux+fYj6rN8UQEk+4CKE6neuReOh3aonEifU9c5HkDbE6npL8m66br4ugvTT7a+d+R/4tDYDHx+vQcOlK6ocEUJ52T0wdkB48LnrikISyo7Rk/57Kz46c1ZZgPywMqzlAihkFZgeiyJsbVdmBRcaBONhZuE5SMzM7SgVa0mO88oq5X6Cfj98pNX98kD8jXqDh69q0j6LsArMSbCFrgIz+msVa7pVQ9xHetxTMK5H+mkXDNxEDJButTKsJ+LeC8bN5E8V1fg8FsPBBSb9VdYnaz5jlZyOMixgWmuTJhADweSLtVgkufQVdJpbULPOIHQMQocprA6nGCCrBUgXgRbB1NwvO/OlDAEKoBQZShFBYhG60qAFZHed9Tg63nxPivQuum6EiqBx961Ch97Dse/0eciBqnKmmFzDMzrj7muvipk1SM4Ou/kvWojoyxNux8ys/tE1PMlSt1QAJbq7zkHIiW5J7OsLCzZWcVC0dMSeNEtMJQIUQCk0mrLcvubPjxrWIIkN6jrriRTqofuuyLEaZa/8WJ1WLztIiwiSc8jk0k+Vl9/7dGuP743pEzMRVPDu+1hz8DAGd+2Cg/dMd9/gJEy56fgJvHHiZMSWT8zMwD8McNwdJ2L+licIWEeUpaiJfXpaXlErlmBnCWnF5rBqEkgCAhRASTBI0Tax9s+PouHDjSqbn0WQbJ747h/n2oqgw1814KWPTiu3WCxFkLjCBr+yCWcvXoTfVoVFO0+ZngRIgARakwAFUGvSj2Pd519bjvp3X6QIiiCC/rC7SjGSFWJ3X9s7JiOiH5wqAdEH753u6/PCYgKUhZAACZBAHAh4XADtx8rpuXhSHTd0Ox4pWY8FOTYUyp/D3flLoJLNWI0Dz9xlJCpZmImHlDHEmr/82ZmYtvwdlW76yiqskEDAFLvMlqDOk+ah85QFKdZDd91pyhJk3kwxViLIbAV67Lpr8fj1o9w1lKlIgARIgAQSRsDTAkiJFwQEzeYiDF0APFuxHPkWPK9hUXYBoESMJpg2zdiBDQ8NgxI5G+/EG5vmI8ec3/y7Ek+vY7qTuErYUMSnIrMI8nNgtFkECenrpz2BrFFakHg8RNDTe/fjx7s/VNYfWoHiM7dZKgmQAAm0hICHBZBVzMBJqKjPD2BhQBiZRU/Fwkw8M1ITQ0BQKC0sn4lpe+YFLEUh9djQvHTpEi5fvtwSzq2at/6VJ3Dx49dUGzpN+wnaj/1uq7antSoXEbTrzwtQ8/l+1YRrv/Eo+o2coX7/26k6vLb3rPp9YM8OuGtET3TvaN1dOtp2D930Bo7U1WHxyBF4dNTIaLMzPQmQgAcJtG/f3oOtYpOaQ8DDAgjOFhxzT8Was2KoZuWRzw3rzjyUT8/FnkW6eysodBbuyTUJI8BiabKhWFtbi4aGhubw9U6eN/43sEdboo1rpwJT/9k7bUtgSy5dqMFnf/kJzn+pDlJC9tf/GRlDp6nf937ZiC2Hg+N8Vac2as8gufqnp6mfI3qnIb2D9lmk68VjJ/Cjv32GHmlp+GBirvrJiwRIIHkJtGvXDj169EjeDrDlFgKeFkDSUiNWZ+TSoMgxdcHi5pLPDQE0GRsN15jc0AXQC5i+cbbhJpM7kQRQqswZsztMNkxMn/2UL4/PaComSM4We/WzL1BVc9Fx2KPZP0hWhB0+fx4PDhmE1beNTZWpxH6QAAmQQNIT8LAAcukCS4AFKOlH2dSBhg9exfnXnlQbJsqBqukPPOXLXaObEkGCSzZLPFPXiFPVF1DfqLk/956uM4SRLJ2XTRT7pDdtDl9feQyz3tKC7Q/ec5cvjshIpe8L+0ICJJC6BLwrgMJifhxidRIQA5Rqwy8Hq9a8/JhxyrycH+bHU+UjiSC7cRcL0e/LTqn9g8Q99sNxfSOeNj/pzW3YXnXaN0dkpNr3hf0hARJITQLeFUCGyyoQxBxY6p4dtmSdq8CaMzXlQFXZNVo/WV6sQV3uLFIbJ/rpao4IEuuQiCD56WYTRfMRGdwc0U+zi30lARLwMgEPCyDBpombTQGCI4tMy9uNVVwSKMR9gJo7ycwuMSlDYoPk1PsOIyejbc++vogRChVBY+55Cr0HNH2YrNkSNKhXR3xvdGaTQ6BvjiiJPvhmPm7q1bO5Q8Z8JEACJEACMSDgcQHk1MPXsGghsMK04WEMWPi2CLEG1b+zFnXbnrdlkDZ4DNp0Skda3xHqX9sefdGur3auVqpcofsEDR49B32GTkbvrDGOXRQR9Jv3tbOwJgzprk6Yb+rSXWGyN5CcFk8RlCqzh/0gARJIRgLJKYA2F2ERlqfk7s2tOYnkMNWLB3fhwp6taDxYZpws79QmEUbtevVD2uBb0H7ImKS3FokI+ugvj6KqfJuly+kZI3DVgFvQPWME+o+yugjfP1KNkv1nVHqxAok1yOmSHaIn/fdWfHTmrNogkSKoNWc76yYBEvA7geQUQH4ftQT1XyxDEjB96cxxXP7qOC4e2oXLX53A5bMnHC1FHW++J+njiCo/fRWnDmwNE0LSaRFDN0x7wjhZXj576aPPse/zOhUMPXdc3yZPlqcIStDkZTUkQAIkEIEABRCnSLMINB7cpYSRCKSLh8qMFWVSmMQOdZ68IOmFkPTlXNVenDu9F9VVeyHCqPFCDdI6pmPcfasMEVTfeAW/evuYWhl264B0TB3edHyPWQRJHcXjbkVB9uBmjQMzkQAJkAAJNI8ABVDzuDFXCAFxn0kcUcMHGwzXWSoJIelu3bnjKHvlx6g+vQ+du/fD17+/Tokhucznic0de03E/YEogvgVIgESIIHWJUAB1Lr8U652PaC6fucLhhCSJfayqkxihSRmSFaaSVB1Ml4SJ7R11V3KEjR0/HwMG7/A6Mbvy6pw5EyDigOKtCpMMokIerjsA6w5eFiVUTBkMIpvuzUZsbDNJEACJJB0BCiAkm7IkqPBdkLI3HIRRe2u0VaVybL79l+blBwdA5Qr7JM3HlPtnTR3k7IGyWVeFRYpINrc2YJ336cISprRZ0NJgARShQAFUKqMpIf7IXsN6TFDjYd227ZU3GUSQC27UifD9d4f5+LLyjL0yZmM0fc+ZTR5w2dfKneYBET/KFcTRm6u1RWHUPjeX1XSm3r2xNZvTFIrxXiRAAmQAAnEhwAFUHy4stQmCOirkKwDxgAAIABJREFUyxpP7lVB1Bf2bEu6uKEvj+7Cey/9UPVSAqL1jRNld+hf7TiuPr/72t64oW9X13NBRNDDuz/E2YsXlQgSdxj3CnKNjwlJgARIICoCFEBR4WLieBCwc5clQwC1BETLnkG9s27BuO+sMtA01wokBcixGbJhoogg7hUUj9nGMkmABEhAI0ABxJngGQJOQqjT+DnoMHKS5zZalFVh234zvUkr0LdvuBojMjpHxfhQbS1mlu5QGybKxWXyUeFjYhIgARJwRYACyBUmJkokAacAarEKyWqyjjfd7ZmjOD7+y6M49tkGRyuQ2xVhoXy5TD6RM451kQAJ+JEABZAfRz1J+ixCSAKoZW+hSyf3WVotYkgsQ3J6fWsuqTdbgUbf85Q6P0wucyxQNCvCzJ0UESSWoO1Vp9XHcnTGpMyMJBk9NpMESIAEvE2AAsjb48PWBQjIRotyRpmcVXbx79sNLrKcvsudRa2667RuBZLl8LIsXr/0IzIkEFoCopt7iQh65dhxFRP0wZ35GNzVfWB1c+tkPhIgARJIdQIUQKk+winYP90yVP/OC8a5ZHIwa7dvPdEqcUJmK9D1055A1qh7FPXDXzXgD7ur1O+yJF6WxjfnMrvDZHWYiCBeJEACJEACLSNAAdQyfszdigT0WKG6bc+rVog1qOusJ1ScUKKv/TtX4sDO59TRGJPnbjKOyFj13klU1Vx0dUZYU22W1WE3/6VEJXnsumvx+PWjEt1F1kcCJEACKUWAAiilhtOfnZG9hGpefsyIE+o0fja63PlIQmGYj8gYfPNsjJxcpOrXzwjrmNYGP8rt3+RJ8ZEa/PTe/fjx7g9Vsg++mc89giIB430SIAESaIIABRCnR0oQEGvQ+deWo+HDjao/4hJLn/1UQgOkzUdk5H5vnXFa/JPbKtVJ8dFujGg3MLJHkARFD+7aBR/cOZW7RafE7GUnSIAEWoMABVBrUGedcSMgq8ZqX35clS8rxdIfeCqhS+b1IzLSM0ao0+LlKq04i7cOnov6eAw7SBIPNPiVTWqjRB6eGrdpxIJJgAR8QIACyAeD7Lcuikvs3G9/qI7XSHRckAREv/2771pOi4/FknjzGK6vPIZZb72jPuImiX6b3ewvCZBArAhQAMWKJMvxFAFxiYkI0vcP6jrrcXXYaiKuQ7vXYs+2J1VVuitMPx6jpUvi9fbLmWEr9u7ncRmJGFDWQQIkkJIEKIBScljZKSEgIqjmz48a+wbJpomySiwRV6grzLwk/qcTs1oUDK23/6bXN6vjMmR/oJfzcrlJYiIGlnWQAAmkDAEKoJQZSnbEiYAER9e/+6K6nSgRZOcKk1PixR0Wi2Bo6UvocRkSGD0zq7/aKFFOke/Rvj1XivFrQQIkQAIOBCiAODV8QcAcHJ0oEWR2hY27bxV21Q3FX49Wo7nng9kNlIigh8s+wJqDhx3HcWZWPxQMGYJ7s/r5YqzZSRIgARJwQ4ACyA0lpkkJAq0hgnRXmByTMfxbL6D4g3OKZUt2hnYSQuuPHsOHZ85ANk2Uf7JSzHyJq0wsRItGDKNlKCVmNDtBAiTQEgKeF0AlCzPxkLa1C0YW7cCGh4aF97f8OdydvwR75M6M1TjwzF1GmmD+2/FIyXosyNFulT87E9OWaytppq+swoqpLcHIvMlCINEiyLxBYv9R96C023zlBssf1hNjB6bHHZusGNP+HbcIIjlU9bHrRzFuKO4jwApIgAS8SsDTAkiJlI134o1N85GD17Ao+3mMNIkYDap8XgAoEbMfK6fnYtMMTShZ8m8uwtAFwLMVy5Fv/l2Jp9cxPaxcrw4Z29VSAmYR1OXOn6pT5eN5nTqwFbtf/YmqouOk32LnV1ejT7f2mDvumnhWG1b26opDSgzJwar6JULol6NvokUooSPBykiABLxAwMMCSMRMEfBM0GpjC0wJmANYKMJGt+wERFPFwkw8M1K3GgWF0sLymZi2Z17AUmQVTXZ1nD9/Hg0NDV4YL7YhRgSuvLMaeO/3qrQ20/4ZuHZajEq2L+bQu7/CyT1/RkP6dfg0++cq0fev64r0Dm3iWq9d4Ufq6vBv+8ux7vhJ4/a/jhyB+YMGJLwtrJAEkolAu3bt0L1792RqMtvaBAEPCyARLFsxsmg/ngy4qmxdYGLNWTE0YCUCYFh35qF8ei72LNLdW0Ghs3BPrkkYAcpNBqvrzMyssbER8o9XahG4sGEpGj95HejYFZ2/92u06WPjXo1Rly9dqEHZyw+h9osD+HTUajSk9cbkId0wul/nGNUQfTGHz5/HfTvfxyfnqjVBNnAAlt94HXqkpUVfGHOQgA8ItG3bFh06dPBBT/3RRY8LoAJs0mN6HFxVVjeZWQBNxkbDNSaDqQugFzB942zDTSZ3Igkgf0wF//XSvFmi7Bjd8yeb4np22LmqvZCg6INXP4DTGXe3ihvMbpQf/+RTPPG3z9Stm3r2xMt5t6ul9LxIgARIIJUJeFwAmWN+HFxVCbAApfIE8HvfRASd+cV0dWyGHKDa/X+siisSOTD1/dI12DP8aVVPrFeDNbfxEhtU8O5fVaA0N1ZsLkXmIwESSCYCHhZAmuCxc2FZVoIlIAYomQaUbY2eQOPBXThXPE9lTERQ9Md/eRRvXLkXFzpkYtLAtsgd1j/6RschhyydL3j3fbW7tFw8ZywOkFkkCZCAZwh4WAAFlqrrwcoqtme/ZSm7RpGrwDwzm5K4IXVbVqJu2/Pq8NTuhavieoK8LI3/w1824Fi3Ceh24Rj+acoopHWM/5J4N8MjGyvOLN2B7VWnVXI5cf6XY25SViFeJEACJJBKBDwtgAS0eR8gfb8eFfdjrOKSpV/cByiVJmVr9eXsr+9Xh6e2u2Y4evzjurg2o+LwAbx4oKOq4xuX/hPjpj4S1/qiLVw/bFXyMS4oWnpMTwIkkAwEPC+A7CG+hkULgRWmDQ+TATbb6G0Cl88cx9n/c7+KB+p02wPocldRXBv86+178VVjF2Qd+w2+efsk9Bk6Oa71RVu47BskQohxQdGSY3oSIIFkIJCcAmhzERZhOXdvToYZlmRtrN+5Fudf/4VqdY+HXoyrK+z9I9Uo2X8Gnc9X4PojS/D176+DHJnhpUvigsQlJkvm5Xp69E3qKA1eJEACJJDsBJJTACU7dbbf0wTO/XYuGg/tjvuqMDkSQ06Il2vkvofR/6reGPed+K5Caw54iQsq2Pm+sYM044KaQ5F5SIAEvEaAAshrI8L2tDqBSyf24uyzD6h2dC98HmlDbolbm35fVoUjZxqQcXoDBhxfheunPYGsUffErb6WFBy6X1DxbbfyCI2WAGVeEiCBViVAAdSq+Fm5VwnU/vlRNHy4EW179lUbJMbr+vhELTZ89iXa4wKu/+jbajXY5LmbPLMqLLTfofsFyTliBdmD44WH5ZIACZBA3AhQAMUNLQtOZgLmgOiusx5Hx5vjZ5V5clslGi5dwbDTa5B+/E8YOn4+ho1f4Fl8h2prVVyQvl8QXWKeHSo2jARIoAkCFECcHiTgQEDfGyjeVqDSirN46+A5dG3XgKEfFaLdpRpMmrvJcwHRoZjMS+UHd+2Clyfk0iXGbxMJkEDSEKAASpqhYkMTTcB8TEbnSfPQeUp8rDL1jVfwq7ePKSuQbIyYs68IA0dMxg3f/F+J7nLU9ZldYpL58etH4bHrro26HGYgARIggUQToABKNHHWl1QEzDtEx/Ow1FPVF/H7slNKBPU4+y4GH30Gt3/rl+g9IH4B2LEaiNDdo2XjRAZIx4ouyyEBEogXAQqgeJFluSlBQKxAsjni5bMnEE8rkMA6/FUD/rC7SnFre6kGQy6UYeY356BTWpukYPn03v2QlWKycaJckzIz8PCI4bg3y1t7GyUFTDaSBEgg7gQogOKOmBUkO4GGD15F7cuPq3PC5IiMtj3j90IXEfTq36pw7oJGrVu7ixg96GrcOiA9KYSQBEjLqfL6WWLSB4kPEiH0YPZgnimW7F8Gtp8EUogABVAKDSa7Ej8CZ34xXVmBOt40A12/Ff/YnDe2/hc+uHAdLqV1VZ3qmNYGN/bthrED09GjU7v4dTRGJW+rOo3VFQex5uBhS4lcMRYjwCyGBEigxQQogFqMkAX4gUDjwV04VzxPdTXeR2RIHXJifMlv70NV13H4sv8DOA9NCMl1Q9+uGJHRGcMzOnsevcQHyZliT/99n3Gchpwsz/2DPD90bCAJpDwBCqCUH2J2MFYE9CMyEnFavLT51IGt2P3qT1Tze077A/5WcxWqarT4GiXEOrXDiIwuSWMVkhVjD5d9aAih4nG3chPFWE1OlkMCJBA1AQqgqJExg18JJPq0eOFc9sqPUVW+Te0MPeaep1Dd7XrI7tHyz3yJGBrUqxP6pLfHoJ7aTy9eYhF6uOwDwzVGEeTFUWKbSMAfBCiA/DHO7GWMCOgB0VJctwd+gQ4jJ8eoZPtixBX27h/novr0PpWgd9YtuGrALejafyxOtRmIvx6/aLEK6aVIzJAIorED0jGoV8e4trE5hRe8+z5FUHPAMQ8JkEDMCFAAxQwlC/ILAf2csESsChOmIoL2v7MShz54wRZxl0H5uNhnIs53Hoqz6KUOVzVffbq1x/fG9PHcKjKKIL98Y9hPEvAmAQogb44LW+VhArI30Lnf/hCXTu6DxAN1/x+r0KZTetxbXHfuOCo/fRXnqvbiy6O70HihJqxOcZVdlXULrgy8B5VpI/G3Km09vViEvj+6j+dcYxRBcZ82rIAESMCBAAUQpwYJNIPApRN7lQi60lCDtMFjlAhK9CWWIRFD507vVQHTX1aWWZogYujqsY/gzdrRaofpZBBBL0+4HTOz+icaJesjARLwIQEKIB8OOrscGwLmpfEdb74bXWc9EZuCW1CKEkJHd+Hkga2orz6hSurc52bsy1mK07WXPSuCJr25TW2eKEvkt94xiYeqtmAOMCsJkIA7AhRA7jgxFQnYEjAHRXed9Tg63nyPJ0iJdejg7rU4VLZWucq6DPsu/pr+PWUJ8mJMkKwOm/TfW/HRmbMUQZ6YQWwECaQ+AQqg1B9j9jDOBM6/thz1776oavGSCJL2iDXovZd+qNp2zYTH8WbtGIqgOM8HFk8CJJAcBCiAkmOc2EqPEzCvDOteuArt+o7wTIv371yJAzufU+0Z8Q8v4c8HO2mnzndqh/tuyPBUYDQtQZ6ZNmwICaQ8AQqglB9idjBRBM7++n61MkyWx3tNBL33x7kqSDo9YwSGzfw9fl92SokgueRojZ6d05RrrEentFYXRBRBiZqxrIcE/E0gaQRQycJMPITVOPDMXeEjVv4c7s5fgj1yZ4Y1jcq3UW7cjkdK1mNBjpa9/NmZmLb8HfX79JVVWDHV3xOBvW85AfPyeBFBPX+yKSHL4920XJbQv/2776p4oKHj52PArfOVCDIfrWEuRzZPnDCkR6ttokgR5GZUmYYESKAlBJJDAG0uwtAFa8LEjdbx17AouwBQImY/Vk7PxaYZO7DhoWGayNl4J97YNB85qgzg2YrlyDf/rsTT65huEkctAcq8/iYgIkhOjpfl8YncI8gN9UO712LPtidV0tzvrUP3zBE4/FUDDn9Vr37WN14OE0RiHbr72t5uio95mkO1tZhZuoOB0TEnywJJgASEQBIIIBE4W4EZa7DJzgKkBMwBLBRho1t2AqKnYmEmnhmpiSGzUFpYPhPT9swLWJOsosluWly+fBnyjxcJuCFw+eQ+1K5ZoERQ2z7D0PXBlZ6xBO3603x8dWw3ul09HONnr7XtzrmGy3jr4Dn87VSdun9HTnfckhU8jd4Ng1ilEUvQHVtL8fHZc6rIhcNy8IPBg3Bjzx6xqoLlkEBUBNLS0qJKz8TeJeB5ASQuLBExC/fk2rvAxJqzYqhm5RHOhnVnHsqn52LPIt29FRQ6UlZQGAFNutcA1NbWoq5OexnwIgE3BNqcLkebPz0CXKjFlauzceUfngQ6dnOTNa5pzn9Zjr+/8VNculiLfjd+H/1v/IFjfbtOXkTZqUZ1/9vDO+Gqzm3i2janws82NuIHH36Cd746E7H+3F490T2tHa7v3h3XdeuGHu3TcHuvnhHzMQEJuCEg4qdnT84nN6ySIY23BZBYdxYCT2+aD7Hm2MUAWdxcFgE0GRsN15jc0AXQC5i+cbbhJpM7kQRQMgwk2+g9Aubdott/bRLSZz/liUaaXWHXT3sCWaOc9y76fVmVOltMAqTnjrumVdu/uuIQ1lcewyvHjkfdDtlg8aaAEJrUJ1PlH9y1CwZ31SxbEzMzoi6TGUiABJKbgIcFkAiWIuAZLXDZUaQkwAKU3EPM1rcmAfNGiV7ZLVp4lL3yY1SVb4MclzFk9Bz0H3U3OnfvF4bqbP0lrHr3hFoxNmFId+Rle8f19OFXZyAuMvN1qKYWEju0reo0zly4oOKHorl0USTCaHC3rripZ0/c2KuHIZSiKYtpSYAEvE3AuwLIvLLLzDBklRcSEAPk7SFk67xOwIsiSHaKFhFkPj9MBFDvAbeow1R7DxhjCKL3j1SjZL/mfpo79ppWXyYf7XiLIDpUex66OJL8IpDkks8Onz8fsUgRRnJG2YNDBvOYjoi0mIAEkoOAdwVQCD9nNxVXgSXHVPN3K716ZIacLi8userT+8IGaPDoORg2fr6yEnnJFRaPmSSWJLEoKXF0qkr7WXXaViBNyszAwyOG496scItZPNrGMkmABOJDICkFkIr7MVZxydIv7gMUn+nBUmNJQN8tWsrs9sAv0GHk5FgW36KyxCIkB6hWV+3FF5W7DEEkGyfe9p1VqL3SxbOusBZ13EVm5VI7dRqrDx5SB7bql1iFHr9+lLIK8SIBEkg+AkkjgKxoX8OihcAKu00Rk28M2GIfEah+4ce4+Pftntwt2jwMYhnas3W52jixd9YtGPedVUh2V1gsppmIocc/+RRrDh42ipMA64e/NhwPDhnEWKFYQGYZJJAgAskpgDYXYRGWc/fmBE0SVhM7Aubdotv27Ise/7jOM3sEhfbyXNVe7PjD/erjwTfPxsjJRYYrTM4RmzuuLzqltc7S+NiNSPNKEiH09N79kJVpZ02B2DOz+qFgyBC6x5qHlblIIKEEklMAJRQRKyOB2BLw8m7RoT0VS9AnbzymPh59z1PoMXgSfvX2MbUqrGNaG9zYtxtGZHZW9wf27BhbUElQmsQOrT96DE/v3WdZcSbuMYkTejB7MMRCxIsESMB7BCiAvDcmbJEPCJj3CPLS8ng79B//5VEc+2yDCob++vfX4VybDLz08WnIEnm7S6xDg3p1woiMzhieoYkjP1wSRC1CKNQ9JqvHHrv+WrrH/DAJ2MekIkABlFTDxcamEgEvLo+34ysB0m/97ruorz5hxANJuo9P1GJvVR3O1Dc6HqoqYmjswHTc0Lebb9xlYhUS19jTf99nWWJfMGQwhVAqfYHZl6QnQAGU9EPIDiQzgWQRQeZ4IDlNftj4BbbY9UNV952uw96q88pVJpe4y0ZkdFEbKYoo8sslQkiCps17DYkQEqsQl9H7ZRawn14lQAHk1ZFhu3xDwCyC5AR5OTKjbU/v7TFjd5p8U4NU33gF7x85pyxFZnfZoF4dIafMD8/o4hurkBzhIUHT5mX0wk52mu7ZQYsR0jdslN9lryH5/KZevdTvPKrDN48DdjSBBCiAEgibVZGAEwERQedfe1KdIN+mUzd0Gj8HnSfP9xyw9/44V+0eLbtGSzyQxAW5uUQEfXS8Vp0rZr5EDEmckFiH/GAZks0VV1ccxPrK45bVY24YygqzSZmZSgzp55q5ycc0JEAC9gQogDgzSMAjBCQwuublx3DppLYrs1iDut75CNKG3OKRFgISD7R11V1qfyB9k0S3Ikg6car6Ij46UYt9p8+HBVGLABIhJDFDfhFDTgMr55hJULUIplCrkeSRlWXiRpN/E/tkcKWZZ74hbEgyEaAASqbRYlt9QaBuy0rU73xBWYPk6jR+trIGtenkztoSb0gSDySWIBFBfXImY/S9zTvlXsTQ3tPnsfd0XVgQtViGJgzpAfnJSzuWQ47oEFea3QGvunVI4or0E+7JjQRIoGkCFECcISTgQQKXzxxH7WvL1a7RcsmmiekPPIV2fUd4orXm/YH6j7oHN0x7okXtkhghCZoWMWR2k4klSAKn/RQvFAmkrDLTxZCdK03iiib1ydDcZbQORcLJ+z4mQAHk48Fn171P4MKeraj982NGbFCXOx9Bx5vv8UTDYy2C9E6JGCqtOKuCp/VLX0UmFqGendOMz+svXsapmovG/0Uw6fczu3WwDbKW4OyqmgtGnjN1jRZ33MnqC2hovGxhLPsaSRsG9eyEPune2thQXGVyTpmIIjvrkARRT+qTyWBqT3xr2AgvEaAA8tJosC0kYEPAfHyG3O4663FPiiBxh93wzSdcB0ZHGmx9FZmcQaYvp4+UJxH3vbzRo35wq7jKxG1mPqZDZyOCSMUOpXAw9ZqDh3Co9rzqsljEbuzVIyrXoF3clZQ1pFtXDOzSJRHTjHUkgAAFUAIgswoSaCkBEUFykGrjod2qKK+KoOYERrthI64x2VtIrDVyna1vRI9OQUuQuYxTYsEJ7D8UqezMbu3RKa2tSiY/naw7IsYOf1Vvu+GjbnWS9ujWJ7EWXZPeIVL1qg/xDPjWA6nFOvTKseNh7ZFganGXpcpyexF+P979oSF+zB2W40nELSgr6OSfvu3AoZrawO/yUxNNTtf/d8N1+NmokRHHlQmSgwAFUHKME1tJAopA7Z8fRcOHG7UX9vjZEJeYFy6zOyxeIqg5/ZSNGc2XCJSWCA4RQrKCTXbAFkHkVmi5abu49zqmtVXCSRdQTm48N+XZpdGDqZ1Wl0keEQoSSC1uMxFIIhZ6BH42t95E5BPhI3stySXtFUuXxEuJwDFvRNmStlAAtYSe9/JSAHlvTNgiEmiSgFkEyTliIoK8sEIsVATJPkGpfslKtvrGy0oMyaX/X++3OaC7Y7s26BOwCokFy+kstVBmuhjq060DenRupwRSrISRG0FkEZAmISQiaXC3rq0ukkTkTP7vbfjwzBnV1AeHDMLTY262bA2guwa3VVWFWXlEKMllFnypPm/ZP40ABRBnAgkkIYH6nWtx/vVfqJbLfkFdpixA+69NavWexCswutU7FscGiBDSArEbAz+1/0dy5ZmFkbjuxLo1sGfLtg0Ql5mIBf2nuITkd7tYIickutVIF0giMG7s1TMuexWJgJtVukNZeuQqHncrCrIHx3G0WHQqEaAASqXRZF98RcC8Qkw6LkvlO4ycjPZDbkHa4DGtZhUyi6Cmzg3z1WA1s7PichMhJP/O1F8yfo/ketP3TzLHJemxSh3bOcc6NdVMEUIiNPRNGiWt/pkbN1Msl+dLkLKcsyar3+Qa1KUL1uflcofsZs4zv2ajAPLryLPfKUFA9guSjRP1uCBzp8QylNZ3BNpdM0L9FFGUqGv/zpU4sPM5Vd31055A1ihvLN1PVP/jXY8ujMT1pluQQo8ZcdMGc9yR/B4LC5KIJLMlycmCJJYhiS/q2cE5WNwstqQ/5vPS9P7d278fVo8fGxcLkxuGTJO8BCiAknfs2HISMAjIKjE5T+ziwV24dGIfLp89YUtHRJCIITlsVRNHw+NmKfr4L4/i2Gcb1LL4cfetQvdMb2zimMrTJtSdJn3VP5Pf3bjV5DgS2XyyJcHioYxFuMimjbIazWl5frTjIsv4H79+lAp25kUCzSFAAdQcasxDAh4nIJYhTQztRePJvcbyeadmi/tMP4FeXGhyyU/z59F2Wc4Ne/ePc1F9ep8SQZPnborZHkHRtoXprQRChZKslgsVRzf07RpzIaS3Ql+er8cb2Y2Psg61D246GRp0zTElgZYSoABqKUHmJ4EkIdB4cJcSQ5e/Ou5KFOndktPpxY2m4osGj4nqOA4RQW/97ruorz7RrMNTkwRtyjRTdt/+6Hit5TiS4RmdcWPfrpCfvEgglQhQAKXSaLIvJBAlAXGdiZVILhFHV+qqIZ9pQumErStNBFHa4FuUhajDyEmG5cipavPhqV7aIyhKVL5KLhYhOY4kNK5ID67W9ytqCoqe1rwXk37MSOgRJlKOnl6W+3dq39bYC8kNeL0OfTWd5NEDwPt0a6+2H4ilS89Nm5jG+wQogLw/RmwhCbQaAV0giTvt4qFdtq40iSMS61CHr01ytA59eXQX3nvph6ofFEGtNpxRVyzCQqxC5nPZoi7EIxlEAIkQMu/QrQkx7Vy40E0zzc0WESWi7KZ+3XDdNTwKwyND2uJmUAC1GCELIAF/ERBXmizBv3ioDJdO7rN03rwUv22PvhZBZF4e37l7P3WCfO8BWrwRL+8TEIGg71Vkbm3o5o9OPTHvwi2Hy4ZesqGkxCGFipFIq9v040zsjjKRtonAcbvpZKRRmJTTA7mDu0dKxvtJQsDbAmhzEYYuWGOgnL6yCium2pAtfw535y/BHrk1YzUOPHOXkahkYSYeUicH3I5HStZjQY52q/zZmZi2/B31u2O5STKIbCYJtBYBCbYWMdTwwYYwMaS3SV9pJqvOzp//AkcqtqHuirZzcrc+12LAlB8nnRASt2HDhxvQGHAfSl+kf7Ijtx5Ebt52oPFQmWWIxKKmXxJ83q5Xv7AhbNOxW1TxVq01B5KhXhFA4n4TgWVeFScWoU5p2g7dIqDMIs2cTvoo4i8Wm00mAy+/tNHDAug1LMreihkVy5Evo6HEEPCs/n9jhCRdAaDE0X6snJ6LTTN2YMNDwzSRs/FOvLFpPnLM+c2/K/H0OqabxJFfBp/9JIFYEhB3mYghLdh6n6MgaqpOPeDaLCicBIKbtsdSRIjYE6En2w1cPmO/zYCbNsU6Tej+TrFaxRfrdrI8EvAaAQ8LoFBUZqFjuqcEzAEsDAgjs+ipWJiJZ0ZqYggI5l9YPhNEhYa0AAAgAElEQVTT9swLWIqsoslugOrr6yH/eJEACURJ4OiHuNJQA1QdUBmvVH6oFXD2FFB9KsrCYpw868awAtv0uAbofo3l8yvS9tMHgHMh7c25HW0yhgbTNtTgiqRrqm/pfYAefew7Ek8m0teO3dAm09RecytC73XoCjiljfEwJFNxaWlp6NatWzI1mW1tgkDyCCAnS41Yc1YM1aw80lHDujMP5dNzsWeR7jYLCp2Fe3JNwghQbjJYXWdmZhcvXkRjYyMnEgmQQBwIyBL541ufQvWxMlxurEeHy0DP9EG4ut/NwBeHVY2XT+4HLtTGofboimzsfjXq++agvt9wXE7rgB7SRgnsvnoY2nWI/4vximxwefZkWKMv11fjsh6P1VCDy1X7Y8qs7UCtn9FebfsMU25B+anK6Bh/RtG2MZr0bdu2RceOLTtvLZr6mDa+BJJEADlbaSxuLosAmoyNhmtMbuhlvIDpG2cbbjK5E0kAxXcIWDoJkIAQkD2D9r+zEoc+eEEBiXWgtHnJv05chIO+DcDlxgY0nP8CDbX6v8/V/+U6nwacbwc0tHUeK2lv94wRasdrCe7unjG81Td+1Pusb3GgftZXO3bCaeuDWM1QiQfrePM9rrZPaE6dmht2m3LFmvspIkzfAd0u3sptXW179YME9/NKDQJJIIA04fJkjoOFJgEWoNQYavaCBJKDgCyZL3vlx2i8UKMaPHj0HAwbPz/mYuLLyjLIHkXnTu9VP6tPa/shOV29s8LPUrvYUK12una6ZAdsEUVXDbhFtV/EkReEkZuZYCcYzcHbbsqQNLJ9gp2w0lcMyiabIkpaEq8lba3f+QLqd67FlXpt3sTj6vyNf0LnvP8rHkWzzFYg4HEBpMXtVBTpcTw2hBIQA9QK48IqScDXBMQa9NFfHkVV+TbFQawrw8YvQP9Rd0fNRcSNiCkRVufPHY8odkToiGhJzxyBLt37uVqhVhcoV8SU1KPX2VRjZT+k9h3TI/ZHxJOjKLO551WBJZY2EUNNrRg099O8elAd6HvN8LBVcXpguln4iIVGNuiUvankunTmuLH7udrk89DuiMyljLa9wi09ncZ8Cx1uDK4yjlgQE3iagIcFUOTgZI0sV4F5eoaxcSTQAgKnDmyFHKqqW4NECClXU2ZQPHxxNLikXK9KhIiIqEiXWezo7qtIedzeF1FUd/Y4vqjcpX7K/8XqlKhLBJYIOGGluPXoBzsrVqLaY65HP6tOVgyKQHEjSvT8ujBSFirTPlQiWjpPma9cbM25ZL6cM1nz0jp04wG+zQGZRHm8K4DMe/uYgMqePdZVXLKpD/cBSqI5x6aSQFQE5MX02dbl6mT55l76y0y37MRa7ETTLvWirQq620QgubmUVakJUReNuDJbn8wWJvPGlK1lSRJRpF8Ss6Qd6Ou8rcLlTt1QN/wWNPQfERGjLgR1lvJT3JhfRhgDXXgPuH4W+o2kBSgi6CRJ4F0B1CTA17BoIbDCtOFhkvBmM0mABJpJwOxmcipCXlRi9dAvsXrIZ367xA0nL3Y9vknYNRWr5IZP76ymd+3WrXIiojp379si7sp6du6EEormce94vhppV4BuF4FLbYHqNKC2nZvWxybN8NwfIWccY4BiQ7P1S0lOAbS5CIuw3H5X6NZnyhaQAAmQgCcJ6G45aZzZ8iSCSb+isSRF6qQumswuS7s8EpuluwmljZEu3ZWnB5Y7pdfLtLuv59VFs7RRPjNfZmud8Lp64Fj06j86UvN4P0kIJKcAShK4bCYJkAAJJDOBSG43s5BqrA9anPSYrZb0XXdb6m6rq7JuUXFMfrTotYQj8zoToADi7CABEiABEog5AX3VnW7RcbLG6AJHGiAiRy4ekhvz4WCBNgQogDgtSIAESIAESIAEfEeAAsh3Q84OkwAJkAAJkAAJUABxDpAACZAACZAACfiOAAWQ74acHSYBEiABEiABEqAA4hwgARIgARIgARLwHQEKIN8NOTtMAiRAAiRAAiRAAcQ5QAIkQAIkQAIk4DsCFEC+G3J2mARIgARIgARIgAKIc4AESIAESIAESMB3BCiAfDfk7DAJkAAJkAAJkAAFEOcACZAACZAACZCA7whQAPluyNlhEiABEiABEiABCiDOARIgARIgARIgAd8RoADy3ZCzwyRAAiRAAiRAAhRAnAMkQAIkQAIkQAK+I0AB5LshZ4dJgARIgARIgAQogDgHSIAESIAESIAEfEeAAsh3Q84OkwAJkAAJkAAJUABxDpAACZAACZAACfiOAAWQ74acHSYBEiABEiABEvCtACp/diamLX9HzYDpK6uwYionAwmQAAmQAAmQgF8I+FMAbS7C0AXAsxXLkV/+HO7Ofx3TS9ZjQY5fhp39JAESIAESIAF/E/ClAFLWnz3zcOCZuwDsx8rpudg0Ywc2PDTMdjZcvnwZV65c8fdMYe9JgARIwOcE2rRpg7Zt2/qcQup035cCqGRhJp4ZGRQ88v+HsDogiMIHt6amBnV1dakz6uwJCZAACZBA1ATS0tLQq1evqPMxgzcJ+FAAhVt8Igkgbw4dW0UCJEACJEACJNBcAj4UQEC0FqDmwmU+EiABEiABEiABbxLwpQCKNgbIm0PHVpEACZAACZAACTSXgC8FELgKrLnzhflIgARIgARIICUI+FMAAeA+QCkxf9kJEiABEiABEmgWAd8KoGbRMjLVYN8rq/Dip8D4Of+EqYM6tKy4sNwXcOjN/4M179UgfdyD+Kc7BqJjTGuId/kxbaxDYSexbe0abD8xEDMKH8CYqxJRZwzraDiCzc+twc6abnGaQzFsq21R+ncgXnMU+OKDF7Hq9QPAsGn44X1jEfMh/uJ9vFj8BvZhaHLOoXgPsZTf8Ble/H+fxuF7/w3/MqF3jGuM/3Mo7nMoxkRYXGIJUAA1g/fxV36Eh97LxbI512DTv69Bt/97NX40qhkFOWapwc6XNgBjc4FXlmHVVf+M384ZGsMKDuBPT25Fv/umqfL/7cJcvPLI2BiWD+x7/X/jxU97Y3jfL/G3w9fihz+7G4NjWMPOJ7+NX+Gf8C93nsTvnvgrJv7HU5iRHsMK9m/Av730GfoO640Tn57EdYVLMGPQ/9/e+QVFdaVr/3czzcU0F9NcDKZKsCpIlaglaolDqccQvohOJMyIzBHJiJLBPwH/oWgrHhAGFEUxKkSUiYgjwTOIZ4jMEMhH0A8sBiwVS8UqIFVAqqRz0Z2L7rnoPjdfrb27oYEGeu9uksy4+yoV9157rWct1nrX+z7v8/qz/XqKu+eyZTXcPX0Wx447GFf6sX1sdNZcoMUcRjgDvNDFkLt7tZ8MaRv3T22l2BSHca9YQ2e5Ocffa9TG/UvlODakMq/3LNmtq7hyKZG3/AiRtf0C5Y540kNeUZzTzK8ulpE4x48fmO01ZO2g+nIb5vlh0P8MXWwBmSv9eBkbuUf2/mqsCamEt5bzIraUKykRflpDAufZ3odmfw35cbVoTf0ICGgGkELQ7WYTT6pyeRB7DeNSoD2XqPZ1dB9frbAlbx9vIydtgPTr6X41IMa+PkDZhzdZdKuAd7ztkhfP2a0mhnprKc1vI+jY5xSt0XvxljePOLCaTTSePosur4zEQBis2U4OBdSkhHjTgHfP2G2Yh3uovlxIi+EodSdj8Kd9Na4T/eUk1URI3/Dnz24epq/7TxScHmbjZzdI9azzqfyT5np27xkg/S9HWS693UH+h4/YdOsgi5W35tUbLce3M7LrBqn+NELdv9xqJMX0B2r8edGY9TVkwzw0QGfVWQqGY7h1PZ1wr9D04qGRenb/vhLrByco2bWatwJMNB7P5O7CYj9fxlx9mZ19yH2ks76GvIBVe+SnhYBmAHk9H+LWu52CgRDWGkw8ccRg3LuEx5cLeRF7jYqEYK9bmupBu91GQIAwFEzUn/wUW+w65nT9iQJLMk2n4mbnAO6vJCXbQuZfjxLt8wjcG7Bx/+R2KucX+/FQGaB6dyZ3iWQRAwyGpJOXBNU55QQe+sLPHhSwtufyYdVcSvx5sHjAuK9mO/tGPuZLP3vhxA27Os1I344bowZoX+s9rFHxLPfFmhuqJCXHQd6tDPnAHaklLcdG7mwZ6dY2cn5fz7LPykj0exxMDECs1a3cXnqDigT/hnlmfQ2Jv9+cb0n/rIB3fJlTt3VptzsICNAhLntDPZ+Sf/XnZP7F3/vDhD+EWduHnN+Z9TXk181Ta+wHQkAzgLwF+mU5Seeh6Lq86VsbMklrn0v0mnjSVwfjsNSzL99C1mdHWa6KsNNL2YdnCSxy3nKt99i3p4e1O+JYvjqKearaHBucfaibuw3N9Fm+40WvCYf0Tw6sNgPr8sowhjwiP7+cJxYDy3YVkBfrm0EnDvXs/lRuuTwnEuflUxqHYd6GA2SpaN/alEVSexx1TmPw8bmtlNtWsDY2mU0ROhy9n5BWt8Q/oRK/HywOBrvquds6gNn0ihcmeQZw2LAaYii6eJRoPx1gcsOeDdDXTUb2VEH6xWI2Kg73mKg//imBh46gu7qdShJJXWihsaaZgF3XMEbqeH55J7eXlqm7EJh7afnyHp1D3zHUM4zZdXbZYNGuYi4l+BoGtvC8tZ6/dZl4PfyMIYv8AbvNRkBEOiXnEgmXwj7lmN8t5uLuSN8uHR7WkLXrAtmXH2IOjsOYl+6bISoO9Y+qCRd7htO797q9kvKaZvr0atufsA8BnafW07jmS4rWWDCbLTRm5zKy9wbGpcrDbTPuQytNNJ48S2Uv6vahmdbQuw7qr37K7W4Hi/ywz3l7fGjP/TQR0Awgb+el6wzvNkTy9ak4+Y2XF0ioi6ThZAyv63bym8s2tn32OZliI+pvpt62isSlSsI+3RT/+i7L/l6MXJi+g/xft7D273Joyt51hg/PPyMoxIB5wMHGkmsKQho2nldk8tGXIRRe/Jjlrm7pDAQFujYxE89f6li8EFpOZvJkw+eqPSrC+ElrXcV1l+ekv57dOfXM2VVApjgkrxq5vbBU8SFpbshk98gB6nbLB6EwiHZbPqYmJVjipBz5OoLC/ylmXaCNzoaHhCbEqeOMiINrz0PWXXEdLDJZ87Ypki2bY9QZo9YeyvYfojHkCBV7l4werDp9MIFuxq3dOsCTr9t48NTGsr0HWafK4yF7NIo56DF0Z31azv6cRywqKiNL8Rpt5FeuNWke4O7pTKr1R6k79DNKf5/HVxFHnN7KAVoabEQneG9EvG7KIu20jeQrBWwctb/1BAWJBSu8f59IYc9kxYab8498pJnsPWcxJ12mcL3ByWXRoQ+S/9vadYa0/G9YW3SE8CYj5bZUrpyK99MaEh9oJvv3bay9coL3LNWknddRpNZrJnk0LsAhV3jZRue5neQMrKIoL5VlqtufuA/ZqD+cwIuEVvLCakn7zz9h3XqZut0RKva5mfeh5xWbKaaA6zsMPDidJVENlITPp11D0j5US2BKMYXr9ara9/a40J7710BAM4C8niexAecymFRAZpiF6vxcRpLuULL6kbQROdavIigoGeP6byZsTF5/gMGaneQMxWNMmktf3VkuiNDXufixW6h9mNqcnTQuLVMVVvL69u8DH0K4/IWnzPhnp0te2qjPYH43g00rl7B2ZQgBajkv1g7y999m3q4jbDQ8ozi7mtCiO2TqZINl8ea30S09ysaBneMNMO+nACYdLMDTM6y/rCdvl47qq9+y5aLacIPMo6jE/WC10dd1j8amh3T2WgiKWMEcSzOdPvCOJhmgE8Zv7++mseFTLnxh472Sz8lTQJztq9lJ/lAMqSvhSV09j8MOcP3wakYko3cBW8J0LD+Ujv301AbYdNMhGWf5z1iWV0rmqHEmG3QneoMJ11kg8gAXD69W550Rhmh2Lk8iC8Z7eEQY7z+rsa6OJ2NvBu/McdBXZ6SMA1xKUsgt87CGhOfjwfBD7taFUHQpkSAE56VwzOOrZI1Koc1MWmLH9oHJcy6euUnodeXcPnkfSiRv19sMXs2lYCCG69eTeS2Makcc7xiC2bLLQOU4A8z7AXjehyw8b3/Ei9ZahjbckC9frUai2uPoVsiN87iGPP1dt+eSMrxN1V7q/Wi1J3/KCGgGkKLZsfC4rpLGfgeBK9PJirVN2Igmb0yKmgeEC/tmuwlCY9iWsnrc7XNSWElp4+IS6rz9LyspI3Ohjb5+PeHz9TBSz76ch7wV8Qv6Oh4Rfkwlp2akg/u21bwjueRtNB7fTLX+IEW73uZ11Vku8AcaUr6nuGMuxqQI5SMYTR/XEb4hg+Qw2QB13YQnGWCKv2DifruNd9bIXiaJD2GqJmX/t6QLo67byLtPN/G1xNcZoLHmGxZtjlPgFbLxuCKL7O4lXLyYQcAX2/mwaQEXLx4kOkjnF96R9WkbfWExE8Irwot1gYKrbQzqo0hN2cTayDDmSd4VZT/zyw4em/6JLngF7yw0SH12N3pnMsBm/Joz+4gdZZRsCEZa913xlFxKlMLPnac+4O7SzynZoLzv8rddhmg6V4RHd2iYoFBZasI+VE/2/oes+7MvWYXj15CMj4WNO+KgvZZOQzwbuUelZFioSW6w8bh9gPA1Tu+a4GRlT+ABOXlaxlsZqojpE9PHzeO8ur7vc+P3IZO0jzaGpZI+f4Dqhu+JTnibvro2gvbeIE9NAsW4NaSX+JuVoe58RNmo/ttKX9bRjCtZe+AnjoBmAPkwQZ3nPiDf5gozOG+pPTqCdBAU5cMt1UOfzK25pNX4iZBrHmBQF8a83jO8WxXCrYpk2dBqzyXt5SZKUiLcQmM+ACRlCw2T8RdXdlAz2f/xkPf/n7iV+s4nkMji+7Zzd6XzJiyFruoxG/QE6ELYlldKok+ZTx3k/59Gov9WzLyq7eyz/IG6Hf+kZWAF4S9zudBjwr5GHcnb3D+Mbn4IgTjoq8lkX/sSinbpKD09dpBZzRb/8JrMHRRnF9JpSMR4KJXoOXLY0y/tS9lC94h2hgulwz6/hwCDDgwrMJao5DbZh+mzhDBnYCIR3UbL8a3cXekrYdnBYL+FefOHKf71nwj97NpoaO3xuQ+4u/ILv3BewEL9vp30C5kDkTUqhfI+xbpjG5siwwiwOXzjTQHPL22mMvQGlxJcBqFMfh/ccYOsCIfva6jrDOtP/9Pp1fXjPue+D9VF0ODydot9qH0F6UkxRBscmNXyK51rKFx/j30f9ZI6mrU4luBw8XoigT7ymnzYIbVXf2QENANI9QQIsmAutkOfS2RA/99Sxzo22ashe6Ie6OJJTYhQLxAniN1VIVx3bjyCUxPbFS+5nMU3d7dv5PrxKPW6HxKRe5hMV7bQywsknddLWVXzpJCDL3wCJ6fi/Xv86n/KSNQJQmglgYeuYVwpPFq1pGVbOKjyBiyjL+b4T8y7IrwBPRT/7hPmlAiSuvMQ6NazbG8xlzYoDJF4MnCbjCSc7mFtkTh4hYEia+34zGsaqiVtTz1Be2VvythvYvuCA3OPzpB41ing2EhrpnUVTecSCZJIv8/YVFQmG55df2R9Q9QoaV35n5qs48KOo6MZTuO8S3YTz7sHICyKxW5GXWCQkkwu9zmWDZSytExsu77EGDJhjaKc1yR7QbfTl3KHLEkrzETtbiOOYzdINXSQ7yNvSrQoNLFa1twhT9KRkr1btQuFYe4fbpzg5ZywHeEvh6MY8rs3TvApx+9D0rppjeHL46sn8SvVrFHERSzHQa7zomd9eoHdp7+XM+dsftiHlC9s7Y2fCAKaAeTLRIw00zi8irWOsxPSpf11SwXEAfZRM2tHCbkgyMApXXGUxD6iuG4ueRVq9T/EIbiTSkcMG+d/S2NNL4vz7mA0VJLyUT3mED0ORwS5PqTYPr+0lWJbPKnCtV31DesuCmKxk6TrBz6B9ek9HhsWMJQ/Pt2b/nJSsm1k/dWlVaNyovsr2Z3/iKAIPX0dOtL/u5h5X7hI3qmE2nUE+JihN5quHhsH5gUY960m0EnE9p3XZKFvSEd46IRw0YT2swzVE4jf3uJl43HDI4LehcoJGUnWViNJDSuokTgvvv/cLwLLBwSRuw2iljDH9ApSrlEUXKsqJVy0m1b1MzalhNFXU82TsKPcOr6Cx+6cl8NxDE5DLJ92dNIaesWipDiCXlZTaUrk1qVEbH7iTYk9YndOG0ERc7H2PsQceYIKwZHy2xoy0dI0zGJ9I7vHyUL4a59z7kPES1mFd2vamHfoDsYImeg9yq+MbFa9RqV9zrKAcP23POnVs61IeIf9tw/5vrq1Fn4MBDQDyGfUZ7ilTmhfqM9W6tLJEl4Kr34OXo84eGuOeN6B3a7D0Z1LUtVcKq6n46jYSukckXYsbr1qOCkOXr/s5oUJ5kREsVj/cDynpr8Hc3AYgehUhsXc2o9czeIgJG/ZWJaY73wCcQDkd6wgzyVi54nw6BXWUzxkt9E3MIA+LJJAgb07yXviK/ZhOjuG0QssnV6JGT9t76WlQ8e6WGea94T++85rmrgIJ2QQ+QEvSVWZdIwuvsakTDr3PggF4GcsPixzerz62dvI+c9awkX2Y7DofzXhwhsnhTh7KN73KX0mB2vdUsK9atf1kLmX+z3fgpPXNJHH5DOvSVoXr7Dq5rJ8TQQ6f/OmJnrD/L6GlO1z9NdT3LsEowLpAhe3LDAshujQ4fH8Sj+sUUH+f2AxsHZlmOTV9vs+pGjBaQ//FBDQDCA/z8K0h5U4FD66Tb9+HRf/rkJYbFSALpXB41upFqnkEY94oEsmtD3TJ06KDIPMHehMKKZC2rjkTJjsqgHQ69BFZnD9eIyU8ZNjPkLdPhUk5tniE4zOoxcGlbmb6suN6FMKFHKEeij9XSGOYy4+x0TDooP8jz5hKGIJ+uFHmCOOyDdxRWtstnlNE9p3ZhRVW/QE6nSEphT4rrcz7WEl37qPfG0g488qlZ1bjSQ83ULD4UgnskIy4iwOfymOj1ujMl/EL7wm1zqYLd7U6Dqb7TXkxGSqi4A0/4V8ZVnAURGeVuH+G8+vlP+m/bpGZ30fUvRHrz38IyGgGUD+BF7cUn9bTbgU5vF867ZGBDMSIrRsVBgPQkdkTy/bRMkBwa95/xGbJEKxnzgpEzwpgt+xoe5trl/JIDwA+ioyqbQZ6OtVT8aebT5BX8VW9pnSPZeuEBlk540U9wQTHTKMI/aG4kwikQZezBR1r0RZlKZVtJ+KI8ApRKhYFFDM8WzymtzbD5LFEsv1cip7oMRPycS8944Pte0ctJz8gOr5nqUa5Fu3nvBhPVv+r0vzSuEfoTBInm6ibp8wgBz0VewkP/CEh3Rm4bWoJGDHQUUik+5rNMDvvCZZv2r2eFM/ADduun3OlaIfHIGDOK6rUrB351c6ZmGNwmzvQwpXtPb4j4SAZgD9IMC7vBInWNf+CVYfDhiZr2BjUYiNJwNLKLyVQcBoSMkTJ8XCa7OBtxTfwoQLOhfyxm7p0sZ9Vc9Zl8aPKuxmm0/gqVMWHtcUUlAzTGjKEfJSoPLXt1n0376kOrt9x2rBHGggSBgXv61lkYuvJfSOTutk0rcCrGab1yS3H89bHRPUuiUCcBa2vV84M5YUdNqLR8e8ozF89X4b70nGu/jZGOx3MG++t+TlAar35fLAsIA5pme8CM4YUxx364dkbDU5mOMwsKmolOT53ioXy2s0evU/KZ4VXtPs86Zmew15nm6XAGcGWbpyvvJFqsDJrwwfyByvKO+3Nfpj7ENe/JFoj/ygCGgG0KzD7VaS4N1HpOVDoSvtHDA/rST/6resyyvwvjSBiPcP2JgXFgbTclKc4YaeCAo/K1aoKizCPbdZ9BfXLb2H0g8/IUgYRD6llssH3rTZPX6bkzHtG7NOjy7iANePryZQqHq7p936+L37J2O5u7KBSxv00u1+Q90CSd8ltOuPpLXHUzMaqlHwodnmNTFA7ak2lh93EeinV49W0HPPj7pzgoRwZb4oKyMbhi4uhijmqcRQtD+9QJoQqPRQq809FB1tqmV/zj3muTIEvRyMIl6TCs6Lova97PO4xxSuob6mWsyrkxV5y9y/N6ZT9jNKf9fGur/812h9QftQM8Wn7xG0q9hN4HKmQSlbo8r5lT/UPjTTOLV//7EQ0AygWUbeXbxwsGIrN0OvyWEXwUM5/QktFhixGMgocaYOK+rP9JwU+QZsI4gYyVOktFK3rAgrq/52VtXj2DVWVFNRN2d42O8kX9f3hurZd76XjYeOsi7UIQkQFvTGsCm4msdL70gGi+8/WedlaJcrzVlkxmymeqE6tW7P/Zme19TXkEX2+WeYg5eQfuwEqUu99aSMfW06kq/5ZTONTd0MEszapFTeCfXWk+JsfyInyK2szKzMvScCtsgK3G8h8+9jh7KiuZ+O1+T8t0GDDkfEAYn3pdjh6geS7/TjmX4NyfPQS4AumC2KvGXyV92Lvs4RJU2G/iCH+aWwcy6VA2AdcPBOiVOmQhH48sPTEtF95Vc6xzB9gsOANJbS4XgqKpIVGesqhqu98gMgoBlAswqyjU6hZpoUT7io7SVuRX/OQHenkOLWX5B+KIoH+bXjihkq7c5UnBTXwZK63kRj4BHVcu/2/g7KzxfyeI03B/oA1aeaWbY3g8XeMn+n5ROMR0PSJmqN4dLJGOUHjLMps0jNzreR4SRn+kPv6LUojNsVP6Z3I7hANQv4q/D02W2YbTbQBxOkMl1+Wl6T0Dj5/TO2/I/QNOmmNPssZrfq716tJ6kSt1Ppety8ifTk7ZzoCWFLShzhegudNbUMxZZy3ZVx580HJnpHBD7t6+hOeqUyrXmaj05pSAgDoHBcSNebrsvPTMdrcjcsDNw/l8mF4cRR1WrvvjE9b2pcG2J8+9tYW1KgyKM73Rqy95eTtueRVPtuC05v2d4yjGu8N6THvEeCRyZC52VE954hp+p71u3dgvXqWUaUrkv3gU+5RoXlImc1+sSvnHYfcoXQTYciwoUAACAASURBVCxLWcJQe8g4L753c6w99VNEQDOAfqhZ6foj7179jkUOG0E7CjDGOridNkG7xl99kYibr0i++DHmnLPoisZUbsVmPtjVg25llPdFHs0WrEGGGbKZfsAQii8hOHH41i2hSWjT+K3iu7MQZe8C0lMiGWmo5PHKUmqi2kjb3yxp1eiHn+EYza7z10Q7Ca+/bWbt/zj5TH4RgJT7N1iznQ/di9pK/1cc+LlYD32umigt2s0ZWcW87ocEHSsjK2SYli8fYg5Zxbo1Pgh7eqiRNYq0SBr47SM2/V/ltbGmni1Pa172AN5eeoPrSe7Ck/6Ycy8yHJV+xuk5cWy+PJbVae2geE8hr1M+59IG740g6dNi/e1/iF5vgdgD5KVE8Pzkdirnq1NMn3k4/uNXTv6WCKGfIef8Q1h9kKJDcXBnOzl4ItzP3FPtiZ8eApoB9APNifVlJeU9S0hPiSLImSHk2hSEB+HDqyYCQ1ZwsOgo7yj2n7sNQtyGXMRNRzlJNWGjmRhSHD7/An8b+F/mbD5Pg5RFo+Y3udq6zzop7t0YqiWnYQG5+yJlFWo/hgcEX+f20joq3n02hpPToLJ21fLAkMxGlQaWHCrqgZXJbIkcpvijQr7SraLw4n/xTpC4GReiEyrJvsyvEydr+x/JHk6mQhLv207a00S5cK50AJk4OFp+RM38indEavlNwt1KRLhaEjynD/u3qV4/nefWs/8LHe8VfY5RV05a/jMW7Ugl2tFGZdfbFF1SKezpPLj7NpRyJSXCTcFcNlTKDQXOzDG1mIx/b8o1L4zs1hjFRTzHtz5A7cl7hB87yHLpj2AWLhiuv6sdB5nTdGFCgVgHdnTKVeBHmimugS175fp47hQAqz/3OQmsWeBXOidB4maermcoZBXhlmfoU66RF2vxwYvonzWnteJfBDQDyL94etWa+6agM5uw6fToA/UEiAJ+OY94X3W1ceFK38qDWJmr03lqMy2xd8iLdMbhLSvYFPyI27ZUj1kzXnVePDSh0OI4HoepmRZiWOd1xs3krwoPQQEFXE8RJSbcb73B3D93AceO/1Lk/nf/wuumSp5EJsNluXzAKA/Ib94g59fac3m3fR1NO77nRE4zy44VEHg1C/Neldo3E2C6fyqWu0tl4rULo84EUR9Lz+AQzJuo/Oz15DofFHPsRlR2f10okQuOh1oDerBuJ8WOI1SkWCj+3afMcRMvFHWt7i69Q94apR12Pe8qdJpKSV48oZZubp8upNIRz/WKVHRdbfTZfi6LfnorVOmhK9Nxl8QYioN89HgI/E9DUcV4orgg14fbLZgdepXCpK7BTPQmWWg5tZNym1wgVqoN6OPPnRcU6td9Tu7YbPIrX7dW8sCQSLLg09l7qc3O5StDCNbhBYqzOn2EUXt9FhHQDKBZBNdz02OZDToRYmiAcJ0D/QbhLo7i8fFYHmxopUj1AeD6ahs5H3YTvcNBrYjDHzrBRtsnpI2Tslc5eME7+egRm/5czFrTGH9AUuidkDas5gvS4VL1S4pK4hg8n0WlTi44KwQYs/t9NN6kDk0gLrt7zebb6Ot6iNmwiuj5PpCk23NZ375OqmeEtYeyHCM3LfF8JskW7KRUV0CFDyESYYQkvdzC16J98Xt5gQSRYeiz58c5Y5MK2bpmUmQDGrHu/dJZe0rNDDvfcSNDu1rpPLWexjVfUrRmgOf9ISxWZUjbeFx3lvKabl44DPwqxRWK2UqxJY70BAMvau7BjmvqKo2Lw7chk+waAxlXJnBxJAL2K5JdIUm18EjemWrm5BWzbvgs+6r0cjFSXTfFH33C62AdI7pELp6KV2esWDsorfpf0vfFuIW2XQVig7FbTdgcOvRBBuVeIGnMYxlWonSM//e52edXjp86G/WHE7gddtmp4SaK2n6CLq9stIiu2qnW3vvxENAMoB8Ne3EIZzKy93My5zvTtavE7TSGkr8ehQojrzcUkxiqsoOCc5TzirV7T5ApCqaO83BYeN7+CFuw+kPe3H6Gffkt9PNLNhWJzA6TpCLd5050tNuwB+hVbaCvW//IiavPIDKdwuNxBLZPrgre99JG+ELBs5gckpsRNVGfKfshuqhgbN29zDn0OUXBzezLqcUWsYRQ2yv6Qo5QozpMOED9vly+ikhmU5AJR2Qci/QhBA3kkpTTDcF6Anyplu5S7Y49QlFKFPr2XDZUzeX69RgeHzZSPgA6dCzfVUrRuCKoMyLjfEAmQFeGunsyhHdlJ2WSQboCR78Jc3AI4YEKs8JcXZhUpPIMu/P/Sbo46HvcDEhvuzzNcxJRvc5CoGEVxqIMlnOPfftNZClMvXf/hFRUM+cV0XkFpK/UM9R6lpzTvSzKu0FexLBUWsOhf3u09ILiYYw0k59fyROWkJH3X6x1dPNgAMJXR0nhJUHo390lChYrVRufvicisWJ3A0RH6hnscYwVt1U8ANdlY+p9LtraQUtPBOsUEK4ndeMH4VfKGbe6PCES6pQX6dYhKhQFRR3gomLFd1Vgai/5GQHNAPIzoEqas3adYXeNnsxDicwx1ZJz/hvnZtNB/m/usvzP/hLqm+CZ6a8kp07PIu7RqPtYRbmGiaP0cFhKXpVaFpVcI1mtEef6jCgdsEf2OK1zZim5u79lz1Ay10/GKc4OMzdlkW35mOspUJ2WRd+Oz6XwoTCq6g8bebFhC5mxKtKanbfgvvZa7j4N5v2UeBZbBDn9W1JdXoOnZ0gS1dJPxihZNm7Pmmg5lUvp199gMyzhYFEBQTVbOdIT6RSrtFB/OJORHWoJy3I4qWw4mOVh0Nc9gCMygyvHfsHNPYU8D17FPNszBsPk1G9vE//cBytS+HMaYJHBxFc9etKvXJOK5TYe38qLhC8wShXOff/dP7mZJ0l3yNBVsj//GzYeepu7lyHXBwNI6pXgvJyupqXHgi5iFVnHjrLOIQrLthG+K5VF5mZu9y5Qz2ty/xv4fT1zPljCUPcrQkUihaGW3102cNHXMbjBK4Wt8rvRvXuCiuOrCRKcMiHm6Sxoa20/Q7ElkSIFNb6m3udEGG4XtbpVRK9ZR1aKujU0Nb9ST/2+7ZQP65m3+gAlauQJXNi4eViF8Kz7fvP43GburrzjB6+97+tca0EZApoBpAwv/z8tijB2N3P7chtBrlpGXX9kvTgYXTLyPnhSRLin8fBOBD+kaI2NlkuVdBJF6i6ZpCj+eCvnX3MWU1U7vDZy/qOZtf/PJZoo1xRzeYP6WpthdZxUTkPVz1liovtUnPT6OM2RSZ4hVV+QeU2Xg6kQRGKn8SJc3pX6E57Laij9jBTSOIPumFvoSGyqVWHcGv2m0kYnPO/kZmXlGag8/YiNRaWEN4iaccKoU9+23TpMX6+FwIgI5gXK4cN/JNygJFbOELp/8gP+sUE2VgSR/K4uTpkWkeC02Bzo9MEEijUilXwZYJukXSWnIJcPxXPxuHu4Rtl4xDqvXnhD5kyZOyjeX8hgkuBM6Xje3swL09ss/yBK/Rod7U43xb85y3ODjreSSinZEIzvvCYR4iwnqSqE69JasfC8Jpc9V4clInneGpPfwjH3T67nwYYvSLcYyW5aQV6enrJsp6ds2gK3M8zHpH1OrJutFDvSuXRoCYMiTT6pzGeR1bGL0QocZrGm9AQG6HgtLjpd8VScVLuGLDx+aiHcdpOk0z8jz01PSsxv5XyxtnRSseoAtfucsiWtPe0HBDQDyA8g+t6EiZZWE+ti5aysieTl0h4DqUXFCqT8J/TI7oAAnVT/Jns4lbwNw9RefUTQjgMsb82lceUNKt7VYQ3Uq7rFS/H+Uzu5bTiAMUlHZ34hjSvl0InE58npZd4HcWxRI6InDUXE2408jkxlY+BDyht0HPysgHdMskclXfy3GveDEybr0DDoH5Gd4yDXqdLtbmR5XbF8yoUgG4QtBBN9rIxMKctMJqE+TvKXIKOTnO4y4sQhn/0JnRYDW65cI9lWSX73KozjsqNUrFyJnKunxE3NXKzXBytSsd+7xwtTMBm+zkdTFrstf6AopI3Sy22QcATj5ije8uVgsfZQml3Ii+AliAztTXlHiQ4a5vbuTBpDUklfaKGx7hnL84QHSgUurldGDelVdJ7K5K7hAJsshXSu+cIHYrdo3CYJeZZaXMKktZiTrnEpQS8ZEid6gwnXWSDSt3DM/VMf8CD2C4nfZX1aTnbOXcwfXKYu5TvJgLemXKMkKURVWBvG9jm/Zo2OTpeLXxlDZ1omdwlB59Cz8ZAQB31E9n885P3R8isq5liiETyEkBXknctA2hfcOF/hX8ieoYuHYpinNiysolvaK+oR0Awg9djN0ptt5PymjUW7fkbj1VeE73ByePzwtdd1OznhOOHMrrLRcnIzJ4YTESUI7Jc2Ux7qiydIJg8/b6qmEmcxUueNMfpiGamGXspzPmWOW20xZUNyYDX3ULn/U7kcx7SEa5njNMJcls+oKyMMkU/Ql5SxuEMOx4Trh3kwHEGhh5pnUvmFnGZEaY2g1Qe4NKNbfSxV93pUG3tOf8t7KQvoq6nmSdhRbk30ath7KN1jpNGiR+fkCHkviyCqgGfyj9hijJE2XqNjZEDHuqhv5ercjl8QGhGHMS+d5WoNxkmeMucsSnNdjzkkjqIrrtRtZTMsP22j8fBmygZ0BEUmk7U3meUTZQNc3BiLgWW7CsiL9VZvx8Hrl90M6SIlgru4EBQ4ToylxgsuSWvMGLFcTfcFr2n/MBmiYLEo1FqXxb6aueT9NR37OSPFHULuIoaMvIOq5C4EOflJVRb5FvlvTAr/dsWPCi92nvqAu77U4BqqZ3d+G4sS4gmyOVi+egn6UAdfpWXSaFjFIv23vLCs8C2kJzyf5/VSNpXny8UwjYezKBU8Nn0IqXkKL3/SHJjIupVBuFCivlxI5dfDWN8t4MvDUYgwXrkjHaPTg+nVNI8mSlwjujuTfKGQP3+A6qpnhB+7QRZnScofIPzdEGw9JtaW+Cfb06u+aQ+pRkAzgFRD598XzWYbQUF6zA1ZbDjfy/z1svCWCFNN/A02ZbH/srQ7EJpygpIkd82T6fpl4f45IzdNcwnlFV+ZlnDxs6MsD+im2E/FQa39vVjnR/DWuMwquU9CjTY/sEC1KrVow253EBAgCrVOLSI5WJdJTv8qUue/orrp52RePDptfaPnFVspdvVrRjf/WHFZcYvN90IUzdw/jG5+iOxdE6GAnm8heAXvLPQsMmcesRA0xyDfLkUqtCKOh4n7NZ9ys8lC+K4TGNfYJKxeJJRSmBBCgCgJcTmYS05Oh/JVLHv7Kolno+4hnaEHuLReGFgXQBDJo3SSt9GX3+vWWl6EJbJuqpIb1h7uD4TwzlJoOblT8mAqL2siDN9PCbroxrN7Wcm+nlVcSonwpftSuGVPHSwLcWBeeICSD4LpPL2dcr3MldIP1ZOdM0DyraOjtbIUfdA8zGtdCIE9kxMDWo5v5a7w6CYoFDB074B9gPt36nmijyc1IWSSkKEI+dxe6gvnxTFjqMg6YkI3J5gAsY/saeO9K0q8vEKYNJNq/ccYk4IZqcmleMBpJErCj/WYg/UERmZw3euwqoW+IR3hTnkJ88sOHptgTuRqmdu356GkpC15D32iLChaCdrDPiKgGUA+Auif1+VwSK1FR0BYPMZDqURPp1FiNfFaF8xbAcK7sJOvYq85ibve9kZkNHxCkEt/pesM6xsinZwjG32ttTwPSSVRVQqy6IM778iZSi4ZFs/Y9OcyEud4288pnptY5HGa5oT42m6bKAUiNIWm+skbZn6HBYcujIyiUhK9CYOIau81ET6QmGfCYYCyD2+y6JZa9WJPAoDNZP+6h01/V3n4Orts7+/mgUnHoig9X+3JpCV2qlIpSrxxM+Hh4d+FR6oqjBrFRHLBZTLiOOaukj6xfRuPxeHZMAwhCj1n9gE6u22ERkXy1kA5Sed1bvoxQhRTfNsXL8EPU8hTGPkfNizhMzd5BeFlavE5pOf9XLcc387ILuVYCSOls/U2pV8byBXeXOSSGey9QVGsjs66ZvTrE70v2+Opy86LnqRovtSTbIYPa8h7iLQnVSKgGUAqgfvJvNZqJMX0B+VeFScvSIxDbGiNa+6Qpa+W1E/NkVN7n7wet1v70yo5m7uprWqmjzA27vAQ7vD6g54f7KvY7vQ6TWcAefkRJ1lXetryisrTZxh0ig+K8N9r/dReHe++YEN4AuWfjedVhZwYjucvUtkOYXDovQjpjX1JIoTWWVh06ItRErT4f/v6U/1D7BYOraYsNrTG0DoFkVupN847nFxWmImW0zupDC52arMoehv669mXfw+C4YXwhkphq/G/vvY2dFExzBkWitUOjB6emfGr7bmkDG8b9zdqftmLfWGEOg0fDx+cTphRvccY+lorqW6ysOncUZaPFgz9OXl/nWhAixI7QsbjF6Np+jPi4vEBEeq24JD+zcHrrz8hu+aX0veWjfTQ2etgnlMGwKv2R5ppscSxbqF8yXwQWzZlHTv7kJAZ+J7AsBiivS34K9L4eyNZt3JqzTC/rCGvBqs9pBQBzQBSitiP/LwsUCZ3wmpqozynlqBjvqQLi5IHnzIS5mBEF0fusfTJnAsRR79aTadNT3RKxtShCY/YzFSF+gLljnjSQ15RnNPMry6q8xDZpc3xO0ZedtPntCEcpmd0miLI/ayAaFMbtxs6MC9NJSNWAYnTKgqMFtI4rCPQbY8LClnB2oRkfhv8kCM59Tii4lhraaMlWKl2kI3OS1nkfymI2G6aSYYQotfEs+WDX9KZk8ttxwo2rfmeltZfYrw++aCeCP0oifsYFJ+3kX4sETrOkl9nkAX1JhQ9Ve3psLaRv6eNtYL4PANJ2TtvnKdFZKLl0lludwzz2vY9Fuf86gy/ZNHqVHIPx/HWSAfVV29yd0DPpkMFpHq8jXtqWxy4NnReCP7dP7mdoR3KPREIGYecAdJLDrLI0stQcCThEzlYqnlNIuTSRs5/1hJeMgWB20ePsVhLaVU2SargwXCwRw+pveuPpNUZ2LQGvmp4xXt5ZYo0zAYbssi+2ovV/W9AF8yiqDi2pKzCXJVJQW8YqbE/50Hrd2wqKmWjAk/ymNxFmOcd3C7qn91FnxADIgQbW0CFglR/b48F1WvI2w9ozylCQDOAFMH1Iz08VM++nEpe2PSMJRfomBOxgveSUkkMM1F/+iyVPSYwxGAsmamemI37NbUErI7BKlz8PcGkHhOZElPwBkQ17+65bFkNd0+fxbHjjgJ9Fht9Ly2ELvTC6FDrzXIWdAz44Ahblrrm6OfMCYskPBReVGSR3RFMxrFNBDV9SqX+Y2p2e18HTVL9rZvLwYsTcHWRvK9cI1MKF6oMWfWLA7KeeZMqcDuNx6hSru+WeV6CR+VNWvvr1nsMRcVL3CdRA06oIlv1Y/IHE1fyD3FLVe+Nk8s0lFpSpTTwiWUahM5MWv43rBWChJEWKvecJVA12X6K8/FlOWn7v1Gt8Czm4ML5ajodYWzbe4TEhRM8Bn7hNXmxP6n9G5O8n3inDC30rZpWUedSKfeiW0h13D5hMKGAi+M4ja4aaBnUuHS+1I7Bm35Iz/RQ/OFdfqU69Dw7a8jr7msPeo2AZgB5DdWP+aBcbbx4OJ6SkuTxWiXiBv5ROSNJzo3DS5KrtauS0lYTgSsVekRmjfcib3SiirYaAqe9v5b9OfcmGRGT023byEkbIF0RsVikBDtVf4tKyZS8C6IkRC7mXS7hRLE+hIBlC2v/qoKzI9K09xt5EVXMxd2REmFakE2zLRnjwlU/BP/C11vq7Hjj5Iyq7IYJhqgH0rqoJVcZInSvlP/NWp/WUlp1jycmG2bTP52hmJ9hiBDG4xGSl4oyGOWU1j3CESGrlPujbta4nqrmNU0er/89xjNjam01ktS1US4Do+g3VsftirPEhyi8u6FuAVINNGdbIps12yEqsvshrO2pf0KH6vcPeV/N37HwzP8U1pAi3N/chzUD6F9o7qXskiod6ReLne5fT+GlZrLThslQeMB7C4PEIRn5WEonVfez8Ly1nr91mXg9/Iwhi9yK3WYjICKdknOJ6NsrKa9ppk+vkHg6sRq4MAazv5NLK7hCDi8vkHQ1hAo1WVCiWG32Q9ZeLCa6I5OU/m3jcBAejhzHASmtWhWfAHEAZPFgTRklUW3s/miAVHeuhRiPk4cSroav4MWE2X30dEiZax/dZra8caIEy+7L/yRdUtMeL7gpD0/+f9ZDomSBFwOe8Ii9v5I9ex4SXlKGcVIYTZQ3MXJTLwqtxqDvOMv+9hiuqxbX89A/u4+8JtHkTB7jhXD/Ui4Xvh7ArotQrTFmtw7wpPsbXpt6eDHkjMtbvuFBr47Ui7Kit3JunKx3VCz9Hdko/s1N5l9xC4tLxkkzayWVfB8J9nYbfT0PGTQN8+SlCbs0Hd/T19FLQIrMFZLJ/sq4dz/6GlK+7N/YNzQD6F9s6oU42f7zDg7eOkiQqG/UFT+mGA2Imkd7+rfRcDjSB1KiIDTWc7d1ALPpFS9Mzs3NYcNqiKHo4lGW2XporLtH/5w40pOivC9BMSJUfs9iTrpM4XpXoUVX0UXZ05UzsIqivFSWWapJO69TnAbe0jBAdMJqHp/8gK9i3T008uE4susOxkhfeE1O9WNRqsEZchsnnOgPPoEoptq1iS8PO0N17rICIb7zFWa6pW7SN1NwulpK9Q1694gXekdjf0iz7Y3DRbD3oKQtEb+H/sCtQ3oq1eopSUrRE8MxrlCMXJhXtqfVeRNlpGbmNQW0XyDncht9Dh2LUgoUyF1M4zGWREUzaQw7IaXkB0mq2z1suSWTnL3+mUWpm0IeR2whK3bMExMYsoJl84WEg/DI+sKNmyDs6WbcuhTmfSPYW2g5uZ0TPRFk7I1hlE6kf5vlkWEEIVeAV8q9G8XvB1lDXs+W9uAUCGgG0L/s0hBpvFnYDrmRMt0Knkb3+kBKFNXL9x+iMeQIFXuXjKpDu0oVvG4ysqfKxnt7/8Ba001OPI3jlqtshzd4ivazc3kSWTAa7hGvTQ5XCYPlJqHXVYSUEFpBZ9ELUrV0WokNbyfV853FPX3iNYFwzac9jadk1wLMXxeSU+OJXCy+q5JPIB1M3bxflM5iSxs5+bUECZ0dqU6Z+09d+9PdUiVj7rKFLUWlkvq48GyVzilVFpqcbW+cgKDrDAmtq2hwhlpk/Z0FowJ7Pukp2eUDsDGimJrdsqL5h1Vzx4n3SZlXguuiZO2PTt30vCapIGnT2+RKvDMbLcd38iTp81GD25s/s8keY6HhJMpPuBtxKnlrogMeD3mXOvJDon3lxtFL2YdC+PQE63SvqMw5w/MNnuUW1BHshS5aJhcmUQvUc+/GzcusryFvVoH2zHQIaAbQv+z6EAUjdzKYIhe6lG/dzUS7tH3cx6WGlCiFYzKpJBVXPF40OTndVq2R4mo/nSun4nhL8B6yJ5S1cNa2Mko1oZT/hDds/9NVpK/R86SunM4QD8rLollVvCYHg60XKK4SFetTMe71LFop1bVSySdwEWcfs4T0Qwc9Z9/50L7HA0xg/pGbqJvARzXp1IRX3rgQZ9VzxcrOA9Tuy+UrwwJCba94YFkieScF8Xv8T+0h7xLsE+rU23mRcmfMAHF55EpusLZXrTCpZ16Tp5R2b8nvE0fu7jFeLPS+ruq5dN1ZxsFlRNaEceVSPA5VaezOsGBwOtePi2LEfubGCZmMy3/itimYLbsOkDxFooZ6gr3gdGWSXWMgw1mk2L/cu9leQ8r3Re2NMQQ0A+hfeTVIOia1iPC7nRCSj3lO/1VPSpTj8dndS7h4URgh4jAXFd6diqeSRXSPfb/vJXmSLog3wDoY7Lcwb75cMLIy9IZU20j+yeGqwR03yAt7SH5+JU8UH5BgfnmP6oYBQhNSSZxCedl3XpOs/jotn2C9xTe9o5na36xTJ1Uw7pYqqmeLQqefUxLrmge5vEa/OPxVV2afwRvnUwaUXN5C6EhFLwx21qiaWk9JHWF5gmiiRFgvxLxDEK31Qo/CJ2HS8bwmUUz1U/QlN5w148TfQjfFv7vJfJUSEa6/xM5zH9C4ckwTStLn+qia8KIbbLH44DEWdcoaHhKYECeF5afmxkUw2FpOdZdNefKFcxDTE+xPMK9bXfvWp/fo1MezzlA/Lffurae1VDYNwHyFoX9mdw15s9tqz0xGQDOA/uVXhdAxcaALEhvxDKREw8xlGDzB4SrlYK7ZTs640g9ynavbS8uoSICWU7mU91gIilSeHdN5bjMta+5IRRgFP0J4n2oXOsNVPh2QrhHNxGvKQPeFStVfKbw2DZ8gQHjOfNE7mrl9IeqnXqrAeUu11bM724LRjUA/Vl37bR74UJ/Ja2+c6gyoGfSUNscwp1dpHbexvwZr+x9Jq/qeRWE6hnoG0KcUc8mTToxab5mL1yS8NE1RfDmqbD1WS65ms82HOnEgSr7cDL1GyQb9aPjKustpxPnsMZYbuH/yA/4xFTeOAerPtfFWUhw0FFLs+AMNSpIppiXYCw0tG5119yBqldR+ZdCRKUUPp9z2p+PezZfVtx0bUpnXe5bs1lVcuZTodRbgrK+hf/mz7IcfgGYA/fCYz84XZyAlBjAshQv61iQT3l9No07UJYpSVP39/qnN/GODKwzgoK9iJ9mmVG5JpFAbj9t7mbcmClpzSWtawa0p1IE9AjBUy+6cNoIi5mLtfYg5UiZpTopmqD0gZ+A1iT75poUzFZ/Aw2hVHZIK2lcV0hPePME7GmCbFHJ0hmealozyXnyrz+SFN87XDKgp9ZRcc6C8jtu42RPlLTosBK2OGpWimDLNPEzdZYOXorxKGNclXpFzzm3pzr8x8InXJHhZ+z/hvhCSdOiI3lvqsZCseo+xEm6curDkVAT7yX9lKgnqXnPvQFWJjh9iDc3OCfNv2apmAP07TetUVywt6gAACThJREFUpMRJY7RRfzgT216FqrZdZ0iq0bElIQKbkMi3xFFR4amis0pekN3E8+4BCItisadaaL4ekFPwmjwtAbVaOBP5BJPb9k3vaOb2ZTK5WqmCvoYscqqGcQgFnLB4cqeoHK9q8x8FY6YMqFVyAUs1Nbg86Cl5/BNXaySKxmZMM7f5cNlw1aWzEYADfVQGJR61htQZEKL7drMFggxeeIzVlKnxkhsnvDnZFjLVhM4nEOxF+DkgQIRsTdSf/BRb7DrmdP2JAksyTSoI6t5x70RdsXqWfVZGYpCKQ2TGNaSTClc/CI2XLqxfhRYo92ap6Nab9opmAP3bzfhEUqKnAQ5QllaoSi3XPtTG7bpuWJnMljWe1J0dvG4tJK3ql5SoJC/PnCK8gCeqwzETeE2TXEzgqxaOzCdYxZzh6fWOXMJuSpeg3H4c4ZbppQomk4G9/JLdhtmhI2hUdnya+kyq9Iimz4Dy3Rvnpqe0waluPmUdt2AvQXF/bLo084nNqbxsiP5iIGi0vMhUvKYYzO2PGGGuojpxzOgxFskB96geXsBGUabm9CPev6ikIruMg9DDutvQTJ/lO170mkZrfFltBtbllWEM61XJjXMR7A1Uf3iWQJH8EerkJO7pYe2OOJYrqRk21Sow99Ly5T06h75jqGcYs/M5qw0W7Srm0nqV3DsRrptK3HZSX8R+fZNFqrJhVSzvN+gVzQD6t5xsFylxFfqXPbwwfcuLrgGs0lj/yUhPDyORU2REKcDjtciCqnvIkMnGiOV/5Td1Pyc0YhXpx44Sbaok53wzQ4QorM808wHpczimfxiH7SHXplX9nbrA4YwwTat3NOPbMz/gRUhv5kamf2L6+kzxLNb7okc0hbKzhy6p9cYxQx03zwa896hNTjP372VDFMSdtk7c5hj4IpOc/lWkzn9FddPPyfSYBTfFmLz2GIM6dW0bzysy+ejLEAovfsxy15+TzjBmXPtsZHVT/Ou7LPt7MeukYYrahi2s/bsa6YzJOIk5TjttI/lKARtHbWU9QYJzKX7WDmq/1BEdJcoE/YmgY9dkQ8zL33RrqK+pltcRcSy21bIvx6bOW+ZlP97UxzQD6N945kXq7Ief69l0LJFlolSVZKD8kvDICOaNFRVTjYBZcH0u29h2pZRET4UJ+zu4r4vineAByvYU4jj0OVleq/N6f0CqDcdMr9iqGpaxF6fQO/JDy84mPEsV+K39KeszefqCOj2i8RlQk9v11Rs3ZR03P4E0lmaeTtBsXDZm5DW5LbeGTHbbjigsETHRY2zDbtcTEAD2rgucaA/j/ZU2/na+ntAiderasm4Ybgr2nsFXZ2QJ42wnOUPxGJPm0ld3lgsi9KWEfzjDWpDmOP8Zy/JcZXCmeKE9l5ThbdSkTFFwdYrX3KUKbKe20hJ7g7yVOjALTl4t9sgFRG/IINnrAr9+WtxvQDOaAfRvPcneGxFqYfCalKhyc5h8QE4djolWMwgFt2A1zbsy2ipx6h2pa2Sat2YO6fn2SS+NLF/0iOwOrL31M9TgUu+Nm1zHzTdEPL09q5cNL3lN6rVwxtLY5zRlkdAVT9PJGElS4PG5rVTrU9m0ZgXvTCEj4Q2a0iGf84hlJWWybpm/jaz2Sm62myA0hm0pq73OzPKm79IzogzO/mrYUUbJBgN2u04yEhmpJ+eqhfdiQ/hH1QXMSXfkLDtVPyEXkQujhXxVhk9VffvNfEkzgN6AeXdVy954sYxUqWq5n39OI8K64xpFsR4qytt7KduTxZDazcHuYPBLI9lXe7HqRbqr86cLZlFUHFtS4lmshojoameCYquf0REpN6N6R/5vW27RJVXggdLkh0+61WfaFTJj/SQ1H5x1b5xbHbeNvqyVKQc325eNMV5TYeQwnb3fMSL0j0RGl1hhpmd0miLI/Uw5T8d9SGbhRRo5QN1u2YshFx4VXiVlXg2PMJkHGNSFEdQxO0aWmnWn6B37MH2WEMIt5SSd10nZkfNEFEyUJHoZQ3rsCtau9MSL9P4rQi4iu38bJXsjoecC2fn/JP2/fZtT77/+5j2pGUBvypyPNFM/vIrElWpvJzMB5cBu7eXu5T9xt8eE1fI9FmcJMb3hbaJTPsaYJFc5V/VTFI5R8wWXYquad9+Ud7zQI/IFiln3xvnSOe/enfXLxoxaON71c8qnrB3k779N0I4DrKOZ0vNthBfdURC6nvn7s2pkzfx535/oOsO7DZF8fSpObqvrj7zbtJqvR7WbfPmEgz6hkVTTi9kQwbZDJ0icjUurL138N3pXM4D+jSbzRx+KvZfq/Vm0hBVTcdgHY2fKgXgZjvnRgfh37oACPSI1MMy6N05NpxS+M8uXDa/Dzgq7Pfq4tZf6qnpe2PQsSkoncb6fL00/gJGldujevScKyuYyuOEIyWHfUnu6HHPKHS6pDn1591XtKf8joBlA/sf0DW9xlg9IIbhYkUWx4wB1+yLecKx/vOF7o0ekvneaN25G7CYWm53xhZ/YA7NtZM36cE3cr6nmwRDMW5NK6ho1cgqz3kntAzMgoBlA2hKZBQQmqwjPwke0Jn9kBEbrJ83/kTvyxn5+rNis6tDyG4udNnANAdAMIG0VzBoCdruDgIBZIF3PWo+1hjUENAQ0BDQE3hQENAPoTZlpbZwaAhoCGgIaAhoCGgKjCGgGkLYYNAQ0BDQENAQ0BDQE3jgENAPojZtybcAaAhoCGgIaAhoCGgKaAaStAQ0BDQENAQ0BDQENgTcOAc0AeuOmXBuwhoCGgIaAhoCGgIaAZgBpa0BDQENAQ0BDQENAQ+CNQ0AzgN64KdcGrCGgIaAhoCGgIaAhoBlA2hrQENAQ0BDQENAQ0BB44xDQDKA3bsq1AWsIaAhoCGgIaAhoCGgGkLYGNAQ0BDQENAQ0BDQE3jgENAPojZtybcAaAhoCGgIaAhoCGgKaAaStAQ0BDQENAQ0BDQENgTcOAc0AeuOmXBuwhoCGgIaAhoCGgIaAZgBpa0BDQENAQ0BDQENAQ+CNQ0AzgN64KdcGrCGgIaAhoCGgIaAhoBlA2hrQENAQ0BDQENAQ0BB44xDQDKA3bsq1AWsIaAhoCGgIaAhoCGgGkLYGNAQ0BDQENAQ0BDQE3jgENAPojZtybcAaAhoCGgIaAhoCGgL/H2AbOvA/ErZQAAAAAElFTkSuQmCC"/>
          <p:cNvSpPr/>
          <p:nvPr/>
        </p:nvSpPr>
        <p:spPr>
          <a:xfrm>
            <a:off x="97739" y="740703"/>
            <a:ext cx="195478" cy="195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1" name="Google Shape;151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4880" y="1124294"/>
            <a:ext cx="3476381" cy="2185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97487" y="1185957"/>
            <a:ext cx="3171815" cy="17855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3"/>
          <p:cNvSpPr txBox="1">
            <a:spLocks noGrp="1"/>
          </p:cNvSpPr>
          <p:nvPr>
            <p:ph type="title"/>
          </p:nvPr>
        </p:nvSpPr>
        <p:spPr>
          <a:xfrm>
            <a:off x="381061" y="862606"/>
            <a:ext cx="6594815" cy="250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38" rIns="0" bIns="0" anchor="t" anchorCtr="0">
            <a:spAutoFit/>
          </a:bodyPr>
          <a:lstStyle/>
          <a:p>
            <a:pPr marL="9525"/>
            <a:r>
              <a:rPr lang="ru" sz="1575">
                <a:solidFill>
                  <a:srgbClr val="FF0000"/>
                </a:solidFill>
              </a:rPr>
              <a:t>Тенденции международной контейнерной  логистики для РФ</a:t>
            </a:r>
            <a:endParaRPr sz="1575">
              <a:solidFill>
                <a:srgbClr val="FF0000"/>
              </a:solidFill>
            </a:endParaRPr>
          </a:p>
        </p:txBody>
      </p:sp>
      <p:sp>
        <p:nvSpPr>
          <p:cNvPr id="158" name="Google Shape;158;p23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23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3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61" name="Google Shape;161;p23"/>
          <p:cNvSpPr txBox="1"/>
          <p:nvPr/>
        </p:nvSpPr>
        <p:spPr>
          <a:xfrm>
            <a:off x="1656498" y="4198577"/>
            <a:ext cx="895065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Май 2023 год</a:t>
            </a:r>
            <a:endParaRPr sz="900"/>
          </a:p>
        </p:txBody>
      </p:sp>
      <p:sp>
        <p:nvSpPr>
          <p:cNvPr id="162" name="Google Shape;162;p23"/>
          <p:cNvSpPr/>
          <p:nvPr/>
        </p:nvSpPr>
        <p:spPr>
          <a:xfrm>
            <a:off x="1073775" y="1139764"/>
            <a:ext cx="4756633" cy="414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pPr algn="ctr"/>
            <a:r>
              <a:rPr lang="ru" sz="1125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Распределение контейнерных потоков по морским бассейнам РФ</a:t>
            </a:r>
            <a:endParaRPr sz="1125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ru" sz="1125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Общий объём: 5,3 млн ДФЭ 2021 / 4,3 млн ДФЭ 2022 г. (-23% к аппг)</a:t>
            </a:r>
            <a:endParaRPr sz="1125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3" name="Google Shape;163;p23" descr="C:\Users\Пользователь\Desktop\с асус\Desktop\Работа\Доля грузооборота ктк в портах РФ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774" y="1615841"/>
            <a:ext cx="4691459" cy="2156360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/>
          <p:nvPr/>
        </p:nvSpPr>
        <p:spPr>
          <a:xfrm>
            <a:off x="334879" y="3773888"/>
            <a:ext cx="6234422" cy="414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pPr algn="just"/>
            <a:r>
              <a:rPr lang="ru" sz="1125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Распределение вместимости провозной контейнерной емкости по портам РФ с марта 2022 г. по март 2023 г.: Санкт-Петербург 16%, Новороссийск 36%, Владивосток (Находка) 49%.  </a:t>
            </a:r>
            <a:endParaRPr sz="1125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4"/>
          <p:cNvSpPr txBox="1">
            <a:spLocks noGrp="1"/>
          </p:cNvSpPr>
          <p:nvPr>
            <p:ph type="title"/>
          </p:nvPr>
        </p:nvSpPr>
        <p:spPr>
          <a:xfrm>
            <a:off x="381061" y="724026"/>
            <a:ext cx="6594815" cy="2505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38" rIns="0" bIns="0" anchor="t" anchorCtr="0">
            <a:spAutoFit/>
          </a:bodyPr>
          <a:lstStyle/>
          <a:p>
            <a:pPr marL="9525"/>
            <a:r>
              <a:rPr lang="ru" sz="1575">
                <a:solidFill>
                  <a:srgbClr val="FF0000"/>
                </a:solidFill>
              </a:rPr>
              <a:t>Тенденции международной контейнерной  логистики для РФ</a:t>
            </a:r>
            <a:endParaRPr sz="1575">
              <a:solidFill>
                <a:srgbClr val="FF0000"/>
              </a:solidFill>
            </a:endParaRPr>
          </a:p>
        </p:txBody>
      </p:sp>
      <p:sp>
        <p:nvSpPr>
          <p:cNvPr id="170" name="Google Shape;170;p24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24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24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73" name="Google Shape;173;p24"/>
          <p:cNvSpPr txBox="1"/>
          <p:nvPr/>
        </p:nvSpPr>
        <p:spPr>
          <a:xfrm>
            <a:off x="1656499" y="4198577"/>
            <a:ext cx="802703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Май 2023 год</a:t>
            </a:r>
            <a:endParaRPr sz="900"/>
          </a:p>
        </p:txBody>
      </p:sp>
      <p:sp>
        <p:nvSpPr>
          <p:cNvPr id="174" name="Google Shape;174;p24"/>
          <p:cNvSpPr/>
          <p:nvPr/>
        </p:nvSpPr>
        <p:spPr>
          <a:xfrm>
            <a:off x="334880" y="1001185"/>
            <a:ext cx="6280603" cy="34354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pPr algn="just"/>
            <a:r>
              <a:rPr lang="ru" sz="1125">
                <a:solidFill>
                  <a:schemeClr val="dk1"/>
                </a:solidFill>
              </a:rPr>
              <a:t>Морские контейнерные перевозки  (март 2022- март 2023):</a:t>
            </a:r>
            <a:endParaRPr sz="1125">
              <a:solidFill>
                <a:schemeClr val="dk1"/>
              </a:solidFill>
            </a:endParaRPr>
          </a:p>
          <a:p>
            <a:pPr algn="just"/>
            <a:r>
              <a:rPr lang="ru" sz="1125">
                <a:solidFill>
                  <a:schemeClr val="dk1"/>
                </a:solidFill>
              </a:rPr>
              <a:t>1. Ставки контейнерных перевозок падают вслед за мировыми, но остаются в 3-4 раза  выше, чем мировые. Максимальная стоимость февраль 2022 ($7500./40 фут. ктк Шанхай Владивосток до 3200$ май 2023 – падание на 57%, 2019г – 800$ или 400% от текущей цены). Особенность: значительная составляющая ставки - аренда контейнера.</a:t>
            </a:r>
            <a:endParaRPr sz="1125">
              <a:solidFill>
                <a:schemeClr val="dk1"/>
              </a:solidFill>
            </a:endParaRPr>
          </a:p>
          <a:p>
            <a:pPr algn="just"/>
            <a:r>
              <a:rPr lang="ru" sz="1125">
                <a:solidFill>
                  <a:schemeClr val="dk1"/>
                </a:solidFill>
              </a:rPr>
              <a:t>2. Падение ставок: уменьшение дефицита провозных мощностей. Среднемесячная вместимость: рост от 121 тыс. TEU до более 200 тыс. TEU.</a:t>
            </a:r>
            <a:endParaRPr sz="1125">
              <a:solidFill>
                <a:schemeClr val="dk1"/>
              </a:solidFill>
            </a:endParaRPr>
          </a:p>
          <a:p>
            <a:pPr algn="just"/>
            <a:r>
              <a:rPr lang="ru" sz="1125">
                <a:solidFill>
                  <a:schemeClr val="dk1"/>
                </a:solidFill>
              </a:rPr>
              <a:t>3. Более 50 контейнерных операторов работает в портах РФ. Лидер MSC (вместимость более 42 тыс. TEU, рост в 2023 г. более чем в 2 раза/среднемесячный показатель за март-декабрь 2022 г), обслуживает все 3 порта (в СПб – лидер);</a:t>
            </a:r>
            <a:endParaRPr sz="1125">
              <a:solidFill>
                <a:schemeClr val="dk1"/>
              </a:solidFill>
            </a:endParaRPr>
          </a:p>
          <a:p>
            <a:pPr algn="just"/>
            <a:r>
              <a:rPr lang="ru" sz="1125">
                <a:solidFill>
                  <a:schemeClr val="dk1"/>
                </a:solidFill>
              </a:rPr>
              <a:t>4. Владивосток – рост количества рейсов с 30 в марте до 109 в декабре 2022 г; 40 линейных сервисов, 19 операторов. Лидер FESCO. 66% Китай, 27% Корея, Вьетнам 6%.</a:t>
            </a:r>
            <a:endParaRPr sz="1125">
              <a:solidFill>
                <a:schemeClr val="dk1"/>
              </a:solidFill>
            </a:endParaRPr>
          </a:p>
          <a:p>
            <a:pPr algn="just"/>
            <a:r>
              <a:rPr lang="ru" sz="1125">
                <a:solidFill>
                  <a:schemeClr val="dk1"/>
                </a:solidFill>
              </a:rPr>
              <a:t>5. Новороссийск -  100 судозаходов\месяц. Емкость на 25% меньше чем Владивосток. 36 линейных сервисов и 36 операторов. Лидер MSC.  65% Турция, 21% Египет, 6% Израиль</a:t>
            </a:r>
            <a:endParaRPr sz="900"/>
          </a:p>
          <a:p>
            <a:pPr algn="just"/>
            <a:r>
              <a:rPr lang="ru" sz="1125">
                <a:solidFill>
                  <a:schemeClr val="dk1"/>
                </a:solidFill>
              </a:rPr>
              <a:t>6. Санкт-Петербург – рост с 8 судозаходов/мес до 26 (июнь-март).  25 линейных сервисов и 15 операторов. В апреле-мае 2023 г. увеличение сервисов и операторов. Лидер MSC. </a:t>
            </a:r>
            <a:endParaRPr sz="1125">
              <a:solidFill>
                <a:schemeClr val="dk1"/>
              </a:solidFill>
            </a:endParaRPr>
          </a:p>
          <a:p>
            <a:pPr algn="just"/>
            <a:r>
              <a:rPr lang="ru" sz="1125">
                <a:solidFill>
                  <a:schemeClr val="dk1"/>
                </a:solidFill>
              </a:rPr>
              <a:t>73% ЕС, 10% Египет, 5% США, 5% Китай, Индия, ОАЭ, Бразилия ~ 3%.  Емкость на 60% меньше чем Владивосток.</a:t>
            </a:r>
            <a:endParaRPr sz="1125">
              <a:solidFill>
                <a:schemeClr val="dk1"/>
              </a:solidFill>
            </a:endParaRPr>
          </a:p>
          <a:p>
            <a:pPr algn="just"/>
            <a:endParaRPr sz="1125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5"/>
          <p:cNvSpPr txBox="1">
            <a:spLocks noGrp="1"/>
          </p:cNvSpPr>
          <p:nvPr>
            <p:ph type="title"/>
          </p:nvPr>
        </p:nvSpPr>
        <p:spPr>
          <a:xfrm>
            <a:off x="1972865" y="2263623"/>
            <a:ext cx="291227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/>
          </a:p>
        </p:txBody>
      </p:sp>
      <p:sp>
        <p:nvSpPr>
          <p:cNvPr id="180" name="Google Shape;180;p25"/>
          <p:cNvSpPr txBox="1">
            <a:spLocks noGrp="1"/>
          </p:cNvSpPr>
          <p:nvPr>
            <p:ph type="body" idx="2"/>
          </p:nvPr>
        </p:nvSpPr>
        <p:spPr>
          <a:xfrm>
            <a:off x="340348" y="1278344"/>
            <a:ext cx="6275135" cy="3070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19075" indent="-219075">
              <a:buClr>
                <a:srgbClr val="FF0000"/>
              </a:buClr>
              <a:buFont typeface="Arial"/>
              <a:buAutoNum type="arabicParenR"/>
            </a:pPr>
            <a:r>
              <a:rPr lang="ru" sz="900">
                <a:solidFill>
                  <a:srgbClr val="FF0000"/>
                </a:solidFill>
              </a:rPr>
              <a:t>Через Дальний Восток. Лучшее соотношение цена/скорость: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Морская доставка до п. Владивосток 3200 долл. Доставка из порта до адреса выгрузки (жд+авто) 300 тыс.руб.</a:t>
            </a:r>
            <a:endParaRPr sz="900"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 7000 долл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Транзитное время: 30 дней. </a:t>
            </a:r>
            <a:endParaRPr sz="900"/>
          </a:p>
          <a:p>
            <a:pPr marL="0" indent="0"/>
            <a:endParaRPr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2) Через Новороссийск. Для опасных грузов, грузовых мест более 1,5 тн.</a:t>
            </a:r>
            <a:endParaRPr/>
          </a:p>
          <a:p>
            <a:pPr marL="0" indent="0"/>
            <a:r>
              <a:rPr lang="ru" sz="900"/>
              <a:t>Морская доставка до п. Новороссийск 5200 долл.  Доставка из порта до адреса выгрузки (авто) 180 тыс. руб</a:t>
            </a:r>
            <a:endParaRPr sz="900"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 7500 долл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Транзитное время: 40 дней.</a:t>
            </a:r>
            <a:endParaRPr sz="900">
              <a:solidFill>
                <a:srgbClr val="FF0000"/>
              </a:solidFill>
            </a:endParaRPr>
          </a:p>
          <a:p>
            <a:pPr marL="0" indent="0"/>
            <a:endParaRPr sz="900"/>
          </a:p>
          <a:p>
            <a:pPr marL="0" indent="0"/>
            <a:r>
              <a:rPr lang="ru" sz="900"/>
              <a:t>3).</a:t>
            </a:r>
            <a:r>
              <a:rPr lang="ru" sz="900">
                <a:solidFill>
                  <a:srgbClr val="FF0000"/>
                </a:solidFill>
              </a:rPr>
              <a:t> Через Санкт-Петербург. Для отсрочки платежа за товар на время доставки. Для опасных грузов, грузовых мест более 1,5 тн.</a:t>
            </a:r>
            <a:endParaRPr/>
          </a:p>
          <a:p>
            <a:pPr marL="0" indent="0"/>
            <a:r>
              <a:rPr lang="ru" sz="900"/>
              <a:t>Морская доставка до п. Санкт-Петербург 6600 долл. Доставка из порта до адреса выгрузки (авто) 78 тыс. руб</a:t>
            </a:r>
            <a:endParaRPr sz="900"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 7600 долл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Транзитное время: 45 дней.</a:t>
            </a:r>
            <a:endParaRPr sz="900">
              <a:solidFill>
                <a:srgbClr val="FF0000"/>
              </a:solidFill>
            </a:endParaRPr>
          </a:p>
          <a:p>
            <a:pPr marL="0" indent="0"/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4) </a:t>
            </a:r>
            <a:r>
              <a:rPr lang="ru" sz="900">
                <a:solidFill>
                  <a:srgbClr val="FF0000"/>
                </a:solidFill>
              </a:rPr>
              <a:t>Жд доставка Через Забайкальск. Для грузов более 1,5 тн / 1 место. 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Жд доставка 7000 долл. Вывоз 65000 руб.</a:t>
            </a:r>
            <a:endParaRPr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7800 долл.</a:t>
            </a:r>
            <a:endParaRPr/>
          </a:p>
          <a:p>
            <a:pPr marL="0" indent="0"/>
            <a:r>
              <a:rPr lang="ru" sz="900"/>
              <a:t>Транзитное время: 20-25 дней. Ожидание отгрузки 10 дней.</a:t>
            </a:r>
            <a:endParaRPr/>
          </a:p>
          <a:p>
            <a:pPr marL="0" indent="0"/>
            <a:r>
              <a:rPr lang="ru" sz="900"/>
              <a:t>*Расчетный курс доллара США=78</a:t>
            </a:r>
            <a:endParaRPr sz="900"/>
          </a:p>
          <a:p>
            <a:pPr marL="0" indent="0"/>
            <a:endParaRPr sz="900"/>
          </a:p>
        </p:txBody>
      </p:sp>
      <p:sp>
        <p:nvSpPr>
          <p:cNvPr id="181" name="Google Shape;181;p25"/>
          <p:cNvSpPr/>
          <p:nvPr/>
        </p:nvSpPr>
        <p:spPr>
          <a:xfrm>
            <a:off x="340347" y="810451"/>
            <a:ext cx="3429000" cy="236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r>
              <a:rPr lang="ru" sz="1125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Варианты  импортной отправки</a:t>
            </a:r>
            <a:endParaRPr sz="1125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25"/>
          <p:cNvSpPr/>
          <p:nvPr/>
        </p:nvSpPr>
        <p:spPr>
          <a:xfrm>
            <a:off x="334880" y="1047378"/>
            <a:ext cx="2863216" cy="236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r>
              <a:rPr lang="ru" sz="112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FOB Шанхай. Доставка в Москву. 40HC</a:t>
            </a:r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5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25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Google Shape;185;p25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86" name="Google Shape;186;p25"/>
          <p:cNvSpPr txBox="1"/>
          <p:nvPr/>
        </p:nvSpPr>
        <p:spPr>
          <a:xfrm>
            <a:off x="1656499" y="4198577"/>
            <a:ext cx="601907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FF0000"/>
              </a:buClr>
              <a:buSzPts val="1200"/>
            </a:pPr>
            <a:r>
              <a:rPr lang="ru" sz="900">
                <a:solidFill>
                  <a:srgbClr val="FF0000"/>
                </a:solidFill>
              </a:rPr>
              <a:t>Май 2023 г</a:t>
            </a:r>
            <a:endParaRPr sz="9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6"/>
          <p:cNvSpPr txBox="1">
            <a:spLocks noGrp="1"/>
          </p:cNvSpPr>
          <p:nvPr>
            <p:ph type="title"/>
          </p:nvPr>
        </p:nvSpPr>
        <p:spPr>
          <a:xfrm>
            <a:off x="1972865" y="2263623"/>
            <a:ext cx="2912270" cy="31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endParaRPr/>
          </a:p>
        </p:txBody>
      </p:sp>
      <p:sp>
        <p:nvSpPr>
          <p:cNvPr id="192" name="Google Shape;192;p26"/>
          <p:cNvSpPr txBox="1">
            <a:spLocks noGrp="1"/>
          </p:cNvSpPr>
          <p:nvPr>
            <p:ph type="body" idx="2"/>
          </p:nvPr>
        </p:nvSpPr>
        <p:spPr>
          <a:xfrm>
            <a:off x="340347" y="1569282"/>
            <a:ext cx="5539743" cy="26545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219075" indent="-219075">
              <a:buClr>
                <a:srgbClr val="FF0000"/>
              </a:buClr>
              <a:buFont typeface="Arial"/>
              <a:buAutoNum type="arabicParenR"/>
            </a:pPr>
            <a:r>
              <a:rPr lang="ru" sz="900">
                <a:solidFill>
                  <a:srgbClr val="FF0000"/>
                </a:solidFill>
              </a:rPr>
              <a:t>Через Дальний Восток. Лучшее соотношение цена/скорость: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>
                <a:solidFill>
                  <a:schemeClr val="dk1"/>
                </a:solidFill>
              </a:rPr>
              <a:t>Жд доставка 1900 дол. Фрахт 600 дол.</a:t>
            </a:r>
            <a:endParaRPr sz="900">
              <a:solidFill>
                <a:schemeClr val="dk1"/>
              </a:solidFill>
            </a:endParaRPr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2500 долл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Транзитное время: 30-40 дней. </a:t>
            </a:r>
            <a:endParaRPr sz="900"/>
          </a:p>
          <a:p>
            <a:pPr marL="0" indent="0"/>
            <a:endParaRPr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2) Жд доставка Через жд погранпереходы на ДВ. </a:t>
            </a:r>
            <a:endParaRPr sz="900">
              <a:solidFill>
                <a:srgbClr val="FF0000"/>
              </a:solidFill>
            </a:endParaRPr>
          </a:p>
          <a:p>
            <a:pPr marL="0" indent="0"/>
            <a:endParaRPr sz="900"/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2500 дол.</a:t>
            </a:r>
            <a:endParaRPr sz="900">
              <a:solidFill>
                <a:srgbClr val="FF0000"/>
              </a:solidFill>
            </a:endParaRPr>
          </a:p>
          <a:p>
            <a:pPr marL="0" indent="0"/>
            <a:r>
              <a:rPr lang="ru" sz="900"/>
              <a:t>Транзитное время: 30-50 дней. </a:t>
            </a:r>
            <a:endParaRPr/>
          </a:p>
          <a:p>
            <a:pPr marL="0" indent="0"/>
            <a:endParaRPr sz="900"/>
          </a:p>
          <a:p>
            <a:pPr marL="0" indent="0"/>
            <a:r>
              <a:rPr lang="ru" sz="900"/>
              <a:t>Общая сложность – согласование плана отправки (ГУ12)</a:t>
            </a:r>
            <a:endParaRPr/>
          </a:p>
          <a:p>
            <a:pPr marL="0" indent="0"/>
            <a:endParaRPr sz="900"/>
          </a:p>
          <a:p>
            <a:pPr marL="0" indent="0"/>
            <a:r>
              <a:rPr lang="ru" sz="900"/>
              <a:t>3) </a:t>
            </a:r>
            <a:r>
              <a:rPr lang="ru" sz="900">
                <a:solidFill>
                  <a:srgbClr val="FF0000"/>
                </a:solidFill>
              </a:rPr>
              <a:t>Через Санкт-Петербург</a:t>
            </a:r>
            <a:endParaRPr/>
          </a:p>
          <a:p>
            <a:pPr marL="0" indent="0"/>
            <a:r>
              <a:rPr lang="ru" sz="900">
                <a:solidFill>
                  <a:schemeClr val="dk1"/>
                </a:solidFill>
              </a:rPr>
              <a:t>Автодоставка Москва- Санкт-Петербург 78000 руб.</a:t>
            </a:r>
            <a:endParaRPr/>
          </a:p>
          <a:p>
            <a:pPr marL="0" indent="0"/>
            <a:r>
              <a:rPr lang="ru" sz="900">
                <a:solidFill>
                  <a:schemeClr val="dk1"/>
                </a:solidFill>
              </a:rPr>
              <a:t>Фрахт 2000 дол. </a:t>
            </a:r>
            <a:endParaRPr sz="900">
              <a:solidFill>
                <a:schemeClr val="dk1"/>
              </a:solidFill>
            </a:endParaRPr>
          </a:p>
          <a:p>
            <a:pPr marL="0" indent="0"/>
            <a:r>
              <a:rPr lang="ru" sz="900">
                <a:solidFill>
                  <a:srgbClr val="FF0000"/>
                </a:solidFill>
              </a:rPr>
              <a:t>Итого 3000 дол.</a:t>
            </a:r>
            <a:endParaRPr/>
          </a:p>
          <a:p>
            <a:pPr marL="0" indent="0"/>
            <a:r>
              <a:rPr lang="ru" sz="900"/>
              <a:t>Транзитное время: 45-55 дней. </a:t>
            </a:r>
            <a:endParaRPr/>
          </a:p>
          <a:p>
            <a:pPr marL="0" indent="0"/>
            <a:endParaRPr sz="900"/>
          </a:p>
          <a:p>
            <a:pPr marL="0" indent="0"/>
            <a:r>
              <a:rPr lang="ru" sz="900"/>
              <a:t>*Расчетный курс доллара США=78</a:t>
            </a:r>
            <a:endParaRPr sz="900"/>
          </a:p>
        </p:txBody>
      </p:sp>
      <p:sp>
        <p:nvSpPr>
          <p:cNvPr id="193" name="Google Shape;193;p26"/>
          <p:cNvSpPr/>
          <p:nvPr/>
        </p:nvSpPr>
        <p:spPr>
          <a:xfrm>
            <a:off x="340347" y="954991"/>
            <a:ext cx="3429000" cy="236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r>
              <a:rPr lang="ru" sz="1125" b="1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Варианты  экспортной отправки</a:t>
            </a:r>
            <a:endParaRPr sz="1125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26"/>
          <p:cNvSpPr/>
          <p:nvPr/>
        </p:nvSpPr>
        <p:spPr>
          <a:xfrm>
            <a:off x="334880" y="1195987"/>
            <a:ext cx="3325025" cy="5923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8631" tIns="29306" rIns="58631" bIns="29306" anchor="t" anchorCtr="0">
            <a:noAutofit/>
          </a:bodyPr>
          <a:lstStyle/>
          <a:p>
            <a:r>
              <a:rPr lang="ru" sz="112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FСА Москва. Доставка в Шанхай. 40HC</a:t>
            </a:r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26"/>
          <p:cNvSpPr/>
          <p:nvPr/>
        </p:nvSpPr>
        <p:spPr>
          <a:xfrm>
            <a:off x="586536" y="4239042"/>
            <a:ext cx="83513" cy="8521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26"/>
          <p:cNvSpPr/>
          <p:nvPr/>
        </p:nvSpPr>
        <p:spPr>
          <a:xfrm>
            <a:off x="1607855" y="4199071"/>
            <a:ext cx="0" cy="12342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0" y="119967"/>
                </a:lnTo>
              </a:path>
            </a:pathLst>
          </a:custGeom>
          <a:noFill/>
          <a:ln w="9525" cap="flat" cmpd="sng">
            <a:solidFill>
              <a:srgbClr val="E41D3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chemeClr val="dk1"/>
              </a:buClr>
              <a:buSzPts val="1500"/>
            </a:pPr>
            <a:endParaRPr sz="1125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26"/>
          <p:cNvSpPr txBox="1"/>
          <p:nvPr/>
        </p:nvSpPr>
        <p:spPr>
          <a:xfrm>
            <a:off x="727312" y="4198568"/>
            <a:ext cx="839738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E41D3D"/>
              </a:buClr>
              <a:buSzPts val="1200"/>
            </a:pPr>
            <a:r>
              <a:rPr lang="ru" sz="900">
                <a:solidFill>
                  <a:srgbClr val="E41D3D"/>
                </a:solidFill>
              </a:rPr>
              <a:t>VEDAGENT.RU</a:t>
            </a:r>
            <a:endParaRPr sz="900"/>
          </a:p>
        </p:txBody>
      </p:sp>
      <p:sp>
        <p:nvSpPr>
          <p:cNvPr id="198" name="Google Shape;198;p26"/>
          <p:cNvSpPr txBox="1"/>
          <p:nvPr/>
        </p:nvSpPr>
        <p:spPr>
          <a:xfrm>
            <a:off x="1656499" y="4198577"/>
            <a:ext cx="601907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FF0000"/>
              </a:buClr>
              <a:buSzPts val="1200"/>
            </a:pPr>
            <a:r>
              <a:rPr lang="ru" sz="900">
                <a:solidFill>
                  <a:srgbClr val="FF0000"/>
                </a:solidFill>
              </a:rPr>
              <a:t>Май 2023 г</a:t>
            </a:r>
            <a:endParaRPr sz="9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7"/>
          <p:cNvSpPr/>
          <p:nvPr/>
        </p:nvSpPr>
        <p:spPr>
          <a:xfrm>
            <a:off x="297289" y="642937"/>
            <a:ext cx="4073" cy="3858440"/>
          </a:xfrm>
          <a:custGeom>
            <a:avLst/>
            <a:gdLst/>
            <a:ahLst/>
            <a:cxnLst/>
            <a:rect l="l" t="t" r="r" b="b"/>
            <a:pathLst>
              <a:path w="6350" h="6014720" extrusionOk="0">
                <a:moveTo>
                  <a:pt x="5820" y="0"/>
                </a:moveTo>
                <a:lnTo>
                  <a:pt x="0" y="0"/>
                </a:lnTo>
                <a:lnTo>
                  <a:pt x="0" y="6014474"/>
                </a:lnTo>
                <a:lnTo>
                  <a:pt x="5820" y="6014474"/>
                </a:lnTo>
                <a:lnTo>
                  <a:pt x="5820" y="0"/>
                </a:lnTo>
                <a:close/>
              </a:path>
            </a:pathLst>
          </a:custGeom>
          <a:solidFill>
            <a:srgbClr val="B2B3B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27"/>
          <p:cNvSpPr/>
          <p:nvPr/>
        </p:nvSpPr>
        <p:spPr>
          <a:xfrm>
            <a:off x="120545" y="2432011"/>
            <a:ext cx="24842" cy="278222"/>
          </a:xfrm>
          <a:custGeom>
            <a:avLst/>
            <a:gdLst/>
            <a:ahLst/>
            <a:cxnLst/>
            <a:rect l="l" t="t" r="r" b="b"/>
            <a:pathLst>
              <a:path w="38735" h="433705" extrusionOk="0">
                <a:moveTo>
                  <a:pt x="38138" y="0"/>
                </a:moveTo>
                <a:lnTo>
                  <a:pt x="0" y="0"/>
                </a:lnTo>
                <a:lnTo>
                  <a:pt x="0" y="433514"/>
                </a:lnTo>
                <a:lnTo>
                  <a:pt x="38138" y="433514"/>
                </a:lnTo>
                <a:lnTo>
                  <a:pt x="38138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27"/>
          <p:cNvSpPr/>
          <p:nvPr/>
        </p:nvSpPr>
        <p:spPr>
          <a:xfrm>
            <a:off x="176287" y="2432011"/>
            <a:ext cx="24842" cy="278222"/>
          </a:xfrm>
          <a:custGeom>
            <a:avLst/>
            <a:gdLst/>
            <a:ahLst/>
            <a:cxnLst/>
            <a:rect l="l" t="t" r="r" b="b"/>
            <a:pathLst>
              <a:path w="38735" h="433705" extrusionOk="0">
                <a:moveTo>
                  <a:pt x="38139" y="0"/>
                </a:moveTo>
                <a:lnTo>
                  <a:pt x="0" y="0"/>
                </a:lnTo>
                <a:lnTo>
                  <a:pt x="0" y="433514"/>
                </a:lnTo>
                <a:lnTo>
                  <a:pt x="38139" y="433514"/>
                </a:lnTo>
                <a:lnTo>
                  <a:pt x="38139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27"/>
          <p:cNvSpPr/>
          <p:nvPr/>
        </p:nvSpPr>
        <p:spPr>
          <a:xfrm>
            <a:off x="791178" y="4239043"/>
            <a:ext cx="83510" cy="8522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27"/>
          <p:cNvSpPr/>
          <p:nvPr/>
        </p:nvSpPr>
        <p:spPr>
          <a:xfrm>
            <a:off x="1809551" y="4199071"/>
            <a:ext cx="6109" cy="123428"/>
          </a:xfrm>
          <a:custGeom>
            <a:avLst/>
            <a:gdLst/>
            <a:ahLst/>
            <a:cxnLst/>
            <a:rect l="l" t="t" r="r" b="b"/>
            <a:pathLst>
              <a:path w="9525" h="192404" extrusionOk="0">
                <a:moveTo>
                  <a:pt x="9182" y="0"/>
                </a:moveTo>
                <a:lnTo>
                  <a:pt x="0" y="0"/>
                </a:lnTo>
                <a:lnTo>
                  <a:pt x="0" y="192351"/>
                </a:lnTo>
                <a:lnTo>
                  <a:pt x="9182" y="192351"/>
                </a:lnTo>
                <a:lnTo>
                  <a:pt x="9182" y="0"/>
                </a:lnTo>
                <a:close/>
              </a:path>
            </a:pathLst>
          </a:custGeom>
          <a:solidFill>
            <a:srgbClr val="E41D3D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endParaRPr sz="112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27"/>
          <p:cNvSpPr txBox="1">
            <a:spLocks noGrp="1"/>
          </p:cNvSpPr>
          <p:nvPr>
            <p:ph type="ftr" idx="4294967295"/>
          </p:nvPr>
        </p:nvSpPr>
        <p:spPr>
          <a:xfrm>
            <a:off x="931954" y="4198570"/>
            <a:ext cx="926894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/>
            <a:r>
              <a:rPr lang="ru">
                <a:solidFill>
                  <a:srgbClr val="FF0000"/>
                </a:solidFill>
              </a:rPr>
              <a:t>VEDAGENT.RU</a:t>
            </a:r>
            <a:endParaRPr/>
          </a:p>
        </p:txBody>
      </p:sp>
      <p:sp>
        <p:nvSpPr>
          <p:cNvPr id="209" name="Google Shape;209;p27"/>
          <p:cNvSpPr txBox="1"/>
          <p:nvPr/>
        </p:nvSpPr>
        <p:spPr>
          <a:xfrm>
            <a:off x="301360" y="909753"/>
            <a:ext cx="6556640" cy="365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331" rIns="0" bIns="0" anchor="t" anchorCtr="0">
            <a:spAutoFit/>
          </a:bodyPr>
          <a:lstStyle/>
          <a:p>
            <a:pPr marL="9525"/>
            <a:r>
              <a:rPr lang="ru" sz="2325" b="1">
                <a:solidFill>
                  <a:srgbClr val="BFBFBF"/>
                </a:solidFill>
              </a:rPr>
              <a:t> </a:t>
            </a:r>
            <a:endParaRPr sz="2250" b="1">
              <a:solidFill>
                <a:srgbClr val="BFBFBF"/>
              </a:solidFill>
            </a:endParaRPr>
          </a:p>
        </p:txBody>
      </p:sp>
      <p:sp>
        <p:nvSpPr>
          <p:cNvPr id="210" name="Google Shape;210;p27"/>
          <p:cNvSpPr txBox="1">
            <a:spLocks noGrp="1"/>
          </p:cNvSpPr>
          <p:nvPr>
            <p:ph type="title"/>
          </p:nvPr>
        </p:nvSpPr>
        <p:spPr>
          <a:xfrm>
            <a:off x="297289" y="715661"/>
            <a:ext cx="6560711" cy="227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138" rIns="0" bIns="0" anchor="t" anchorCtr="0">
            <a:spAutoFit/>
          </a:bodyPr>
          <a:lstStyle/>
          <a:p>
            <a:pPr marL="9525" algn="ctr"/>
            <a:r>
              <a:rPr lang="ru" sz="1425">
                <a:solidFill>
                  <a:srgbClr val="FF0000"/>
                </a:solidFill>
              </a:rPr>
              <a:t>Выводы</a:t>
            </a:r>
            <a:endParaRPr sz="1425">
              <a:solidFill>
                <a:srgbClr val="FF0000"/>
              </a:solidFill>
            </a:endParaRPr>
          </a:p>
        </p:txBody>
      </p:sp>
      <p:sp>
        <p:nvSpPr>
          <p:cNvPr id="211" name="Google Shape;211;p27"/>
          <p:cNvSpPr txBox="1"/>
          <p:nvPr/>
        </p:nvSpPr>
        <p:spPr>
          <a:xfrm>
            <a:off x="453264" y="1047379"/>
            <a:ext cx="6254581" cy="28122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4744" rIns="0" bIns="0" anchor="t" anchorCtr="0">
            <a:spAutoFit/>
          </a:bodyPr>
          <a:lstStyle/>
          <a:p>
            <a:pPr marL="295275" indent="-290513" algn="just"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ru" sz="12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Стоимость морских контейнерных перевозок по основным мировым торговым маршрутам близка к уровням 2019 г.</a:t>
            </a:r>
            <a:endParaRPr sz="900"/>
          </a:p>
          <a:p>
            <a:pPr marL="295275" indent="-290513" algn="just"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ru" sz="12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Рынок морской логистики в РФ - дефицит провозных мощностей сокращается. Количество судозаходов, операторов, а также среднемесячная вместимость морских операторов растет во всех портах РФ с июня 2022 г.</a:t>
            </a:r>
            <a:endParaRPr sz="900"/>
          </a:p>
          <a:p>
            <a:pPr marL="295275" indent="-290513" algn="just"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ru" sz="12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Текущая стоимость импортной контейнерной логистики превышает в среднем на 350% допандемийного уровня. НО, ниже в 2,5 раза пиковых значений февраля 2022 г. Осторожный прогноз – постепенное падение импортного фрахта к марту2024 г. до в 2 раза выше допандемийных уровней (Влдк $2000, Ново $3500, СПб 4500$/ 40НС). </a:t>
            </a:r>
            <a:endParaRPr sz="12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95275" indent="-290513" algn="just"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ru" sz="12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Ставки фрахта на морские контейнерные перевозки определяют стоимость доставки по альтернативным маршрутам (жд и в меньшей степени авто). </a:t>
            </a:r>
            <a:endParaRPr sz="12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95275" indent="-290513" algn="just"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lang="ru" sz="1275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При текущих ставках для импортной и экспортной контейнерных перевозок приоритет по соотношению цена\скорость является мультимодальная отправка через порты ДВ РФ.</a:t>
            </a:r>
            <a:endParaRPr sz="1275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27"/>
          <p:cNvSpPr txBox="1"/>
          <p:nvPr/>
        </p:nvSpPr>
        <p:spPr>
          <a:xfrm>
            <a:off x="1957453" y="4184088"/>
            <a:ext cx="601907" cy="148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181" rIns="0" bIns="0" anchor="t" anchorCtr="0">
            <a:spAutoFit/>
          </a:bodyPr>
          <a:lstStyle/>
          <a:p>
            <a:pPr marL="9525">
              <a:buClr>
                <a:srgbClr val="FF0000"/>
              </a:buClr>
              <a:buSzPts val="1200"/>
            </a:pPr>
            <a:r>
              <a:rPr lang="ru" sz="900">
                <a:solidFill>
                  <a:srgbClr val="FF0000"/>
                </a:solidFill>
              </a:rPr>
              <a:t>Май 2023 г</a:t>
            </a:r>
            <a:endParaRPr sz="9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EFEFE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1044</Words>
  <Application>Microsoft Office PowerPoint</Application>
  <PresentationFormat>Произвольный</PresentationFormat>
  <Paragraphs>132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Рынок морских контейнерных перевозок в РФ. Текущий уровень и прогноз ставок.</vt:lpstr>
      <vt:lpstr>Презентация PowerPoint</vt:lpstr>
      <vt:lpstr>Актуальная ситуация в международной логистике</vt:lpstr>
      <vt:lpstr>Актуальная ситуация в международной логистике</vt:lpstr>
      <vt:lpstr>Тенденции международной контейнерной  логистики для РФ</vt:lpstr>
      <vt:lpstr>Тенденции международной контейнерной  логистики для РФ</vt:lpstr>
      <vt:lpstr>Презентация PowerPoint</vt:lpstr>
      <vt:lpstr>Презентация PowerPoint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Рынок морских контейнерных перевозок в РФ. Текущий уровень и прогноз ставок.</dc:title>
  <cp:lastModifiedBy>Karina Grigoryan</cp:lastModifiedBy>
  <cp:revision>1</cp:revision>
  <dcterms:modified xsi:type="dcterms:W3CDTF">2023-05-15T16:59:02Z</dcterms:modified>
</cp:coreProperties>
</file>